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8.jpg" ContentType="image/jpeg"/>
  <Override PartName="/ppt/media/image131.jpg" ContentType="image/jpeg"/>
  <Override PartName="/ppt/media/image13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4" r:id="rId68"/>
    <p:sldId id="345" r:id="rId69"/>
    <p:sldId id="346" r:id="rId70"/>
    <p:sldId id="347" r:id="rId71"/>
    <p:sldId id="348"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59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261143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2997618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251571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183623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14181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23205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3400463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24175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159958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301157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64490DF-13CB-49F6-B31C-C5A84BF0AC25}" type="datetimeFigureOut">
              <a:rPr lang="zh-CN" altLang="en-US" smtClean="0"/>
              <a:t>2024/1/5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49448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490DF-13CB-49F6-B31C-C5A84BF0AC25}" type="datetimeFigureOut">
              <a:rPr lang="zh-CN" altLang="en-US" smtClean="0"/>
              <a:t>2024/1/5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0E8CE-9FED-41C1-A4D4-B43400476262}" type="slidenum">
              <a:rPr lang="zh-CN" altLang="en-US" smtClean="0"/>
              <a:t>‹#›</a:t>
            </a:fld>
            <a:endParaRPr lang="zh-CN" altLang="en-US"/>
          </a:p>
        </p:txBody>
      </p:sp>
    </p:spTree>
    <p:extLst>
      <p:ext uri="{BB962C8B-B14F-4D97-AF65-F5344CB8AC3E}">
        <p14:creationId xmlns:p14="http://schemas.microsoft.com/office/powerpoint/2010/main" val="1318088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rederick_Sanger" TargetMode="External"/><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hyperlink" Target="https://en.wikipedia.org/wiki/Molecular_cloning" TargetMode="External"/><Relationship Id="rId5" Type="http://schemas.openxmlformats.org/officeDocument/2006/relationships/hyperlink" Target="https://en.wikipedia.org/wiki/Maxam%E2%80%93Gilbert_sequencing#cite_note-3" TargetMode="External"/><Relationship Id="rId4" Type="http://schemas.openxmlformats.org/officeDocument/2006/relationships/hyperlink" Target="https://en.wikipedia.org/wiki/Maxam%E2%80%93Gilbert_sequencing#cite_note-Sanger75-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hyperlink" Target="https://en.wikipedia.org/wiki/Hoffmann%E2%80%93La_Roche" TargetMode="External"/><Relationship Id="rId5" Type="http://schemas.openxmlformats.org/officeDocument/2006/relationships/hyperlink" Target="https://en.wikipedia.org/wiki/DNA_sequencing" TargetMode="External"/><Relationship Id="rId4" Type="http://schemas.openxmlformats.org/officeDocument/2006/relationships/hyperlink" Target="https://en.wikipedia.org/wiki/Branford,_Connecticu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Next-generation_sequencing" TargetMode="External"/><Relationship Id="rId2" Type="http://schemas.openxmlformats.org/officeDocument/2006/relationships/hyperlink" Target="https://en.wikipedia.org/wiki/Sequencing_machine" TargetMode="External"/><Relationship Id="rId1" Type="http://schemas.openxmlformats.org/officeDocument/2006/relationships/slideLayout" Target="../slideLayouts/slideLayout6.xml"/><Relationship Id="rId4" Type="http://schemas.openxmlformats.org/officeDocument/2006/relationships/hyperlink" Target="https://en.wikipedia.org/wiki/Pyrosequencin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kth.se/en/bio/research/proteomics/proteomics-researchers/mathias-uhlen-1.67763" TargetMode="External"/><Relationship Id="rId2" Type="http://schemas.openxmlformats.org/officeDocument/2006/relationships/hyperlink" Target="http://kth.diva-portal.org/smash/record.jsf?pid=diva2:8081&amp;dswid=3295#sthash.08HyBugr.dpbs" TargetMode="External"/><Relationship Id="rId1" Type="http://schemas.openxmlformats.org/officeDocument/2006/relationships/slideLayout" Target="../slideLayouts/slideLayout7.xml"/><Relationship Id="rId4" Type="http://schemas.openxmlformats.org/officeDocument/2006/relationships/hyperlink" Target="https://en.wikipedia.org/wiki/P%C3%A5l_Nyr%C3%A9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jp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jpg"/><Relationship Id="rId34" Type="http://schemas.openxmlformats.org/officeDocument/2006/relationships/image" Target="../media/image80.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g"/><Relationship Id="rId25" Type="http://schemas.openxmlformats.org/officeDocument/2006/relationships/image" Target="../media/image71.png"/><Relationship Id="rId33" Type="http://schemas.openxmlformats.org/officeDocument/2006/relationships/image" Target="../media/image79.png"/><Relationship Id="rId2" Type="http://schemas.openxmlformats.org/officeDocument/2006/relationships/image" Target="../media/image48.png"/><Relationship Id="rId16" Type="http://schemas.openxmlformats.org/officeDocument/2006/relationships/image" Target="../media/image62.jpg"/><Relationship Id="rId20" Type="http://schemas.openxmlformats.org/officeDocument/2006/relationships/image" Target="../media/image66.jp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jpg"/><Relationship Id="rId32" Type="http://schemas.openxmlformats.org/officeDocument/2006/relationships/image" Target="../media/image78.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jpg"/><Relationship Id="rId28" Type="http://schemas.openxmlformats.org/officeDocument/2006/relationships/image" Target="../media/image74.png"/><Relationship Id="rId10" Type="http://schemas.openxmlformats.org/officeDocument/2006/relationships/image" Target="../media/image56.png"/><Relationship Id="rId19" Type="http://schemas.openxmlformats.org/officeDocument/2006/relationships/image" Target="../media/image65.jpg"/><Relationship Id="rId31" Type="http://schemas.openxmlformats.org/officeDocument/2006/relationships/image" Target="../media/image77.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jpg"/><Relationship Id="rId27" Type="http://schemas.openxmlformats.org/officeDocument/2006/relationships/image" Target="../media/image73.png"/><Relationship Id="rId30" Type="http://schemas.openxmlformats.org/officeDocument/2006/relationships/image" Target="../media/image76.png"/><Relationship Id="rId8"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jp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jpg"/><Relationship Id="rId16" Type="http://schemas.openxmlformats.org/officeDocument/2006/relationships/image" Target="../media/image121.jp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jp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jp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Hagan_Bayley" TargetMode="External"/><Relationship Id="rId2" Type="http://schemas.openxmlformats.org/officeDocument/2006/relationships/hyperlink" Target="https://en.wikipedia.org/wiki/David_Deamer" TargetMode="External"/><Relationship Id="rId1" Type="http://schemas.openxmlformats.org/officeDocument/2006/relationships/slideLayout" Target="../slideLayouts/slideLayout7.xml"/><Relationship Id="rId4" Type="http://schemas.openxmlformats.org/officeDocument/2006/relationships/hyperlink" Target="https://en.wikipedia.org/wiki/Oxford_Nanopore_Technologies"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5.jp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nature.com/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nature.com/"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9.wmf"/><Relationship Id="rId5" Type="http://schemas.openxmlformats.org/officeDocument/2006/relationships/oleObject" Target="../embeddings/oleObject2.bin"/><Relationship Id="rId4" Type="http://schemas.openxmlformats.org/officeDocument/2006/relationships/image" Target="../media/image148.wmf"/></Relationships>
</file>

<file path=ppt/slides/_rels/slide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9246" y="1585282"/>
            <a:ext cx="9274712" cy="1754326"/>
          </a:xfrm>
          <a:prstGeom prst="rect">
            <a:avLst/>
          </a:prstGeom>
        </p:spPr>
        <p:txBody>
          <a:bodyPr wrap="square">
            <a:spAutoFit/>
          </a:bodyPr>
          <a:lstStyle/>
          <a:p>
            <a:pPr algn="ctr">
              <a:lnSpc>
                <a:spcPct val="150000"/>
              </a:lnSpc>
            </a:pPr>
            <a:r>
              <a:rPr lang="en-US" altLang="zh-CN" sz="3600" b="0"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17</a:t>
            </a:r>
          </a:p>
          <a:p>
            <a:pPr algn="ctr">
              <a:lnSpc>
                <a:spcPct val="150000"/>
              </a:lnSpc>
            </a:pPr>
            <a:r>
              <a:rPr lang="en-US" altLang="zh-CN"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DNA Sequencing and Cancer</a:t>
            </a:r>
            <a:r>
              <a:rPr lang="en-US" altLang="zh-CN" sz="3600" b="0" i="0" u="none" strike="noStrike"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 Genome</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5443525" y="4261104"/>
            <a:ext cx="1239442" cy="369332"/>
          </a:xfrm>
          <a:prstGeom prst="rect">
            <a:avLst/>
          </a:prstGeom>
          <a:noFill/>
        </p:spPr>
        <p:txBody>
          <a:bodyPr wrap="none" rtlCol="0">
            <a:spAutoFit/>
          </a:bodyPr>
          <a:lstStyle/>
          <a:p>
            <a:r>
              <a:rPr lang="en-US" altLang="zh-CN" dirty="0" smtClean="0"/>
              <a:t>Jan </a:t>
            </a:r>
            <a:r>
              <a:rPr lang="en-US" altLang="zh-CN" dirty="0"/>
              <a:t>5</a:t>
            </a:r>
            <a:r>
              <a:rPr lang="en-US" altLang="zh-CN" dirty="0" smtClean="0"/>
              <a:t>, 2024</a:t>
            </a:r>
            <a:endParaRPr lang="zh-CN" altLang="en-US" dirty="0"/>
          </a:p>
        </p:txBody>
      </p:sp>
    </p:spTree>
    <p:extLst>
      <p:ext uri="{BB962C8B-B14F-4D97-AF65-F5344CB8AC3E}">
        <p14:creationId xmlns:p14="http://schemas.microsoft.com/office/powerpoint/2010/main" val="8821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16547" y="2330339"/>
            <a:ext cx="3627053" cy="3220069"/>
          </a:xfrm>
          <a:prstGeom prst="rect">
            <a:avLst/>
          </a:prstGeom>
          <a:blipFill>
            <a:blip r:embed="rId2" cstate="print"/>
            <a:stretch>
              <a:fillRect/>
            </a:stretch>
          </a:blipFill>
        </p:spPr>
        <p:txBody>
          <a:bodyPr wrap="square" lIns="0" tIns="0" rIns="0" bIns="0" rtlCol="0"/>
          <a:lstStyle/>
          <a:p>
            <a:endParaRPr sz="1634"/>
          </a:p>
        </p:txBody>
      </p:sp>
      <p:sp>
        <p:nvSpPr>
          <p:cNvPr id="3" name="object 3"/>
          <p:cNvSpPr/>
          <p:nvPr/>
        </p:nvSpPr>
        <p:spPr>
          <a:xfrm>
            <a:off x="6672632" y="2253112"/>
            <a:ext cx="2498935" cy="3648838"/>
          </a:xfrm>
          <a:prstGeom prst="rect">
            <a:avLst/>
          </a:prstGeom>
          <a:blipFill>
            <a:blip r:embed="rId3" cstate="print"/>
            <a:stretch>
              <a:fillRect/>
            </a:stretch>
          </a:blipFill>
        </p:spPr>
        <p:txBody>
          <a:bodyPr wrap="square" lIns="0" tIns="0" rIns="0" bIns="0" rtlCol="0"/>
          <a:lstStyle/>
          <a:p>
            <a:endParaRPr sz="1634"/>
          </a:p>
        </p:txBody>
      </p:sp>
      <p:sp>
        <p:nvSpPr>
          <p:cNvPr id="4" name="object 4"/>
          <p:cNvSpPr txBox="1">
            <a:spLocks noGrp="1"/>
          </p:cNvSpPr>
          <p:nvPr>
            <p:ph type="title"/>
          </p:nvPr>
        </p:nvSpPr>
        <p:spPr>
          <a:xfrm>
            <a:off x="1019610" y="593190"/>
            <a:ext cx="10065828" cy="569671"/>
          </a:xfrm>
          <a:prstGeom prst="rect">
            <a:avLst/>
          </a:prstGeom>
        </p:spPr>
        <p:txBody>
          <a:bodyPr vert="horz" wrap="square" lIns="0" tIns="10950" rIns="0" bIns="0" rtlCol="0" anchor="ctr">
            <a:spAutoFit/>
          </a:bodyPr>
          <a:lstStyle/>
          <a:p>
            <a:pPr marL="971686" marR="4611" indent="-304300">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dye-terminator</a:t>
            </a:r>
            <a:r>
              <a:rPr sz="3630" spc="45" dirty="0" smtClean="0"/>
              <a:t> </a:t>
            </a:r>
            <a:r>
              <a:rPr sz="3630" spc="-9" dirty="0"/>
              <a:t>sequencing</a:t>
            </a:r>
            <a:endParaRPr sz="3630" dirty="0"/>
          </a:p>
        </p:txBody>
      </p:sp>
      <p:sp>
        <p:nvSpPr>
          <p:cNvPr id="5" name="object 5"/>
          <p:cNvSpPr txBox="1"/>
          <p:nvPr/>
        </p:nvSpPr>
        <p:spPr>
          <a:xfrm>
            <a:off x="2590867" y="5901950"/>
            <a:ext cx="2869987" cy="263118"/>
          </a:xfrm>
          <a:prstGeom prst="rect">
            <a:avLst/>
          </a:prstGeom>
        </p:spPr>
        <p:txBody>
          <a:bodyPr vert="horz" wrap="square" lIns="0" tIns="11526" rIns="0" bIns="0" rtlCol="0">
            <a:spAutoFit/>
          </a:bodyPr>
          <a:lstStyle/>
          <a:p>
            <a:pPr marL="11527">
              <a:spcBef>
                <a:spcPts val="91"/>
              </a:spcBef>
            </a:pPr>
            <a:r>
              <a:rPr sz="1634" spc="-5" dirty="0">
                <a:solidFill>
                  <a:srgbClr val="323299"/>
                </a:solidFill>
                <a:latin typeface="Arial"/>
                <a:cs typeface="Arial"/>
              </a:rPr>
              <a:t>Sequencing Reaction Products</a:t>
            </a:r>
            <a:endParaRPr sz="1634" dirty="0">
              <a:latin typeface="Arial"/>
              <a:cs typeface="Arial"/>
            </a:endParaRPr>
          </a:p>
        </p:txBody>
      </p:sp>
      <p:sp>
        <p:nvSpPr>
          <p:cNvPr id="6" name="object 6"/>
          <p:cNvSpPr txBox="1"/>
          <p:nvPr/>
        </p:nvSpPr>
        <p:spPr>
          <a:xfrm>
            <a:off x="6228059" y="5901950"/>
            <a:ext cx="3388083" cy="263118"/>
          </a:xfrm>
          <a:prstGeom prst="rect">
            <a:avLst/>
          </a:prstGeom>
        </p:spPr>
        <p:txBody>
          <a:bodyPr vert="horz" wrap="square" lIns="0" tIns="11526" rIns="0" bIns="0" rtlCol="0">
            <a:spAutoFit/>
          </a:bodyPr>
          <a:lstStyle/>
          <a:p>
            <a:pPr marL="11527">
              <a:spcBef>
                <a:spcPts val="91"/>
              </a:spcBef>
            </a:pPr>
            <a:r>
              <a:rPr sz="1634" spc="-5" dirty="0">
                <a:solidFill>
                  <a:srgbClr val="323299"/>
                </a:solidFill>
                <a:latin typeface="Arial"/>
                <a:cs typeface="Arial"/>
              </a:rPr>
              <a:t>Progression of Sequencing</a:t>
            </a:r>
            <a:r>
              <a:rPr sz="1634" spc="9" dirty="0">
                <a:solidFill>
                  <a:srgbClr val="323299"/>
                </a:solidFill>
                <a:latin typeface="Arial"/>
                <a:cs typeface="Arial"/>
              </a:rPr>
              <a:t> </a:t>
            </a:r>
            <a:r>
              <a:rPr sz="1634" spc="-5" dirty="0">
                <a:solidFill>
                  <a:srgbClr val="323299"/>
                </a:solidFill>
                <a:latin typeface="Arial"/>
                <a:cs typeface="Arial"/>
              </a:rPr>
              <a:t>Reaction</a:t>
            </a:r>
            <a:endParaRPr sz="1634">
              <a:latin typeface="Arial"/>
              <a:cs typeface="Arial"/>
            </a:endParaRPr>
          </a:p>
        </p:txBody>
      </p:sp>
      <p:sp>
        <p:nvSpPr>
          <p:cNvPr id="7" name="object 7"/>
          <p:cNvSpPr txBox="1"/>
          <p:nvPr/>
        </p:nvSpPr>
        <p:spPr>
          <a:xfrm>
            <a:off x="2870560" y="1671526"/>
            <a:ext cx="2767981" cy="514597"/>
          </a:xfrm>
          <a:prstGeom prst="rect">
            <a:avLst/>
          </a:prstGeom>
        </p:spPr>
        <p:txBody>
          <a:bodyPr vert="horz" wrap="square" lIns="0" tIns="11526" rIns="0" bIns="0" rtlCol="0">
            <a:spAutoFit/>
          </a:bodyPr>
          <a:lstStyle/>
          <a:p>
            <a:pPr marL="11527" marR="4611">
              <a:spcBef>
                <a:spcPts val="91"/>
              </a:spcBef>
            </a:pPr>
            <a:r>
              <a:rPr sz="1634" spc="-5" dirty="0">
                <a:latin typeface="Arial"/>
                <a:cs typeface="Arial"/>
              </a:rPr>
              <a:t>1986: </a:t>
            </a:r>
            <a:r>
              <a:rPr sz="1634" dirty="0">
                <a:latin typeface="Arial"/>
                <a:cs typeface="Arial"/>
              </a:rPr>
              <a:t>4 </a:t>
            </a:r>
            <a:r>
              <a:rPr sz="1634" spc="-5" dirty="0">
                <a:latin typeface="Arial"/>
                <a:cs typeface="Arial"/>
              </a:rPr>
              <a:t>Reactions </a:t>
            </a:r>
            <a:r>
              <a:rPr sz="1634" dirty="0">
                <a:latin typeface="Arial"/>
                <a:cs typeface="Arial"/>
              </a:rPr>
              <a:t>to 1 </a:t>
            </a:r>
            <a:r>
              <a:rPr sz="1634" spc="-5" dirty="0">
                <a:latin typeface="Arial"/>
                <a:cs typeface="Arial"/>
              </a:rPr>
              <a:t>Lane  fluorescently labelled</a:t>
            </a:r>
            <a:r>
              <a:rPr sz="1634" spc="9" dirty="0">
                <a:latin typeface="Arial"/>
                <a:cs typeface="Arial"/>
              </a:rPr>
              <a:t> </a:t>
            </a:r>
            <a:r>
              <a:rPr sz="1634" spc="-5" dirty="0">
                <a:latin typeface="Arial"/>
                <a:cs typeface="Arial"/>
              </a:rPr>
              <a:t>ddNTPs</a:t>
            </a:r>
            <a:endParaRPr sz="1634">
              <a:latin typeface="Arial"/>
              <a:cs typeface="Arial"/>
            </a:endParaRPr>
          </a:p>
        </p:txBody>
      </p:sp>
    </p:spTree>
    <p:extLst>
      <p:ext uri="{BB962C8B-B14F-4D97-AF65-F5344CB8AC3E}">
        <p14:creationId xmlns:p14="http://schemas.microsoft.com/office/powerpoint/2010/main" val="275742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113408" y="2573998"/>
            <a:ext cx="2287921" cy="2791609"/>
            <a:chOff x="2060325" y="2836164"/>
            <a:chExt cx="2520950" cy="3075940"/>
          </a:xfrm>
        </p:grpSpPr>
        <p:sp>
          <p:nvSpPr>
            <p:cNvPr id="4" name="object 4"/>
            <p:cNvSpPr/>
            <p:nvPr/>
          </p:nvSpPr>
          <p:spPr>
            <a:xfrm>
              <a:off x="2060325" y="2836164"/>
              <a:ext cx="2520695" cy="1598675"/>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2060325" y="4334256"/>
              <a:ext cx="2520695" cy="1577339"/>
            </a:xfrm>
            <a:prstGeom prst="rect">
              <a:avLst/>
            </a:prstGeom>
            <a:blipFill>
              <a:blip r:embed="rId3" cstate="print"/>
              <a:stretch>
                <a:fillRect/>
              </a:stretch>
            </a:blipFill>
          </p:spPr>
          <p:txBody>
            <a:bodyPr wrap="square" lIns="0" tIns="0" rIns="0" bIns="0" rtlCol="0"/>
            <a:lstStyle/>
            <a:p>
              <a:endParaRPr sz="1634"/>
            </a:p>
          </p:txBody>
        </p:sp>
      </p:grpSp>
      <p:grpSp>
        <p:nvGrpSpPr>
          <p:cNvPr id="6" name="object 6"/>
          <p:cNvGrpSpPr/>
          <p:nvPr/>
        </p:nvGrpSpPr>
        <p:grpSpPr>
          <a:xfrm>
            <a:off x="6717835" y="2103735"/>
            <a:ext cx="2301752" cy="3400185"/>
            <a:chOff x="6031870" y="2318004"/>
            <a:chExt cx="2536190" cy="3746500"/>
          </a:xfrm>
        </p:grpSpPr>
        <p:sp>
          <p:nvSpPr>
            <p:cNvPr id="7" name="object 7"/>
            <p:cNvSpPr/>
            <p:nvPr/>
          </p:nvSpPr>
          <p:spPr>
            <a:xfrm>
              <a:off x="6048634" y="3954779"/>
              <a:ext cx="2519172" cy="2109216"/>
            </a:xfrm>
            <a:prstGeom prst="rect">
              <a:avLst/>
            </a:prstGeom>
            <a:blipFill>
              <a:blip r:embed="rId4" cstate="print"/>
              <a:stretch>
                <a:fillRect/>
              </a:stretch>
            </a:blipFill>
          </p:spPr>
          <p:txBody>
            <a:bodyPr wrap="square" lIns="0" tIns="0" rIns="0" bIns="0" rtlCol="0"/>
            <a:lstStyle/>
            <a:p>
              <a:endParaRPr sz="1634"/>
            </a:p>
          </p:txBody>
        </p:sp>
        <p:sp>
          <p:nvSpPr>
            <p:cNvPr id="8" name="object 8"/>
            <p:cNvSpPr/>
            <p:nvPr/>
          </p:nvSpPr>
          <p:spPr>
            <a:xfrm>
              <a:off x="6031870" y="2318004"/>
              <a:ext cx="2520695" cy="2135123"/>
            </a:xfrm>
            <a:prstGeom prst="rect">
              <a:avLst/>
            </a:prstGeom>
            <a:blipFill>
              <a:blip r:embed="rId5" cstate="print"/>
              <a:stretch>
                <a:fillRect/>
              </a:stretch>
            </a:blipFill>
          </p:spPr>
          <p:txBody>
            <a:bodyPr wrap="square" lIns="0" tIns="0" rIns="0" bIns="0" rtlCol="0"/>
            <a:lstStyle/>
            <a:p>
              <a:endParaRPr sz="1634"/>
            </a:p>
          </p:txBody>
        </p:sp>
      </p:grpSp>
      <p:sp>
        <p:nvSpPr>
          <p:cNvPr id="9" name="object 9"/>
          <p:cNvSpPr txBox="1"/>
          <p:nvPr/>
        </p:nvSpPr>
        <p:spPr>
          <a:xfrm>
            <a:off x="2774087" y="2070077"/>
            <a:ext cx="2672315" cy="263118"/>
          </a:xfrm>
          <a:prstGeom prst="rect">
            <a:avLst/>
          </a:prstGeom>
        </p:spPr>
        <p:txBody>
          <a:bodyPr vert="horz" wrap="square" lIns="0" tIns="11526" rIns="0" bIns="0" rtlCol="0">
            <a:spAutoFit/>
          </a:bodyPr>
          <a:lstStyle/>
          <a:p>
            <a:pPr marL="11527">
              <a:spcBef>
                <a:spcPts val="91"/>
              </a:spcBef>
            </a:pPr>
            <a:r>
              <a:rPr sz="1634" spc="-5" dirty="0">
                <a:latin typeface="Arial"/>
                <a:cs typeface="Arial"/>
              </a:rPr>
              <a:t>Automated DNA</a:t>
            </a:r>
            <a:r>
              <a:rPr sz="1634" spc="-123" dirty="0">
                <a:latin typeface="Arial"/>
                <a:cs typeface="Arial"/>
              </a:rPr>
              <a:t> </a:t>
            </a:r>
            <a:r>
              <a:rPr sz="1634" spc="-5" dirty="0">
                <a:latin typeface="Arial"/>
                <a:cs typeface="Arial"/>
              </a:rPr>
              <a:t>Sequencers</a:t>
            </a:r>
            <a:endParaRPr sz="1634">
              <a:latin typeface="Arial"/>
              <a:cs typeface="Arial"/>
            </a:endParaRPr>
          </a:p>
        </p:txBody>
      </p:sp>
      <p:sp>
        <p:nvSpPr>
          <p:cNvPr id="10" name="object 10"/>
          <p:cNvSpPr/>
          <p:nvPr/>
        </p:nvSpPr>
        <p:spPr>
          <a:xfrm>
            <a:off x="5749647" y="3636239"/>
            <a:ext cx="760718" cy="1341631"/>
          </a:xfrm>
          <a:prstGeom prst="rect">
            <a:avLst/>
          </a:prstGeom>
          <a:blipFill>
            <a:blip r:embed="rId6" cstate="print"/>
            <a:stretch>
              <a:fillRect/>
            </a:stretch>
          </a:blipFill>
        </p:spPr>
        <p:txBody>
          <a:bodyPr wrap="square" lIns="0" tIns="0" rIns="0" bIns="0" rtlCol="0"/>
          <a:lstStyle/>
          <a:p>
            <a:endParaRPr sz="1634"/>
          </a:p>
        </p:txBody>
      </p:sp>
      <p:sp>
        <p:nvSpPr>
          <p:cNvPr id="11" name="object 11"/>
          <p:cNvSpPr txBox="1"/>
          <p:nvPr/>
        </p:nvSpPr>
        <p:spPr>
          <a:xfrm>
            <a:off x="2941446" y="5537573"/>
            <a:ext cx="2774897" cy="263118"/>
          </a:xfrm>
          <a:prstGeom prst="rect">
            <a:avLst/>
          </a:prstGeom>
        </p:spPr>
        <p:txBody>
          <a:bodyPr vert="horz" wrap="square" lIns="0" tIns="11526" rIns="0" bIns="0" rtlCol="0">
            <a:spAutoFit/>
          </a:bodyPr>
          <a:lstStyle/>
          <a:p>
            <a:pPr marL="11527">
              <a:spcBef>
                <a:spcPts val="91"/>
              </a:spcBef>
            </a:pPr>
            <a:r>
              <a:rPr sz="1634" spc="-5" dirty="0">
                <a:latin typeface="Arial"/>
                <a:cs typeface="Arial"/>
              </a:rPr>
              <a:t>ABI 377 Plate</a:t>
            </a:r>
            <a:r>
              <a:rPr sz="1634" spc="-36" dirty="0">
                <a:latin typeface="Arial"/>
                <a:cs typeface="Arial"/>
              </a:rPr>
              <a:t> </a:t>
            </a:r>
            <a:r>
              <a:rPr sz="1634" spc="-5" dirty="0">
                <a:latin typeface="Arial"/>
                <a:cs typeface="Arial"/>
              </a:rPr>
              <a:t>Electrophoresis</a:t>
            </a:r>
            <a:endParaRPr sz="1634" dirty="0">
              <a:latin typeface="Arial"/>
              <a:cs typeface="Arial"/>
            </a:endParaRPr>
          </a:p>
        </p:txBody>
      </p:sp>
      <p:sp>
        <p:nvSpPr>
          <p:cNvPr id="12" name="object 12"/>
          <p:cNvSpPr txBox="1"/>
          <p:nvPr/>
        </p:nvSpPr>
        <p:spPr>
          <a:xfrm>
            <a:off x="6512676" y="5568002"/>
            <a:ext cx="3431882" cy="263118"/>
          </a:xfrm>
          <a:prstGeom prst="rect">
            <a:avLst/>
          </a:prstGeom>
        </p:spPr>
        <p:txBody>
          <a:bodyPr vert="horz" wrap="square" lIns="0" tIns="11526" rIns="0" bIns="0" rtlCol="0">
            <a:spAutoFit/>
          </a:bodyPr>
          <a:lstStyle/>
          <a:p>
            <a:pPr marL="11527">
              <a:spcBef>
                <a:spcPts val="91"/>
              </a:spcBef>
            </a:pPr>
            <a:r>
              <a:rPr sz="1634" spc="-5" dirty="0">
                <a:latin typeface="Arial"/>
                <a:cs typeface="Arial"/>
              </a:rPr>
              <a:t>ABI 3730 </a:t>
            </a:r>
            <a:r>
              <a:rPr sz="1634" spc="-9" dirty="0">
                <a:latin typeface="Arial"/>
                <a:cs typeface="Arial"/>
              </a:rPr>
              <a:t>xl </a:t>
            </a:r>
            <a:r>
              <a:rPr sz="1634" spc="-5" dirty="0">
                <a:latin typeface="Arial"/>
                <a:cs typeface="Arial"/>
              </a:rPr>
              <a:t>Capillary</a:t>
            </a:r>
            <a:r>
              <a:rPr sz="1634" spc="14" dirty="0">
                <a:latin typeface="Arial"/>
                <a:cs typeface="Arial"/>
              </a:rPr>
              <a:t> </a:t>
            </a:r>
            <a:r>
              <a:rPr sz="1634" spc="-5" dirty="0">
                <a:latin typeface="Arial"/>
                <a:cs typeface="Arial"/>
              </a:rPr>
              <a:t>Electrophoresis</a:t>
            </a:r>
            <a:endParaRPr sz="1634">
              <a:latin typeface="Arial"/>
              <a:cs typeface="Arial"/>
            </a:endParaRPr>
          </a:p>
        </p:txBody>
      </p:sp>
      <p:sp>
        <p:nvSpPr>
          <p:cNvPr id="14" name="object 4"/>
          <p:cNvSpPr txBox="1">
            <a:spLocks noGrp="1"/>
          </p:cNvSpPr>
          <p:nvPr>
            <p:ph type="title"/>
          </p:nvPr>
        </p:nvSpPr>
        <p:spPr>
          <a:xfrm>
            <a:off x="1019610" y="593190"/>
            <a:ext cx="10065828" cy="569671"/>
          </a:xfrm>
          <a:prstGeom prst="rect">
            <a:avLst/>
          </a:prstGeom>
        </p:spPr>
        <p:txBody>
          <a:bodyPr vert="horz" wrap="square" lIns="0" tIns="10950" rIns="0" bIns="0" rtlCol="0" anchor="ctr">
            <a:spAutoFit/>
          </a:bodyPr>
          <a:lstStyle/>
          <a:p>
            <a:pPr marL="971686" marR="4611" indent="-304300">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dye-terminator</a:t>
            </a:r>
            <a:r>
              <a:rPr sz="3630" spc="45" dirty="0" smtClean="0"/>
              <a:t> </a:t>
            </a:r>
            <a:r>
              <a:rPr sz="3630" spc="-9" dirty="0"/>
              <a:t>sequencing</a:t>
            </a:r>
            <a:endParaRPr sz="3630" dirty="0"/>
          </a:p>
        </p:txBody>
      </p:sp>
    </p:spTree>
    <p:extLst>
      <p:ext uri="{BB962C8B-B14F-4D97-AF65-F5344CB8AC3E}">
        <p14:creationId xmlns:p14="http://schemas.microsoft.com/office/powerpoint/2010/main" val="130313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2135" y="1630706"/>
            <a:ext cx="5887967" cy="4055325"/>
          </a:xfrm>
          <a:prstGeom prst="rect">
            <a:avLst/>
          </a:prstGeom>
          <a:blipFill>
            <a:blip r:embed="rId2" cstate="print"/>
            <a:stretch>
              <a:fillRect/>
            </a:stretch>
          </a:blipFill>
        </p:spPr>
        <p:txBody>
          <a:bodyPr wrap="square" lIns="0" tIns="0" rIns="0" bIns="0" rtlCol="0"/>
          <a:lstStyle/>
          <a:p>
            <a:endParaRPr sz="1634"/>
          </a:p>
        </p:txBody>
      </p:sp>
      <p:sp>
        <p:nvSpPr>
          <p:cNvPr id="5" name="object 4"/>
          <p:cNvSpPr txBox="1">
            <a:spLocks noGrp="1"/>
          </p:cNvSpPr>
          <p:nvPr>
            <p:ph type="title"/>
          </p:nvPr>
        </p:nvSpPr>
        <p:spPr>
          <a:xfrm>
            <a:off x="1019610" y="593190"/>
            <a:ext cx="10065828" cy="569671"/>
          </a:xfrm>
          <a:prstGeom prst="rect">
            <a:avLst/>
          </a:prstGeom>
        </p:spPr>
        <p:txBody>
          <a:bodyPr vert="horz" wrap="square" lIns="0" tIns="10950" rIns="0" bIns="0" rtlCol="0" anchor="ctr">
            <a:spAutoFit/>
          </a:bodyPr>
          <a:lstStyle/>
          <a:p>
            <a:pPr marL="971686" marR="4611" indent="-304300">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dye-terminator</a:t>
            </a:r>
            <a:r>
              <a:rPr sz="3630" spc="45" dirty="0" smtClean="0"/>
              <a:t> </a:t>
            </a:r>
            <a:r>
              <a:rPr sz="3630" spc="-9" dirty="0"/>
              <a:t>sequencing</a:t>
            </a:r>
            <a:endParaRPr sz="3630" dirty="0"/>
          </a:p>
        </p:txBody>
      </p:sp>
    </p:spTree>
    <p:extLst>
      <p:ext uri="{BB962C8B-B14F-4D97-AF65-F5344CB8AC3E}">
        <p14:creationId xmlns:p14="http://schemas.microsoft.com/office/powerpoint/2010/main" val="284290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142457" y="2109829"/>
            <a:ext cx="7769134" cy="1780198"/>
            <a:chOff x="990481" y="2324719"/>
            <a:chExt cx="8560435" cy="1961514"/>
          </a:xfrm>
        </p:grpSpPr>
        <p:sp>
          <p:nvSpPr>
            <p:cNvPr id="4" name="object 4"/>
            <p:cNvSpPr/>
            <p:nvPr/>
          </p:nvSpPr>
          <p:spPr>
            <a:xfrm>
              <a:off x="1020959" y="2324719"/>
              <a:ext cx="8492446" cy="1960959"/>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990481" y="3371088"/>
              <a:ext cx="8560435" cy="558165"/>
            </a:xfrm>
            <a:custGeom>
              <a:avLst/>
              <a:gdLst/>
              <a:ahLst/>
              <a:cxnLst/>
              <a:rect l="l" t="t" r="r" b="b"/>
              <a:pathLst>
                <a:path w="8560435" h="558164">
                  <a:moveTo>
                    <a:pt x="8560305" y="553212"/>
                  </a:moveTo>
                  <a:lnTo>
                    <a:pt x="8560305" y="4572"/>
                  </a:lnTo>
                  <a:lnTo>
                    <a:pt x="8554209" y="0"/>
                  </a:lnTo>
                  <a:lnTo>
                    <a:pt x="6096" y="0"/>
                  </a:lnTo>
                  <a:lnTo>
                    <a:pt x="0" y="4572"/>
                  </a:lnTo>
                  <a:lnTo>
                    <a:pt x="0" y="553212"/>
                  </a:lnTo>
                  <a:lnTo>
                    <a:pt x="6096" y="557784"/>
                  </a:lnTo>
                  <a:lnTo>
                    <a:pt x="12192" y="557784"/>
                  </a:lnTo>
                  <a:lnTo>
                    <a:pt x="12192" y="24384"/>
                  </a:lnTo>
                  <a:lnTo>
                    <a:pt x="25908" y="12192"/>
                  </a:lnTo>
                  <a:lnTo>
                    <a:pt x="25908" y="24384"/>
                  </a:lnTo>
                  <a:lnTo>
                    <a:pt x="8534397" y="24384"/>
                  </a:lnTo>
                  <a:lnTo>
                    <a:pt x="8534397" y="12192"/>
                  </a:lnTo>
                  <a:lnTo>
                    <a:pt x="8546589" y="24384"/>
                  </a:lnTo>
                  <a:lnTo>
                    <a:pt x="8546589" y="557784"/>
                  </a:lnTo>
                  <a:lnTo>
                    <a:pt x="8554209" y="557784"/>
                  </a:lnTo>
                  <a:lnTo>
                    <a:pt x="8560305" y="553212"/>
                  </a:lnTo>
                  <a:close/>
                </a:path>
                <a:path w="8560435" h="558164">
                  <a:moveTo>
                    <a:pt x="25908" y="24384"/>
                  </a:moveTo>
                  <a:lnTo>
                    <a:pt x="25908" y="12192"/>
                  </a:lnTo>
                  <a:lnTo>
                    <a:pt x="12192" y="24384"/>
                  </a:lnTo>
                  <a:lnTo>
                    <a:pt x="25908" y="24384"/>
                  </a:lnTo>
                  <a:close/>
                </a:path>
                <a:path w="8560435" h="558164">
                  <a:moveTo>
                    <a:pt x="25908" y="533400"/>
                  </a:moveTo>
                  <a:lnTo>
                    <a:pt x="25908" y="24384"/>
                  </a:lnTo>
                  <a:lnTo>
                    <a:pt x="12192" y="24384"/>
                  </a:lnTo>
                  <a:lnTo>
                    <a:pt x="12192" y="533400"/>
                  </a:lnTo>
                  <a:lnTo>
                    <a:pt x="25908" y="533400"/>
                  </a:lnTo>
                  <a:close/>
                </a:path>
                <a:path w="8560435" h="558164">
                  <a:moveTo>
                    <a:pt x="8546589" y="533400"/>
                  </a:moveTo>
                  <a:lnTo>
                    <a:pt x="12192" y="533400"/>
                  </a:lnTo>
                  <a:lnTo>
                    <a:pt x="25908" y="545592"/>
                  </a:lnTo>
                  <a:lnTo>
                    <a:pt x="25908" y="557784"/>
                  </a:lnTo>
                  <a:lnTo>
                    <a:pt x="8534397" y="557784"/>
                  </a:lnTo>
                  <a:lnTo>
                    <a:pt x="8534397" y="545592"/>
                  </a:lnTo>
                  <a:lnTo>
                    <a:pt x="8546589" y="533400"/>
                  </a:lnTo>
                  <a:close/>
                </a:path>
                <a:path w="8560435" h="558164">
                  <a:moveTo>
                    <a:pt x="25908" y="557784"/>
                  </a:moveTo>
                  <a:lnTo>
                    <a:pt x="25908" y="545592"/>
                  </a:lnTo>
                  <a:lnTo>
                    <a:pt x="12192" y="533400"/>
                  </a:lnTo>
                  <a:lnTo>
                    <a:pt x="12192" y="557784"/>
                  </a:lnTo>
                  <a:lnTo>
                    <a:pt x="25908" y="557784"/>
                  </a:lnTo>
                  <a:close/>
                </a:path>
                <a:path w="8560435" h="558164">
                  <a:moveTo>
                    <a:pt x="8546589" y="24384"/>
                  </a:moveTo>
                  <a:lnTo>
                    <a:pt x="8534397" y="12192"/>
                  </a:lnTo>
                  <a:lnTo>
                    <a:pt x="8534397" y="24384"/>
                  </a:lnTo>
                  <a:lnTo>
                    <a:pt x="8546589" y="24384"/>
                  </a:lnTo>
                  <a:close/>
                </a:path>
                <a:path w="8560435" h="558164">
                  <a:moveTo>
                    <a:pt x="8546589" y="533400"/>
                  </a:moveTo>
                  <a:lnTo>
                    <a:pt x="8546589" y="24384"/>
                  </a:lnTo>
                  <a:lnTo>
                    <a:pt x="8534397" y="24384"/>
                  </a:lnTo>
                  <a:lnTo>
                    <a:pt x="8534397" y="533400"/>
                  </a:lnTo>
                  <a:lnTo>
                    <a:pt x="8546589" y="533400"/>
                  </a:lnTo>
                  <a:close/>
                </a:path>
                <a:path w="8560435" h="558164">
                  <a:moveTo>
                    <a:pt x="8546589" y="557784"/>
                  </a:moveTo>
                  <a:lnTo>
                    <a:pt x="8546589" y="533400"/>
                  </a:lnTo>
                  <a:lnTo>
                    <a:pt x="8534397" y="545592"/>
                  </a:lnTo>
                  <a:lnTo>
                    <a:pt x="8534397" y="557784"/>
                  </a:lnTo>
                  <a:lnTo>
                    <a:pt x="8546589" y="557784"/>
                  </a:lnTo>
                  <a:close/>
                </a:path>
              </a:pathLst>
            </a:custGeom>
            <a:solidFill>
              <a:srgbClr val="FFBF00"/>
            </a:solidFill>
          </p:spPr>
          <p:txBody>
            <a:bodyPr wrap="square" lIns="0" tIns="0" rIns="0" bIns="0" rtlCol="0"/>
            <a:lstStyle/>
            <a:p>
              <a:endParaRPr sz="1634"/>
            </a:p>
          </p:txBody>
        </p:sp>
      </p:grpSp>
      <p:sp>
        <p:nvSpPr>
          <p:cNvPr id="6" name="object 6"/>
          <p:cNvSpPr txBox="1"/>
          <p:nvPr/>
        </p:nvSpPr>
        <p:spPr>
          <a:xfrm>
            <a:off x="2778237" y="4076993"/>
            <a:ext cx="1863186" cy="640075"/>
          </a:xfrm>
          <a:prstGeom prst="rect">
            <a:avLst/>
          </a:prstGeom>
        </p:spPr>
        <p:txBody>
          <a:bodyPr vert="horz" wrap="square" lIns="0" tIns="10950" rIns="0" bIns="0" rtlCol="0">
            <a:spAutoFit/>
          </a:bodyPr>
          <a:lstStyle/>
          <a:p>
            <a:pPr marL="11527">
              <a:lnSpc>
                <a:spcPct val="150000"/>
              </a:lnSpc>
              <a:spcBef>
                <a:spcPts val="86"/>
              </a:spcBef>
            </a:pPr>
            <a:r>
              <a:rPr sz="1452" spc="-5" dirty="0">
                <a:latin typeface="Arial"/>
                <a:cs typeface="Arial"/>
              </a:rPr>
              <a:t>•Maximum read length</a:t>
            </a:r>
            <a:endParaRPr sz="1452">
              <a:latin typeface="Arial"/>
              <a:cs typeface="Arial"/>
            </a:endParaRPr>
          </a:p>
          <a:p>
            <a:pPr marL="11527">
              <a:lnSpc>
                <a:spcPct val="150000"/>
              </a:lnSpc>
            </a:pPr>
            <a:r>
              <a:rPr sz="1452" spc="-5" dirty="0">
                <a:latin typeface="Arial"/>
                <a:cs typeface="Arial"/>
              </a:rPr>
              <a:t>•Maximum</a:t>
            </a:r>
            <a:r>
              <a:rPr sz="1452" spc="9" dirty="0">
                <a:latin typeface="Arial"/>
                <a:cs typeface="Arial"/>
              </a:rPr>
              <a:t> </a:t>
            </a:r>
            <a:r>
              <a:rPr sz="1452" spc="-5" dirty="0">
                <a:latin typeface="Arial"/>
                <a:cs typeface="Arial"/>
              </a:rPr>
              <a:t>yield/day</a:t>
            </a:r>
            <a:endParaRPr sz="1452">
              <a:latin typeface="Arial"/>
              <a:cs typeface="Arial"/>
            </a:endParaRPr>
          </a:p>
        </p:txBody>
      </p:sp>
      <p:sp>
        <p:nvSpPr>
          <p:cNvPr id="7" name="object 7"/>
          <p:cNvSpPr txBox="1"/>
          <p:nvPr/>
        </p:nvSpPr>
        <p:spPr>
          <a:xfrm>
            <a:off x="5268053" y="4076993"/>
            <a:ext cx="3831259" cy="640075"/>
          </a:xfrm>
          <a:prstGeom prst="rect">
            <a:avLst/>
          </a:prstGeom>
        </p:spPr>
        <p:txBody>
          <a:bodyPr vert="horz" wrap="square" lIns="0" tIns="10950" rIns="0" bIns="0" rtlCol="0">
            <a:spAutoFit/>
          </a:bodyPr>
          <a:lstStyle/>
          <a:p>
            <a:pPr marL="11527">
              <a:lnSpc>
                <a:spcPct val="150000"/>
              </a:lnSpc>
              <a:spcBef>
                <a:spcPts val="86"/>
              </a:spcBef>
            </a:pPr>
            <a:r>
              <a:rPr sz="1452" spc="-5" dirty="0">
                <a:latin typeface="Arial"/>
                <a:cs typeface="Arial"/>
              </a:rPr>
              <a:t>~900</a:t>
            </a:r>
            <a:r>
              <a:rPr sz="1452" spc="-9" dirty="0">
                <a:latin typeface="Arial"/>
                <a:cs typeface="Arial"/>
              </a:rPr>
              <a:t> </a:t>
            </a:r>
            <a:r>
              <a:rPr sz="1452" spc="-5" dirty="0">
                <a:latin typeface="Arial"/>
                <a:cs typeface="Arial"/>
              </a:rPr>
              <a:t>base</a:t>
            </a:r>
            <a:endParaRPr sz="1452">
              <a:latin typeface="Arial"/>
              <a:cs typeface="Arial"/>
            </a:endParaRPr>
          </a:p>
          <a:p>
            <a:pPr marL="11527">
              <a:lnSpc>
                <a:spcPct val="150000"/>
              </a:lnSpc>
            </a:pPr>
            <a:r>
              <a:rPr sz="1452" spc="-5" dirty="0">
                <a:latin typeface="Arial"/>
                <a:cs typeface="Arial"/>
              </a:rPr>
              <a:t>&lt; 2.1 </a:t>
            </a:r>
            <a:r>
              <a:rPr sz="1452" dirty="0">
                <a:latin typeface="Arial"/>
                <a:cs typeface="Arial"/>
              </a:rPr>
              <a:t>million </a:t>
            </a:r>
            <a:r>
              <a:rPr sz="1452" spc="-5" dirty="0">
                <a:latin typeface="Arial"/>
                <a:cs typeface="Arial"/>
              </a:rPr>
              <a:t>bases (rapid mode, 500 bp</a:t>
            </a:r>
            <a:r>
              <a:rPr sz="1452" spc="36" dirty="0">
                <a:latin typeface="Arial"/>
                <a:cs typeface="Arial"/>
              </a:rPr>
              <a:t> </a:t>
            </a:r>
            <a:r>
              <a:rPr sz="1452" spc="-5" dirty="0">
                <a:latin typeface="Arial"/>
                <a:cs typeface="Arial"/>
              </a:rPr>
              <a:t>reads)</a:t>
            </a:r>
            <a:endParaRPr sz="1452">
              <a:latin typeface="Arial"/>
              <a:cs typeface="Arial"/>
            </a:endParaRPr>
          </a:p>
        </p:txBody>
      </p:sp>
      <p:sp>
        <p:nvSpPr>
          <p:cNvPr id="8" name="object 8"/>
          <p:cNvSpPr txBox="1"/>
          <p:nvPr/>
        </p:nvSpPr>
        <p:spPr>
          <a:xfrm>
            <a:off x="3709830" y="5311893"/>
            <a:ext cx="4173007" cy="640075"/>
          </a:xfrm>
          <a:prstGeom prst="rect">
            <a:avLst/>
          </a:prstGeom>
        </p:spPr>
        <p:txBody>
          <a:bodyPr vert="horz" wrap="square" lIns="0" tIns="10950" rIns="0" bIns="0" rtlCol="0">
            <a:spAutoFit/>
          </a:bodyPr>
          <a:lstStyle/>
          <a:p>
            <a:pPr marL="11527">
              <a:lnSpc>
                <a:spcPct val="150000"/>
              </a:lnSpc>
              <a:spcBef>
                <a:spcPts val="86"/>
              </a:spcBef>
            </a:pPr>
            <a:r>
              <a:rPr sz="1452" spc="-5" dirty="0">
                <a:latin typeface="Arial"/>
                <a:cs typeface="Arial"/>
              </a:rPr>
              <a:t>&lt; 0.1% of the human</a:t>
            </a:r>
            <a:r>
              <a:rPr sz="1452" spc="54" dirty="0">
                <a:latin typeface="Arial"/>
                <a:cs typeface="Arial"/>
              </a:rPr>
              <a:t> </a:t>
            </a:r>
            <a:r>
              <a:rPr sz="1452" spc="-5" dirty="0">
                <a:latin typeface="Arial"/>
                <a:cs typeface="Arial"/>
              </a:rPr>
              <a:t>genome</a:t>
            </a:r>
            <a:endParaRPr sz="1452">
              <a:latin typeface="Arial"/>
              <a:cs typeface="Arial"/>
            </a:endParaRPr>
          </a:p>
          <a:p>
            <a:pPr marL="11527">
              <a:lnSpc>
                <a:spcPct val="150000"/>
              </a:lnSpc>
              <a:spcBef>
                <a:spcPts val="41"/>
              </a:spcBef>
            </a:pPr>
            <a:r>
              <a:rPr sz="1452" spc="-5" dirty="0">
                <a:latin typeface="Arial"/>
                <a:cs typeface="Arial"/>
              </a:rPr>
              <a:t>&gt; 1000 </a:t>
            </a:r>
            <a:r>
              <a:rPr sz="1452" spc="-9" dirty="0">
                <a:latin typeface="Arial"/>
                <a:cs typeface="Arial"/>
              </a:rPr>
              <a:t>days </a:t>
            </a:r>
            <a:r>
              <a:rPr sz="1452" spc="-5" dirty="0">
                <a:latin typeface="Arial"/>
                <a:cs typeface="Arial"/>
              </a:rPr>
              <a:t>of sequencing for a 1 fold coverage</a:t>
            </a:r>
            <a:r>
              <a:rPr sz="1452" spc="127" dirty="0">
                <a:latin typeface="Arial"/>
                <a:cs typeface="Arial"/>
              </a:rPr>
              <a:t> </a:t>
            </a:r>
            <a:r>
              <a:rPr sz="1452" spc="-5" dirty="0">
                <a:latin typeface="Arial"/>
                <a:cs typeface="Arial"/>
              </a:rPr>
              <a:t>...</a:t>
            </a:r>
            <a:endParaRPr sz="1452">
              <a:latin typeface="Arial"/>
              <a:cs typeface="Arial"/>
            </a:endParaRPr>
          </a:p>
        </p:txBody>
      </p:sp>
      <p:sp>
        <p:nvSpPr>
          <p:cNvPr id="10" name="object 4"/>
          <p:cNvSpPr txBox="1">
            <a:spLocks noGrp="1"/>
          </p:cNvSpPr>
          <p:nvPr>
            <p:ph type="title"/>
          </p:nvPr>
        </p:nvSpPr>
        <p:spPr>
          <a:xfrm>
            <a:off x="1019610" y="593190"/>
            <a:ext cx="10065828" cy="569671"/>
          </a:xfrm>
          <a:prstGeom prst="rect">
            <a:avLst/>
          </a:prstGeom>
        </p:spPr>
        <p:txBody>
          <a:bodyPr vert="horz" wrap="square" lIns="0" tIns="10950" rIns="0" bIns="0" rtlCol="0" anchor="ctr">
            <a:spAutoFit/>
          </a:bodyPr>
          <a:lstStyle/>
          <a:p>
            <a:pPr marL="971686" marR="4611" indent="-304300">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dye-terminator</a:t>
            </a:r>
            <a:r>
              <a:rPr sz="3630" spc="45" dirty="0" smtClean="0"/>
              <a:t> </a:t>
            </a:r>
            <a:r>
              <a:rPr sz="3630" spc="-9" dirty="0"/>
              <a:t>sequencing</a:t>
            </a:r>
            <a:endParaRPr sz="3630" dirty="0"/>
          </a:p>
        </p:txBody>
      </p:sp>
    </p:spTree>
    <p:extLst>
      <p:ext uri="{BB962C8B-B14F-4D97-AF65-F5344CB8AC3E}">
        <p14:creationId xmlns:p14="http://schemas.microsoft.com/office/powerpoint/2010/main" val="2394268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1100" y="364591"/>
            <a:ext cx="9543570" cy="569671"/>
          </a:xfrm>
          <a:prstGeom prst="rect">
            <a:avLst/>
          </a:prstGeom>
        </p:spPr>
        <p:txBody>
          <a:bodyPr vert="horz" wrap="square" lIns="0" tIns="10950" rIns="0" bIns="0" rtlCol="0" anchor="ctr">
            <a:spAutoFit/>
          </a:bodyPr>
          <a:lstStyle/>
          <a:p>
            <a:pPr marL="1422949" marR="4611" indent="-1164755">
              <a:lnSpc>
                <a:spcPct val="100000"/>
              </a:lnSpc>
              <a:spcBef>
                <a:spcPts val="86"/>
              </a:spcBef>
            </a:pPr>
            <a:r>
              <a:rPr sz="3630" spc="-5" dirty="0"/>
              <a:t>Sanger sequencing: </a:t>
            </a:r>
            <a:r>
              <a:rPr sz="3630" spc="-9" dirty="0"/>
              <a:t>shotgun  library</a:t>
            </a:r>
            <a:r>
              <a:rPr sz="3630" spc="32" dirty="0"/>
              <a:t> </a:t>
            </a:r>
            <a:r>
              <a:rPr sz="3630" spc="-9" dirty="0"/>
              <a:t>preparation</a:t>
            </a:r>
            <a:endParaRPr sz="3630" dirty="0"/>
          </a:p>
        </p:txBody>
      </p:sp>
      <p:sp>
        <p:nvSpPr>
          <p:cNvPr id="3" name="object 3"/>
          <p:cNvSpPr/>
          <p:nvPr/>
        </p:nvSpPr>
        <p:spPr>
          <a:xfrm>
            <a:off x="3459266" y="1129352"/>
            <a:ext cx="5520142" cy="5573200"/>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91307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err="1"/>
              <a:t>Maxam</a:t>
            </a:r>
            <a:r>
              <a:rPr lang="en-US" altLang="zh-CN" b="1" dirty="0"/>
              <a:t>–Gilbert </a:t>
            </a:r>
            <a:r>
              <a:rPr lang="en-US" altLang="zh-CN" b="1" dirty="0" smtClean="0"/>
              <a:t>sequencing</a:t>
            </a:r>
            <a:endParaRPr lang="zh-CN" alt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81" y="2011988"/>
            <a:ext cx="3176927" cy="4443676"/>
          </a:xfrm>
          <a:prstGeom prst="rect">
            <a:avLst/>
          </a:prstGeom>
        </p:spPr>
      </p:pic>
      <p:sp>
        <p:nvSpPr>
          <p:cNvPr id="8" name="Rectangle 7"/>
          <p:cNvSpPr/>
          <p:nvPr/>
        </p:nvSpPr>
        <p:spPr>
          <a:xfrm>
            <a:off x="4346448" y="2011988"/>
            <a:ext cx="7476744" cy="4247317"/>
          </a:xfrm>
          <a:prstGeom prst="rect">
            <a:avLst/>
          </a:prstGeom>
        </p:spPr>
        <p:txBody>
          <a:bodyPr wrap="square">
            <a:spAutoFit/>
          </a:bodyPr>
          <a:lstStyle/>
          <a:p>
            <a:pPr>
              <a:lnSpc>
                <a:spcPct val="150000"/>
              </a:lnSpc>
            </a:pPr>
            <a:r>
              <a:rPr lang="en-US" altLang="zh-CN" dirty="0">
                <a:solidFill>
                  <a:srgbClr val="202122"/>
                </a:solidFill>
                <a:latin typeface="Arial" panose="020B0604020202020204" pitchFamily="34" charset="0"/>
              </a:rPr>
              <a:t>Although </a:t>
            </a:r>
            <a:r>
              <a:rPr lang="en-US" altLang="zh-CN" dirty="0" err="1">
                <a:solidFill>
                  <a:srgbClr val="202122"/>
                </a:solidFill>
                <a:latin typeface="Arial" panose="020B0604020202020204" pitchFamily="34" charset="0"/>
              </a:rPr>
              <a:t>Maxam</a:t>
            </a:r>
            <a:r>
              <a:rPr lang="en-US" altLang="zh-CN" dirty="0">
                <a:solidFill>
                  <a:srgbClr val="202122"/>
                </a:solidFill>
                <a:latin typeface="Arial" panose="020B0604020202020204" pitchFamily="34" charset="0"/>
              </a:rPr>
              <a:t> and Gilbert published their chemical sequencing method two years after </a:t>
            </a:r>
            <a:r>
              <a:rPr lang="en-US" altLang="zh-CN" dirty="0">
                <a:solidFill>
                  <a:srgbClr val="0645AD"/>
                </a:solidFill>
                <a:latin typeface="Arial" panose="020B0604020202020204" pitchFamily="34" charset="0"/>
                <a:hlinkClick r:id="rId3" tooltip="Next-generation sequencing"/>
              </a:rPr>
              <a:t>Frederick Sanger</a:t>
            </a:r>
            <a:r>
              <a:rPr lang="en-US" altLang="zh-CN" dirty="0">
                <a:solidFill>
                  <a:srgbClr val="202122"/>
                </a:solidFill>
                <a:latin typeface="Arial" panose="020B0604020202020204" pitchFamily="34" charset="0"/>
              </a:rPr>
              <a:t> and Alan Coulson published their work on plus-minus sequencing,</a:t>
            </a:r>
            <a:r>
              <a:rPr lang="en-US" altLang="zh-CN" baseline="30000" dirty="0">
                <a:solidFill>
                  <a:srgbClr val="0645AD"/>
                </a:solidFill>
                <a:latin typeface="Arial" panose="020B0604020202020204" pitchFamily="34" charset="0"/>
                <a:hlinkClick r:id="rId4"/>
              </a:rPr>
              <a:t>[2]</a:t>
            </a:r>
            <a:r>
              <a:rPr lang="en-US" altLang="zh-CN" baseline="30000" dirty="0">
                <a:solidFill>
                  <a:srgbClr val="0645AD"/>
                </a:solidFill>
                <a:latin typeface="Arial" panose="020B0604020202020204" pitchFamily="34" charset="0"/>
                <a:hlinkClick r:id="rId5"/>
              </a:rPr>
              <a:t>[3]</a:t>
            </a:r>
            <a:r>
              <a:rPr lang="en-US" altLang="zh-CN" dirty="0">
                <a:solidFill>
                  <a:srgbClr val="202122"/>
                </a:solidFill>
                <a:latin typeface="Arial" panose="020B0604020202020204" pitchFamily="34" charset="0"/>
              </a:rPr>
              <a:t> </a:t>
            </a:r>
            <a:r>
              <a:rPr lang="en-US" altLang="zh-CN" dirty="0" err="1">
                <a:solidFill>
                  <a:srgbClr val="202122"/>
                </a:solidFill>
                <a:latin typeface="Arial" panose="020B0604020202020204" pitchFamily="34" charset="0"/>
              </a:rPr>
              <a:t>Maxam</a:t>
            </a:r>
            <a:r>
              <a:rPr lang="en-US" altLang="zh-CN" dirty="0">
                <a:solidFill>
                  <a:srgbClr val="202122"/>
                </a:solidFill>
                <a:latin typeface="Arial" panose="020B0604020202020204" pitchFamily="34" charset="0"/>
              </a:rPr>
              <a:t>–Gilbert sequencing rapidly became more popular, since purified DNA could be used directly, while the initial Sanger method required that each read start be </a:t>
            </a:r>
            <a:r>
              <a:rPr lang="en-US" altLang="zh-CN" dirty="0">
                <a:solidFill>
                  <a:srgbClr val="0645AD"/>
                </a:solidFill>
                <a:latin typeface="Arial" panose="020B0604020202020204" pitchFamily="34" charset="0"/>
                <a:hlinkClick r:id="rId6" tooltip="Molecular cloning"/>
              </a:rPr>
              <a:t>cloned</a:t>
            </a:r>
            <a:r>
              <a:rPr lang="en-US" altLang="zh-CN" dirty="0">
                <a:solidFill>
                  <a:srgbClr val="202122"/>
                </a:solidFill>
                <a:latin typeface="Arial" panose="020B0604020202020204" pitchFamily="34" charset="0"/>
              </a:rPr>
              <a:t> for production of single-stranded DNA. However, with the improvement of the chain-termination method (see below), </a:t>
            </a:r>
            <a:r>
              <a:rPr lang="en-US" altLang="zh-CN" dirty="0" err="1">
                <a:solidFill>
                  <a:srgbClr val="202122"/>
                </a:solidFill>
                <a:latin typeface="Arial" panose="020B0604020202020204" pitchFamily="34" charset="0"/>
              </a:rPr>
              <a:t>Maxam</a:t>
            </a:r>
            <a:r>
              <a:rPr lang="en-US" altLang="zh-CN" dirty="0">
                <a:solidFill>
                  <a:srgbClr val="202122"/>
                </a:solidFill>
                <a:latin typeface="Arial" panose="020B0604020202020204" pitchFamily="34" charset="0"/>
              </a:rPr>
              <a:t>–Gilbert sequencing has fallen out of </a:t>
            </a:r>
            <a:r>
              <a:rPr lang="en-US" altLang="zh-CN" dirty="0" err="1">
                <a:solidFill>
                  <a:srgbClr val="202122"/>
                </a:solidFill>
                <a:latin typeface="Arial" panose="020B0604020202020204" pitchFamily="34" charset="0"/>
              </a:rPr>
              <a:t>favour</a:t>
            </a:r>
            <a:r>
              <a:rPr lang="en-US" altLang="zh-CN" dirty="0">
                <a:solidFill>
                  <a:srgbClr val="202122"/>
                </a:solidFill>
                <a:latin typeface="Arial" panose="020B0604020202020204" pitchFamily="34" charset="0"/>
              </a:rPr>
              <a:t> due to its technical complexity prohibiting its use in standard molecular biology kits, extensive use of hazardous chemicals, and difficulties with scale-up.</a:t>
            </a:r>
            <a:endParaRPr lang="zh-CN" altLang="en-US" dirty="0"/>
          </a:p>
        </p:txBody>
      </p:sp>
    </p:spTree>
    <p:extLst>
      <p:ext uri="{BB962C8B-B14F-4D97-AF65-F5344CB8AC3E}">
        <p14:creationId xmlns:p14="http://schemas.microsoft.com/office/powerpoint/2010/main" val="99045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0291" y="710731"/>
            <a:ext cx="5540572" cy="569671"/>
          </a:xfrm>
          <a:prstGeom prst="rect">
            <a:avLst/>
          </a:prstGeom>
        </p:spPr>
        <p:txBody>
          <a:bodyPr vert="horz" wrap="square" lIns="0" tIns="10950" rIns="0" bIns="0" rtlCol="0" anchor="ctr">
            <a:spAutoFit/>
          </a:bodyPr>
          <a:lstStyle/>
          <a:p>
            <a:pPr marL="11527">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Human </a:t>
            </a:r>
            <a:r>
              <a:rPr sz="3630" b="1" spc="-9" dirty="0">
                <a:latin typeface="Arial Unicode MS" panose="020B0604020202020204" pitchFamily="34" charset="-122"/>
                <a:ea typeface="Arial Unicode MS" panose="020B0604020202020204" pitchFamily="34" charset="-122"/>
                <a:cs typeface="Arial Unicode MS" panose="020B0604020202020204" pitchFamily="34" charset="-122"/>
              </a:rPr>
              <a:t>Genome</a:t>
            </a: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 Project</a:t>
            </a:r>
            <a:endParaRPr sz="363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object 3"/>
          <p:cNvSpPr txBox="1"/>
          <p:nvPr/>
        </p:nvSpPr>
        <p:spPr>
          <a:xfrm>
            <a:off x="2432456" y="1731212"/>
            <a:ext cx="6752537" cy="1212269"/>
          </a:xfrm>
          <a:prstGeom prst="rect">
            <a:avLst/>
          </a:prstGeom>
        </p:spPr>
        <p:txBody>
          <a:bodyPr vert="horz" wrap="square" lIns="0" tIns="77801" rIns="0" bIns="0" rtlCol="0">
            <a:spAutoFit/>
          </a:bodyPr>
          <a:lstStyle/>
          <a:p>
            <a:pPr marR="29392" algn="r">
              <a:spcBef>
                <a:spcPts val="613"/>
              </a:spcBef>
              <a:tabLst>
                <a:tab pos="310640" algn="l"/>
              </a:tabLst>
            </a:pPr>
            <a:r>
              <a:rPr sz="2178" dirty="0">
                <a:latin typeface="Verdana"/>
                <a:cs typeface="Verdana"/>
              </a:rPr>
              <a:t>•	</a:t>
            </a:r>
            <a:r>
              <a:rPr sz="2178" spc="-5" dirty="0">
                <a:latin typeface="Verdana"/>
                <a:cs typeface="Verdana"/>
              </a:rPr>
              <a:t>Launched </a:t>
            </a:r>
            <a:r>
              <a:rPr sz="2178" dirty="0">
                <a:latin typeface="Verdana"/>
                <a:cs typeface="Verdana"/>
              </a:rPr>
              <a:t>in </a:t>
            </a:r>
            <a:r>
              <a:rPr sz="2178" spc="-5" dirty="0">
                <a:latin typeface="Verdana"/>
                <a:cs typeface="Verdana"/>
              </a:rPr>
              <a:t>1989 –expected </a:t>
            </a:r>
            <a:r>
              <a:rPr sz="2178" dirty="0">
                <a:latin typeface="Verdana"/>
                <a:cs typeface="Verdana"/>
              </a:rPr>
              <a:t>to </a:t>
            </a:r>
            <a:r>
              <a:rPr sz="2178" spc="-5" dirty="0">
                <a:latin typeface="Verdana"/>
                <a:cs typeface="Verdana"/>
              </a:rPr>
              <a:t>take 15</a:t>
            </a:r>
            <a:r>
              <a:rPr sz="2178" spc="68" dirty="0">
                <a:latin typeface="Verdana"/>
                <a:cs typeface="Verdana"/>
              </a:rPr>
              <a:t> </a:t>
            </a:r>
            <a:r>
              <a:rPr sz="2178" spc="-5" dirty="0">
                <a:latin typeface="Verdana"/>
                <a:cs typeface="Verdana"/>
              </a:rPr>
              <a:t>years</a:t>
            </a:r>
            <a:endParaRPr sz="2178">
              <a:latin typeface="Verdana"/>
              <a:cs typeface="Verdana"/>
            </a:endParaRPr>
          </a:p>
          <a:p>
            <a:pPr marR="4611" algn="r">
              <a:spcBef>
                <a:spcPts val="522"/>
              </a:spcBef>
            </a:pPr>
            <a:r>
              <a:rPr sz="2178" dirty="0">
                <a:latin typeface="Verdana"/>
                <a:cs typeface="Verdana"/>
              </a:rPr>
              <a:t>– Competing </a:t>
            </a:r>
            <a:r>
              <a:rPr sz="2178" spc="-5" dirty="0">
                <a:latin typeface="Verdana"/>
                <a:cs typeface="Verdana"/>
              </a:rPr>
              <a:t>Celera project </a:t>
            </a:r>
            <a:r>
              <a:rPr sz="2178" dirty="0">
                <a:latin typeface="Verdana"/>
                <a:cs typeface="Verdana"/>
              </a:rPr>
              <a:t>launched in</a:t>
            </a:r>
            <a:r>
              <a:rPr sz="2178" spc="-103" dirty="0">
                <a:latin typeface="Verdana"/>
                <a:cs typeface="Verdana"/>
              </a:rPr>
              <a:t> </a:t>
            </a:r>
            <a:r>
              <a:rPr sz="2178" spc="-5" dirty="0">
                <a:latin typeface="Verdana"/>
                <a:cs typeface="Verdana"/>
              </a:rPr>
              <a:t>1998</a:t>
            </a:r>
            <a:endParaRPr sz="2178">
              <a:latin typeface="Verdana"/>
              <a:cs typeface="Verdana"/>
            </a:endParaRPr>
          </a:p>
          <a:p>
            <a:pPr marL="11527">
              <a:spcBef>
                <a:spcPts val="522"/>
              </a:spcBef>
              <a:tabLst>
                <a:tab pos="322166" algn="l"/>
              </a:tabLst>
            </a:pPr>
            <a:r>
              <a:rPr sz="2178" dirty="0">
                <a:latin typeface="Verdana"/>
                <a:cs typeface="Verdana"/>
              </a:rPr>
              <a:t>•	</a:t>
            </a:r>
            <a:r>
              <a:rPr sz="2178" spc="-5" dirty="0">
                <a:latin typeface="Verdana"/>
                <a:cs typeface="Verdana"/>
              </a:rPr>
              <a:t>Genome estimated </a:t>
            </a:r>
            <a:r>
              <a:rPr sz="2178" dirty="0">
                <a:latin typeface="Verdana"/>
                <a:cs typeface="Verdana"/>
              </a:rPr>
              <a:t>to be </a:t>
            </a:r>
            <a:r>
              <a:rPr sz="2178" spc="-5" dirty="0">
                <a:latin typeface="Verdana"/>
                <a:cs typeface="Verdana"/>
              </a:rPr>
              <a:t>92%</a:t>
            </a:r>
            <a:r>
              <a:rPr sz="2178" spc="41" dirty="0">
                <a:latin typeface="Verdana"/>
                <a:cs typeface="Verdana"/>
              </a:rPr>
              <a:t> </a:t>
            </a:r>
            <a:r>
              <a:rPr sz="2178" spc="-5" dirty="0">
                <a:latin typeface="Verdana"/>
                <a:cs typeface="Verdana"/>
              </a:rPr>
              <a:t>complete</a:t>
            </a:r>
            <a:endParaRPr sz="2178">
              <a:latin typeface="Verdana"/>
              <a:cs typeface="Verdana"/>
            </a:endParaRPr>
          </a:p>
        </p:txBody>
      </p:sp>
      <p:sp>
        <p:nvSpPr>
          <p:cNvPr id="4" name="object 4"/>
          <p:cNvSpPr txBox="1"/>
          <p:nvPr/>
        </p:nvSpPr>
        <p:spPr>
          <a:xfrm>
            <a:off x="2824341" y="2909634"/>
            <a:ext cx="673121" cy="346795"/>
          </a:xfrm>
          <a:prstGeom prst="rect">
            <a:avLst/>
          </a:prstGeom>
        </p:spPr>
        <p:txBody>
          <a:bodyPr vert="horz" wrap="square" lIns="0" tIns="11526" rIns="0" bIns="0" rtlCol="0">
            <a:spAutoFit/>
          </a:bodyPr>
          <a:lstStyle/>
          <a:p>
            <a:pPr marL="34580">
              <a:spcBef>
                <a:spcPts val="91"/>
              </a:spcBef>
            </a:pPr>
            <a:r>
              <a:rPr sz="3267" baseline="-16203" dirty="0">
                <a:latin typeface="Verdana"/>
                <a:cs typeface="Verdana"/>
              </a:rPr>
              <a:t>–</a:t>
            </a:r>
            <a:r>
              <a:rPr sz="3267" spc="-251" baseline="-16203" dirty="0">
                <a:latin typeface="Verdana"/>
                <a:cs typeface="Verdana"/>
              </a:rPr>
              <a:t> </a:t>
            </a:r>
            <a:r>
              <a:rPr sz="3267" spc="-6" baseline="-16203" dirty="0">
                <a:latin typeface="Verdana"/>
                <a:cs typeface="Verdana"/>
              </a:rPr>
              <a:t>1</a:t>
            </a:r>
            <a:r>
              <a:rPr sz="1452" spc="-5" dirty="0">
                <a:latin typeface="Verdana"/>
                <a:cs typeface="Verdana"/>
              </a:rPr>
              <a:t>st</a:t>
            </a:r>
            <a:endParaRPr sz="1452">
              <a:latin typeface="Verdana"/>
              <a:cs typeface="Verdana"/>
            </a:endParaRPr>
          </a:p>
        </p:txBody>
      </p:sp>
      <p:sp>
        <p:nvSpPr>
          <p:cNvPr id="5" name="object 5"/>
          <p:cNvSpPr txBox="1"/>
          <p:nvPr/>
        </p:nvSpPr>
        <p:spPr>
          <a:xfrm>
            <a:off x="3648223" y="2992622"/>
            <a:ext cx="3147764" cy="346795"/>
          </a:xfrm>
          <a:prstGeom prst="rect">
            <a:avLst/>
          </a:prstGeom>
        </p:spPr>
        <p:txBody>
          <a:bodyPr vert="horz" wrap="square" lIns="0" tIns="11526" rIns="0" bIns="0" rtlCol="0">
            <a:spAutoFit/>
          </a:bodyPr>
          <a:lstStyle/>
          <a:p>
            <a:pPr marL="11527">
              <a:spcBef>
                <a:spcPts val="91"/>
              </a:spcBef>
            </a:pPr>
            <a:r>
              <a:rPr sz="2178" spc="-5" dirty="0">
                <a:latin typeface="Verdana"/>
                <a:cs typeface="Verdana"/>
              </a:rPr>
              <a:t>Draft released </a:t>
            </a:r>
            <a:r>
              <a:rPr sz="2178" dirty="0">
                <a:latin typeface="Verdana"/>
                <a:cs typeface="Verdana"/>
              </a:rPr>
              <a:t>in</a:t>
            </a:r>
            <a:r>
              <a:rPr sz="2178" spc="-18" dirty="0">
                <a:latin typeface="Verdana"/>
                <a:cs typeface="Verdana"/>
              </a:rPr>
              <a:t> </a:t>
            </a:r>
            <a:r>
              <a:rPr sz="2178" spc="-5" dirty="0">
                <a:latin typeface="Verdana"/>
                <a:cs typeface="Verdana"/>
              </a:rPr>
              <a:t>2000</a:t>
            </a:r>
            <a:endParaRPr sz="2178" dirty="0">
              <a:latin typeface="Verdana"/>
              <a:cs typeface="Verdana"/>
            </a:endParaRPr>
          </a:p>
        </p:txBody>
      </p:sp>
      <p:sp>
        <p:nvSpPr>
          <p:cNvPr id="6" name="object 6"/>
          <p:cNvSpPr txBox="1"/>
          <p:nvPr/>
        </p:nvSpPr>
        <p:spPr>
          <a:xfrm>
            <a:off x="2432456" y="3324572"/>
            <a:ext cx="6675888" cy="1946701"/>
          </a:xfrm>
          <a:prstGeom prst="rect">
            <a:avLst/>
          </a:prstGeom>
        </p:spPr>
        <p:txBody>
          <a:bodyPr vert="horz" wrap="square" lIns="0" tIns="77801" rIns="0" bIns="0" rtlCol="0">
            <a:spAutoFit/>
          </a:bodyPr>
          <a:lstStyle/>
          <a:p>
            <a:pPr marL="425905">
              <a:spcBef>
                <a:spcPts val="613"/>
              </a:spcBef>
            </a:pPr>
            <a:r>
              <a:rPr sz="2178" dirty="0">
                <a:latin typeface="Verdana"/>
                <a:cs typeface="Verdana"/>
              </a:rPr>
              <a:t>– </a:t>
            </a:r>
            <a:r>
              <a:rPr sz="2178" spc="-5" dirty="0">
                <a:latin typeface="Verdana"/>
                <a:cs typeface="Verdana"/>
              </a:rPr>
              <a:t>“Complete” </a:t>
            </a:r>
            <a:r>
              <a:rPr sz="2178" dirty="0">
                <a:latin typeface="Verdana"/>
                <a:cs typeface="Verdana"/>
              </a:rPr>
              <a:t>genome </a:t>
            </a:r>
            <a:r>
              <a:rPr sz="2178" spc="-5" dirty="0">
                <a:latin typeface="Verdana"/>
                <a:cs typeface="Verdana"/>
              </a:rPr>
              <a:t>released </a:t>
            </a:r>
            <a:r>
              <a:rPr sz="2178" dirty="0">
                <a:latin typeface="Verdana"/>
                <a:cs typeface="Verdana"/>
              </a:rPr>
              <a:t>in</a:t>
            </a:r>
            <a:r>
              <a:rPr sz="2178" spc="-91" dirty="0">
                <a:latin typeface="Verdana"/>
                <a:cs typeface="Verdana"/>
              </a:rPr>
              <a:t> </a:t>
            </a:r>
            <a:r>
              <a:rPr sz="2178" spc="-5" dirty="0">
                <a:latin typeface="Verdana"/>
                <a:cs typeface="Verdana"/>
              </a:rPr>
              <a:t>2003</a:t>
            </a:r>
            <a:endParaRPr sz="2178" dirty="0">
              <a:latin typeface="Verdana"/>
              <a:cs typeface="Verdana"/>
            </a:endParaRPr>
          </a:p>
          <a:p>
            <a:pPr marL="686404" marR="4611" indent="-260499">
              <a:spcBef>
                <a:spcPts val="522"/>
              </a:spcBef>
            </a:pPr>
            <a:r>
              <a:rPr sz="2178" dirty="0">
                <a:latin typeface="Verdana"/>
                <a:cs typeface="Verdana"/>
              </a:rPr>
              <a:t>– </a:t>
            </a:r>
            <a:r>
              <a:rPr sz="2178" spc="-5" dirty="0">
                <a:latin typeface="Verdana"/>
                <a:cs typeface="Verdana"/>
              </a:rPr>
              <a:t>Sequence of last chromosome </a:t>
            </a:r>
            <a:r>
              <a:rPr sz="2178" dirty="0">
                <a:latin typeface="Verdana"/>
                <a:cs typeface="Verdana"/>
              </a:rPr>
              <a:t>published in  </a:t>
            </a:r>
            <a:r>
              <a:rPr sz="2178" spc="-5" dirty="0">
                <a:latin typeface="Verdana"/>
                <a:cs typeface="Verdana"/>
              </a:rPr>
              <a:t>2006</a:t>
            </a:r>
            <a:endParaRPr sz="2178" dirty="0">
              <a:latin typeface="Verdana"/>
              <a:cs typeface="Verdana"/>
            </a:endParaRPr>
          </a:p>
          <a:p>
            <a:pPr marL="11527">
              <a:spcBef>
                <a:spcPts val="522"/>
              </a:spcBef>
              <a:tabLst>
                <a:tab pos="322166" algn="l"/>
              </a:tabLst>
            </a:pPr>
            <a:r>
              <a:rPr sz="2178" dirty="0">
                <a:latin typeface="Verdana"/>
                <a:cs typeface="Verdana"/>
              </a:rPr>
              <a:t>•	</a:t>
            </a:r>
            <a:r>
              <a:rPr sz="2178" spc="-5" dirty="0">
                <a:latin typeface="Verdana"/>
                <a:cs typeface="Verdana"/>
              </a:rPr>
              <a:t>Cost: ~$3</a:t>
            </a:r>
            <a:r>
              <a:rPr sz="2178" spc="14" dirty="0">
                <a:latin typeface="Verdana"/>
                <a:cs typeface="Verdana"/>
              </a:rPr>
              <a:t> </a:t>
            </a:r>
            <a:r>
              <a:rPr sz="2178" spc="-5" dirty="0">
                <a:latin typeface="Verdana"/>
                <a:cs typeface="Verdana"/>
              </a:rPr>
              <a:t>billion</a:t>
            </a:r>
            <a:endParaRPr sz="2178" dirty="0">
              <a:latin typeface="Verdana"/>
              <a:cs typeface="Verdana"/>
            </a:endParaRPr>
          </a:p>
          <a:p>
            <a:pPr marL="425905">
              <a:spcBef>
                <a:spcPts val="522"/>
              </a:spcBef>
            </a:pPr>
            <a:r>
              <a:rPr sz="2178" dirty="0">
                <a:latin typeface="Verdana"/>
                <a:cs typeface="Verdana"/>
              </a:rPr>
              <a:t>– </a:t>
            </a:r>
            <a:r>
              <a:rPr sz="2178" spc="-5" dirty="0">
                <a:latin typeface="Verdana"/>
                <a:cs typeface="Verdana"/>
              </a:rPr>
              <a:t>Celera ~$300</a:t>
            </a:r>
            <a:r>
              <a:rPr sz="2178" spc="-109" dirty="0">
                <a:latin typeface="Verdana"/>
                <a:cs typeface="Verdana"/>
              </a:rPr>
              <a:t> </a:t>
            </a:r>
            <a:r>
              <a:rPr sz="2178" dirty="0">
                <a:latin typeface="Verdana"/>
                <a:cs typeface="Verdana"/>
              </a:rPr>
              <a:t>million</a:t>
            </a:r>
          </a:p>
        </p:txBody>
      </p:sp>
    </p:spTree>
    <p:extLst>
      <p:ext uri="{BB962C8B-B14F-4D97-AF65-F5344CB8AC3E}">
        <p14:creationId xmlns:p14="http://schemas.microsoft.com/office/powerpoint/2010/main" val="422261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7139" y="504161"/>
            <a:ext cx="5540572" cy="569671"/>
          </a:xfrm>
          <a:prstGeom prst="rect">
            <a:avLst/>
          </a:prstGeom>
        </p:spPr>
        <p:txBody>
          <a:bodyPr vert="horz" wrap="square" lIns="0" tIns="10950" rIns="0" bIns="0" rtlCol="0" anchor="ctr">
            <a:spAutoFit/>
          </a:bodyPr>
          <a:lstStyle/>
          <a:p>
            <a:pPr marL="11527">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Human </a:t>
            </a:r>
            <a:r>
              <a:rPr sz="3630" b="1" spc="-9" dirty="0">
                <a:latin typeface="Arial Unicode MS" panose="020B0604020202020204" pitchFamily="34" charset="-122"/>
                <a:ea typeface="Arial Unicode MS" panose="020B0604020202020204" pitchFamily="34" charset="-122"/>
                <a:cs typeface="Arial Unicode MS" panose="020B0604020202020204" pitchFamily="34" charset="-122"/>
              </a:rPr>
              <a:t>Genome</a:t>
            </a: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 Project</a:t>
            </a:r>
            <a:endParaRPr sz="363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object 3"/>
          <p:cNvSpPr/>
          <p:nvPr/>
        </p:nvSpPr>
        <p:spPr>
          <a:xfrm>
            <a:off x="3201391" y="1675274"/>
            <a:ext cx="5478562" cy="410788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49019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99968" y="2871752"/>
            <a:ext cx="6800064" cy="599235"/>
          </a:xfrm>
          <a:prstGeom prst="rect">
            <a:avLst/>
          </a:prstGeom>
        </p:spPr>
        <p:txBody>
          <a:bodyPr vert="horz" wrap="square" lIns="0" tIns="11526" rIns="0" bIns="0" rtlCol="0">
            <a:spAutoFit/>
          </a:bodyPr>
          <a:lstStyle/>
          <a:p>
            <a:pPr marL="11527" marR="4611" algn="ctr">
              <a:lnSpc>
                <a:spcPct val="150000"/>
              </a:lnSpc>
              <a:spcBef>
                <a:spcPts val="91"/>
              </a:spcBef>
            </a:pPr>
            <a:r>
              <a:rPr lang="en-US" sz="2904" b="1" dirty="0" smtClean="0">
                <a:solidFill>
                  <a:srgbClr val="323299"/>
                </a:solidFill>
                <a:latin typeface="Arial" panose="020B0604020202020204" pitchFamily="34" charset="0"/>
                <a:cs typeface="Arial" panose="020B0604020202020204" pitchFamily="34" charset="0"/>
              </a:rPr>
              <a:t>2</a:t>
            </a:r>
            <a:r>
              <a:rPr lang="en-US" sz="2904" b="1" baseline="30000" dirty="0" smtClean="0">
                <a:solidFill>
                  <a:srgbClr val="323299"/>
                </a:solidFill>
                <a:latin typeface="Arial" panose="020B0604020202020204" pitchFamily="34" charset="0"/>
                <a:cs typeface="Arial" panose="020B0604020202020204" pitchFamily="34" charset="0"/>
              </a:rPr>
              <a:t>nd</a:t>
            </a:r>
            <a:r>
              <a:rPr lang="en-US" sz="2904" b="1" dirty="0" smtClean="0">
                <a:solidFill>
                  <a:srgbClr val="323299"/>
                </a:solidFill>
                <a:latin typeface="Arial" panose="020B0604020202020204" pitchFamily="34" charset="0"/>
                <a:cs typeface="Arial" panose="020B0604020202020204" pitchFamily="34" charset="0"/>
              </a:rPr>
              <a:t> </a:t>
            </a:r>
            <a:r>
              <a:rPr sz="2904" b="1" dirty="0" smtClean="0">
                <a:solidFill>
                  <a:srgbClr val="323299"/>
                </a:solidFill>
                <a:latin typeface="Arial" panose="020B0604020202020204" pitchFamily="34" charset="0"/>
                <a:cs typeface="Arial" panose="020B0604020202020204" pitchFamily="34" charset="0"/>
              </a:rPr>
              <a:t>GENERATION  </a:t>
            </a:r>
            <a:r>
              <a:rPr sz="2904" b="1" dirty="0">
                <a:solidFill>
                  <a:srgbClr val="323299"/>
                </a:solidFill>
                <a:latin typeface="Arial" panose="020B0604020202020204" pitchFamily="34" charset="0"/>
                <a:cs typeface="Arial" panose="020B0604020202020204" pitchFamily="34" charset="0"/>
              </a:rPr>
              <a:t>SEQUENCING</a:t>
            </a:r>
            <a:endParaRPr sz="2904"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132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156" y="778379"/>
            <a:ext cx="12132372" cy="565055"/>
          </a:xfrm>
          <a:prstGeom prst="rect">
            <a:avLst/>
          </a:prstGeom>
        </p:spPr>
        <p:txBody>
          <a:bodyPr vert="horz" wrap="square" lIns="0" tIns="10950" rIns="0" bIns="0" rtlCol="0" anchor="ctr">
            <a:spAutoFit/>
          </a:bodyPr>
          <a:lstStyle/>
          <a:p>
            <a:pPr marL="2136440" marR="4611" indent="-1005689">
              <a:lnSpc>
                <a:spcPct val="100000"/>
              </a:lnSpc>
              <a:spcBef>
                <a:spcPts val="86"/>
              </a:spcBef>
            </a:pPr>
            <a:r>
              <a:rPr sz="3600" b="1" spc="-9" dirty="0" smtClean="0">
                <a:latin typeface="Arial" panose="020B0604020202020204" pitchFamily="34" charset="0"/>
                <a:cs typeface="Arial" panose="020B0604020202020204" pitchFamily="34" charset="0"/>
              </a:rPr>
              <a:t>Next-gen</a:t>
            </a:r>
            <a:r>
              <a:rPr lang="en-US" altLang="zh-CN" sz="3600" b="1" spc="-9" dirty="0" smtClean="0">
                <a:latin typeface="Arial" panose="020B0604020202020204" pitchFamily="34" charset="0"/>
                <a:cs typeface="Arial" panose="020B0604020202020204" pitchFamily="34" charset="0"/>
              </a:rPr>
              <a:t>/2</a:t>
            </a:r>
            <a:r>
              <a:rPr lang="en-US" altLang="zh-CN" sz="3600" b="1" spc="-9" baseline="30000" dirty="0" smtClean="0">
                <a:latin typeface="Arial" panose="020B0604020202020204" pitchFamily="34" charset="0"/>
                <a:cs typeface="Arial" panose="020B0604020202020204" pitchFamily="34" charset="0"/>
              </a:rPr>
              <a:t>nd</a:t>
            </a:r>
            <a:r>
              <a:rPr lang="en-US" altLang="zh-CN" sz="3600" b="1" spc="-9" dirty="0" smtClean="0">
                <a:latin typeface="Arial" panose="020B0604020202020204" pitchFamily="34" charset="0"/>
                <a:cs typeface="Arial" panose="020B0604020202020204" pitchFamily="34" charset="0"/>
              </a:rPr>
              <a:t> generation</a:t>
            </a:r>
            <a:r>
              <a:rPr sz="3600" b="1" spc="-9" dirty="0" smtClean="0">
                <a:latin typeface="Arial" panose="020B0604020202020204" pitchFamily="34" charset="0"/>
                <a:cs typeface="Arial" panose="020B0604020202020204" pitchFamily="34" charset="0"/>
              </a:rPr>
              <a:t> sequencing technologies</a:t>
            </a:r>
            <a:endParaRPr sz="3600" b="1" dirty="0">
              <a:latin typeface="Arial" panose="020B0604020202020204" pitchFamily="34" charset="0"/>
              <a:cs typeface="Arial" panose="020B0604020202020204" pitchFamily="34" charset="0"/>
            </a:endParaRPr>
          </a:p>
        </p:txBody>
      </p:sp>
      <p:sp>
        <p:nvSpPr>
          <p:cNvPr id="3" name="object 3"/>
          <p:cNvSpPr txBox="1"/>
          <p:nvPr/>
        </p:nvSpPr>
        <p:spPr>
          <a:xfrm>
            <a:off x="2523896" y="1972783"/>
            <a:ext cx="7169203" cy="3211370"/>
          </a:xfrm>
          <a:prstGeom prst="rect">
            <a:avLst/>
          </a:prstGeom>
        </p:spPr>
        <p:txBody>
          <a:bodyPr vert="horz" wrap="square" lIns="0" tIns="88751" rIns="0" bIns="0" rtlCol="0">
            <a:spAutoFit/>
          </a:bodyPr>
          <a:lstStyle/>
          <a:p>
            <a:pPr marL="11527">
              <a:spcBef>
                <a:spcPts val="699"/>
              </a:spcBef>
            </a:pPr>
            <a:r>
              <a:rPr sz="2541" spc="-5" dirty="0">
                <a:latin typeface="Verdana"/>
                <a:cs typeface="Verdana"/>
              </a:rPr>
              <a:t>• Four main</a:t>
            </a:r>
            <a:r>
              <a:rPr sz="2541" spc="218" dirty="0">
                <a:latin typeface="Verdana"/>
                <a:cs typeface="Verdana"/>
              </a:rPr>
              <a:t> </a:t>
            </a:r>
            <a:r>
              <a:rPr sz="2541" spc="-9" dirty="0">
                <a:latin typeface="Verdana"/>
                <a:cs typeface="Verdana"/>
              </a:rPr>
              <a:t>technologies</a:t>
            </a:r>
            <a:endParaRPr sz="2541" dirty="0">
              <a:latin typeface="Verdana"/>
              <a:cs typeface="Verdana"/>
            </a:endParaRPr>
          </a:p>
          <a:p>
            <a:pPr marL="11527">
              <a:spcBef>
                <a:spcPts val="613"/>
              </a:spcBef>
            </a:pPr>
            <a:r>
              <a:rPr sz="2541" spc="-5" dirty="0">
                <a:latin typeface="Verdana"/>
                <a:cs typeface="Verdana"/>
              </a:rPr>
              <a:t>• All massively parallel</a:t>
            </a:r>
            <a:r>
              <a:rPr sz="2541" spc="213" dirty="0">
                <a:latin typeface="Verdana"/>
                <a:cs typeface="Verdana"/>
              </a:rPr>
              <a:t> </a:t>
            </a:r>
            <a:r>
              <a:rPr sz="2541" spc="-9" dirty="0">
                <a:latin typeface="Verdana"/>
                <a:cs typeface="Verdana"/>
              </a:rPr>
              <a:t>sequencing</a:t>
            </a:r>
            <a:endParaRPr sz="2541" dirty="0">
              <a:latin typeface="Verdana"/>
              <a:cs typeface="Verdana"/>
            </a:endParaRPr>
          </a:p>
          <a:p>
            <a:pPr marL="425905">
              <a:spcBef>
                <a:spcPts val="608"/>
              </a:spcBef>
            </a:pPr>
            <a:r>
              <a:rPr sz="2541" spc="-5" dirty="0">
                <a:latin typeface="Verdana"/>
                <a:cs typeface="Verdana"/>
              </a:rPr>
              <a:t>– </a:t>
            </a:r>
            <a:r>
              <a:rPr sz="2541" spc="-9" dirty="0">
                <a:latin typeface="Verdana"/>
                <a:cs typeface="Verdana"/>
              </a:rPr>
              <a:t>Sequencing </a:t>
            </a:r>
            <a:r>
              <a:rPr sz="2541" spc="-5" dirty="0">
                <a:latin typeface="Verdana"/>
                <a:cs typeface="Verdana"/>
              </a:rPr>
              <a:t>by</a:t>
            </a:r>
            <a:r>
              <a:rPr sz="2541" spc="-399" dirty="0">
                <a:latin typeface="Verdana"/>
                <a:cs typeface="Verdana"/>
              </a:rPr>
              <a:t> </a:t>
            </a:r>
            <a:r>
              <a:rPr sz="2541" spc="-5" dirty="0">
                <a:latin typeface="Verdana"/>
                <a:cs typeface="Verdana"/>
              </a:rPr>
              <a:t>synthesis</a:t>
            </a:r>
            <a:endParaRPr sz="2541" dirty="0">
              <a:latin typeface="Verdana"/>
              <a:cs typeface="Verdana"/>
            </a:endParaRPr>
          </a:p>
          <a:p>
            <a:pPr marL="425905">
              <a:spcBef>
                <a:spcPts val="608"/>
              </a:spcBef>
            </a:pPr>
            <a:r>
              <a:rPr sz="2541" spc="-5" dirty="0">
                <a:latin typeface="Verdana"/>
                <a:cs typeface="Verdana"/>
              </a:rPr>
              <a:t>– </a:t>
            </a:r>
            <a:r>
              <a:rPr sz="2541" spc="-9" dirty="0">
                <a:latin typeface="Verdana"/>
                <a:cs typeface="Verdana"/>
              </a:rPr>
              <a:t>Sequencing </a:t>
            </a:r>
            <a:r>
              <a:rPr sz="2541" spc="-5" dirty="0">
                <a:latin typeface="Verdana"/>
                <a:cs typeface="Verdana"/>
              </a:rPr>
              <a:t>by</a:t>
            </a:r>
            <a:r>
              <a:rPr sz="2541" spc="-399" dirty="0">
                <a:latin typeface="Verdana"/>
                <a:cs typeface="Verdana"/>
              </a:rPr>
              <a:t> </a:t>
            </a:r>
            <a:r>
              <a:rPr sz="2541" spc="-5" dirty="0">
                <a:latin typeface="Verdana"/>
                <a:cs typeface="Verdana"/>
              </a:rPr>
              <a:t>ligation</a:t>
            </a:r>
            <a:endParaRPr sz="2541" dirty="0">
              <a:latin typeface="Verdana"/>
              <a:cs typeface="Verdana"/>
            </a:endParaRPr>
          </a:p>
          <a:p>
            <a:pPr marL="11527">
              <a:spcBef>
                <a:spcPts val="613"/>
              </a:spcBef>
            </a:pPr>
            <a:r>
              <a:rPr sz="2541" spc="-5" dirty="0">
                <a:latin typeface="Verdana"/>
                <a:cs typeface="Verdana"/>
              </a:rPr>
              <a:t>• </a:t>
            </a:r>
            <a:r>
              <a:rPr sz="2541" spc="-9" dirty="0">
                <a:latin typeface="Verdana"/>
                <a:cs typeface="Verdana"/>
              </a:rPr>
              <a:t>Mostly produce short </a:t>
            </a:r>
            <a:r>
              <a:rPr sz="2541" spc="-5" dirty="0">
                <a:latin typeface="Verdana"/>
                <a:cs typeface="Verdana"/>
              </a:rPr>
              <a:t>reads- from</a:t>
            </a:r>
            <a:r>
              <a:rPr sz="2541" spc="390" dirty="0">
                <a:latin typeface="Verdana"/>
                <a:cs typeface="Verdana"/>
              </a:rPr>
              <a:t> </a:t>
            </a:r>
            <a:r>
              <a:rPr sz="2541" spc="-9" dirty="0">
                <a:latin typeface="Verdana"/>
                <a:cs typeface="Verdana"/>
              </a:rPr>
              <a:t>&lt;400bp</a:t>
            </a:r>
            <a:endParaRPr sz="2541" dirty="0">
              <a:latin typeface="Verdana"/>
              <a:cs typeface="Verdana"/>
            </a:endParaRPr>
          </a:p>
          <a:p>
            <a:pPr marL="322166" marR="91636" indent="-311216">
              <a:spcBef>
                <a:spcPts val="608"/>
              </a:spcBef>
            </a:pPr>
            <a:r>
              <a:rPr sz="2541" spc="-5" dirty="0">
                <a:latin typeface="Verdana"/>
                <a:cs typeface="Verdana"/>
              </a:rPr>
              <a:t>• Read numbers vary from ~ 1 million to ~  1 </a:t>
            </a:r>
            <a:r>
              <a:rPr sz="2541" spc="-9" dirty="0">
                <a:latin typeface="Verdana"/>
                <a:cs typeface="Verdana"/>
              </a:rPr>
              <a:t>billion </a:t>
            </a:r>
            <a:r>
              <a:rPr sz="2541" spc="-5" dirty="0">
                <a:latin typeface="Verdana"/>
                <a:cs typeface="Verdana"/>
              </a:rPr>
              <a:t>per</a:t>
            </a:r>
            <a:r>
              <a:rPr sz="2541" spc="32" dirty="0">
                <a:latin typeface="Verdana"/>
                <a:cs typeface="Verdana"/>
              </a:rPr>
              <a:t> </a:t>
            </a:r>
            <a:r>
              <a:rPr sz="2541" spc="-9" dirty="0">
                <a:latin typeface="Verdana"/>
                <a:cs typeface="Verdana"/>
              </a:rPr>
              <a:t>run</a:t>
            </a:r>
            <a:endParaRPr sz="2541" dirty="0">
              <a:latin typeface="Verdana"/>
              <a:cs typeface="Verdana"/>
            </a:endParaRPr>
          </a:p>
        </p:txBody>
      </p:sp>
    </p:spTree>
    <p:extLst>
      <p:ext uri="{BB962C8B-B14F-4D97-AF65-F5344CB8AC3E}">
        <p14:creationId xmlns:p14="http://schemas.microsoft.com/office/powerpoint/2010/main" val="421731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4811" y="199989"/>
            <a:ext cx="5211683" cy="646331"/>
          </a:xfrm>
          <a:prstGeom prst="rect">
            <a:avLst/>
          </a:prstGeom>
          <a:noFill/>
        </p:spPr>
        <p:txBody>
          <a:bodyPr wrap="none" rtlCol="0">
            <a:spAutoFit/>
          </a:bodyPr>
          <a:lstStyle/>
          <a:p>
            <a:r>
              <a:rPr lang="en-US" altLang="zh-CN" sz="3600" b="1" dirty="0" smtClean="0">
                <a:latin typeface="Arial" panose="020B0604020202020204" pitchFamily="34" charset="0"/>
                <a:cs typeface="Arial" panose="020B0604020202020204" pitchFamily="34" charset="0"/>
              </a:rPr>
              <a:t>Outline of This Lecture</a:t>
            </a:r>
            <a:endParaRPr lang="zh-CN" altLang="en-US" sz="3600" b="1" dirty="0">
              <a:latin typeface="Arial" panose="020B0604020202020204" pitchFamily="34" charset="0"/>
              <a:cs typeface="Arial" panose="020B0604020202020204" pitchFamily="34" charset="0"/>
            </a:endParaRPr>
          </a:p>
        </p:txBody>
      </p:sp>
      <p:sp>
        <p:nvSpPr>
          <p:cNvPr id="3" name="TextBox 2"/>
          <p:cNvSpPr txBox="1"/>
          <p:nvPr/>
        </p:nvSpPr>
        <p:spPr>
          <a:xfrm>
            <a:off x="2012299" y="1601869"/>
            <a:ext cx="4048031"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1</a:t>
            </a:r>
            <a:r>
              <a:rPr lang="en-US" altLang="zh-CN" sz="2000" b="1" baseline="30000" dirty="0" smtClean="0">
                <a:latin typeface="Arial" panose="020B0604020202020204" pitchFamily="34" charset="0"/>
                <a:cs typeface="Arial" panose="020B0604020202020204" pitchFamily="34" charset="0"/>
              </a:rPr>
              <a:t>st</a:t>
            </a:r>
            <a:r>
              <a:rPr lang="en-US" altLang="zh-CN" sz="2000" b="1" dirty="0" smtClean="0">
                <a:latin typeface="Arial" panose="020B0604020202020204" pitchFamily="34" charset="0"/>
                <a:cs typeface="Arial" panose="020B0604020202020204" pitchFamily="34" charset="0"/>
              </a:rPr>
              <a:t> generation DNA sequencing </a:t>
            </a:r>
            <a:endParaRPr lang="zh-CN" altLang="en-US" sz="2000" b="1" dirty="0">
              <a:latin typeface="Arial" panose="020B0604020202020204" pitchFamily="34" charset="0"/>
              <a:cs typeface="Arial" panose="020B0604020202020204" pitchFamily="34" charset="0"/>
            </a:endParaRPr>
          </a:p>
        </p:txBody>
      </p:sp>
      <p:sp>
        <p:nvSpPr>
          <p:cNvPr id="4" name="TextBox 3"/>
          <p:cNvSpPr txBox="1"/>
          <p:nvPr/>
        </p:nvSpPr>
        <p:spPr>
          <a:xfrm>
            <a:off x="1984247" y="2476124"/>
            <a:ext cx="4104137"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2</a:t>
            </a:r>
            <a:r>
              <a:rPr lang="en-US" altLang="zh-CN" sz="2000" b="1" baseline="30000" dirty="0" smtClean="0">
                <a:latin typeface="Arial" panose="020B0604020202020204" pitchFamily="34" charset="0"/>
                <a:cs typeface="Arial" panose="020B0604020202020204" pitchFamily="34" charset="0"/>
              </a:rPr>
              <a:t>nd</a:t>
            </a:r>
            <a:r>
              <a:rPr lang="en-US" altLang="zh-CN" sz="2000" b="1" dirty="0" smtClean="0">
                <a:latin typeface="Arial" panose="020B0604020202020204" pitchFamily="34" charset="0"/>
                <a:cs typeface="Arial" panose="020B0604020202020204" pitchFamily="34" charset="0"/>
              </a:rPr>
              <a:t> generation DNA sequencing </a:t>
            </a:r>
            <a:endParaRPr lang="zh-CN" altLang="en-US" sz="2000" b="1" dirty="0">
              <a:latin typeface="Arial" panose="020B0604020202020204" pitchFamily="34" charset="0"/>
              <a:cs typeface="Arial" panose="020B0604020202020204" pitchFamily="34" charset="0"/>
            </a:endParaRPr>
          </a:p>
        </p:txBody>
      </p:sp>
      <p:sp>
        <p:nvSpPr>
          <p:cNvPr id="5" name="TextBox 4"/>
          <p:cNvSpPr txBox="1"/>
          <p:nvPr/>
        </p:nvSpPr>
        <p:spPr>
          <a:xfrm>
            <a:off x="1984247" y="4541439"/>
            <a:ext cx="4067267"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3</a:t>
            </a:r>
            <a:r>
              <a:rPr lang="en-US" altLang="zh-CN" sz="2000" b="1" baseline="30000" dirty="0" smtClean="0">
                <a:latin typeface="Arial" panose="020B0604020202020204" pitchFamily="34" charset="0"/>
                <a:cs typeface="Arial" panose="020B0604020202020204" pitchFamily="34" charset="0"/>
              </a:rPr>
              <a:t>rd</a:t>
            </a:r>
            <a:r>
              <a:rPr lang="en-US" altLang="zh-CN" sz="2000" b="1" dirty="0" smtClean="0">
                <a:latin typeface="Arial" panose="020B0604020202020204" pitchFamily="34" charset="0"/>
                <a:cs typeface="Arial" panose="020B0604020202020204" pitchFamily="34" charset="0"/>
              </a:rPr>
              <a:t> generation DNA sequencing </a:t>
            </a:r>
            <a:endParaRPr lang="zh-CN" altLang="en-US" sz="2000" b="1" dirty="0">
              <a:latin typeface="Arial" panose="020B0604020202020204" pitchFamily="34" charset="0"/>
              <a:cs typeface="Arial" panose="020B0604020202020204" pitchFamily="34" charset="0"/>
            </a:endParaRPr>
          </a:p>
        </p:txBody>
      </p:sp>
      <p:sp>
        <p:nvSpPr>
          <p:cNvPr id="6" name="TextBox 5"/>
          <p:cNvSpPr txBox="1"/>
          <p:nvPr/>
        </p:nvSpPr>
        <p:spPr>
          <a:xfrm>
            <a:off x="3703320" y="1902170"/>
            <a:ext cx="2680542" cy="584775"/>
          </a:xfrm>
          <a:prstGeom prst="rect">
            <a:avLst/>
          </a:prstGeom>
          <a:noFill/>
        </p:spPr>
        <p:txBody>
          <a:bodyPr wrap="none" rtlCol="0">
            <a:spAutoFit/>
          </a:bodyPr>
          <a:lstStyle/>
          <a:p>
            <a:r>
              <a:rPr lang="en-US" altLang="zh-CN" sz="1600" dirty="0" smtClean="0">
                <a:latin typeface="Arial" panose="020B0604020202020204" pitchFamily="34" charset="0"/>
                <a:cs typeface="Arial" panose="020B0604020202020204" pitchFamily="34" charset="0"/>
              </a:rPr>
              <a:t>Sanger sequencing</a:t>
            </a:r>
          </a:p>
          <a:p>
            <a:r>
              <a:rPr lang="en-US" altLang="zh-CN" sz="1600" dirty="0" err="1">
                <a:latin typeface="Arial" panose="020B0604020202020204" pitchFamily="34" charset="0"/>
                <a:cs typeface="Arial" panose="020B0604020202020204" pitchFamily="34" charset="0"/>
              </a:rPr>
              <a:t>Maxam</a:t>
            </a:r>
            <a:r>
              <a:rPr lang="en-US" altLang="zh-CN" sz="1600" dirty="0">
                <a:latin typeface="Arial" panose="020B0604020202020204" pitchFamily="34" charset="0"/>
                <a:cs typeface="Arial" panose="020B0604020202020204" pitchFamily="34" charset="0"/>
              </a:rPr>
              <a:t>–Gilbert sequencing</a:t>
            </a:r>
            <a:endParaRPr lang="zh-CN" altLang="en-US" sz="1600" dirty="0">
              <a:latin typeface="Arial" panose="020B0604020202020204" pitchFamily="34" charset="0"/>
              <a:cs typeface="Arial" panose="020B0604020202020204" pitchFamily="34" charset="0"/>
            </a:endParaRPr>
          </a:p>
        </p:txBody>
      </p:sp>
      <p:sp>
        <p:nvSpPr>
          <p:cNvPr id="7" name="Rectangle 6"/>
          <p:cNvSpPr/>
          <p:nvPr/>
        </p:nvSpPr>
        <p:spPr>
          <a:xfrm>
            <a:off x="3816610" y="4908542"/>
            <a:ext cx="4372800" cy="338554"/>
          </a:xfrm>
          <a:prstGeom prst="rect">
            <a:avLst/>
          </a:prstGeom>
        </p:spPr>
        <p:txBody>
          <a:bodyPr wrap="none">
            <a:spAutoFit/>
          </a:bodyPr>
          <a:lstStyle/>
          <a:p>
            <a:r>
              <a:rPr lang="en-US" altLang="zh-CN" sz="1600" dirty="0">
                <a:solidFill>
                  <a:srgbClr val="202122"/>
                </a:solidFill>
                <a:latin typeface="Arial" panose="020B0604020202020204" pitchFamily="34" charset="0"/>
              </a:rPr>
              <a:t>Single-molecule real-time (SMRT) sequencing</a:t>
            </a:r>
            <a:endParaRPr lang="zh-CN" altLang="en-US" sz="1600" dirty="0"/>
          </a:p>
        </p:txBody>
      </p:sp>
      <p:sp>
        <p:nvSpPr>
          <p:cNvPr id="8" name="Rectangle 7"/>
          <p:cNvSpPr/>
          <p:nvPr/>
        </p:nvSpPr>
        <p:spPr>
          <a:xfrm>
            <a:off x="3816610" y="5196566"/>
            <a:ext cx="2665986" cy="338554"/>
          </a:xfrm>
          <a:prstGeom prst="rect">
            <a:avLst/>
          </a:prstGeom>
        </p:spPr>
        <p:txBody>
          <a:bodyPr wrap="none">
            <a:spAutoFit/>
          </a:bodyPr>
          <a:lstStyle/>
          <a:p>
            <a:r>
              <a:rPr lang="en-US" altLang="zh-CN" sz="1600" dirty="0" err="1">
                <a:solidFill>
                  <a:srgbClr val="455556"/>
                </a:solidFill>
                <a:latin typeface="Arial" panose="020B0604020202020204" pitchFamily="34" charset="0"/>
                <a:cs typeface="Arial" panose="020B0604020202020204" pitchFamily="34" charset="0"/>
              </a:rPr>
              <a:t>Nanopore</a:t>
            </a:r>
            <a:r>
              <a:rPr lang="en-US" altLang="zh-CN" sz="1600" dirty="0">
                <a:solidFill>
                  <a:srgbClr val="455556"/>
                </a:solidFill>
                <a:latin typeface="Arial" panose="020B0604020202020204" pitchFamily="34" charset="0"/>
                <a:cs typeface="Arial" panose="020B0604020202020204" pitchFamily="34" charset="0"/>
              </a:rPr>
              <a:t> DNA sequencing</a:t>
            </a:r>
          </a:p>
        </p:txBody>
      </p:sp>
      <p:sp>
        <p:nvSpPr>
          <p:cNvPr id="9" name="Rectangle 8"/>
          <p:cNvSpPr/>
          <p:nvPr/>
        </p:nvSpPr>
        <p:spPr>
          <a:xfrm>
            <a:off x="3335862" y="2854048"/>
            <a:ext cx="6096000" cy="1710725"/>
          </a:xfrm>
          <a:prstGeom prst="rect">
            <a:avLst/>
          </a:prstGeom>
        </p:spPr>
        <p:txBody>
          <a:bodyPr>
            <a:spAutoFit/>
          </a:bodyPr>
          <a:lstStyle/>
          <a:p>
            <a:pPr marL="11527">
              <a:spcBef>
                <a:spcPts val="268"/>
              </a:spcBef>
              <a:tabLst>
                <a:tab pos="322166" algn="l"/>
              </a:tabLst>
            </a:pPr>
            <a:r>
              <a:rPr lang="en-US" altLang="zh-CN" sz="1600" dirty="0">
                <a:latin typeface="Arial" panose="020B0604020202020204" pitchFamily="34" charset="0"/>
                <a:cs typeface="Arial" panose="020B0604020202020204" pitchFamily="34" charset="0"/>
              </a:rPr>
              <a:t>	Sequencing by</a:t>
            </a:r>
            <a:r>
              <a:rPr lang="en-US" altLang="zh-CN" sz="1600" spc="9" dirty="0">
                <a:latin typeface="Arial" panose="020B0604020202020204" pitchFamily="34" charset="0"/>
                <a:cs typeface="Arial" panose="020B0604020202020204" pitchFamily="34" charset="0"/>
              </a:rPr>
              <a:t> </a:t>
            </a:r>
            <a:r>
              <a:rPr lang="en-US" altLang="zh-CN" sz="1600" spc="-5" dirty="0">
                <a:latin typeface="Arial" panose="020B0604020202020204" pitchFamily="34" charset="0"/>
                <a:cs typeface="Arial" panose="020B0604020202020204" pitchFamily="34" charset="0"/>
              </a:rPr>
              <a:t>Synthesis</a:t>
            </a:r>
            <a:endParaRPr lang="en-US" altLang="zh-CN" sz="1600" dirty="0">
              <a:latin typeface="Arial" panose="020B0604020202020204" pitchFamily="34" charset="0"/>
              <a:cs typeface="Arial" panose="020B0604020202020204" pitchFamily="34" charset="0"/>
            </a:endParaRPr>
          </a:p>
          <a:p>
            <a:pPr marL="425905">
              <a:spcBef>
                <a:spcPts val="208"/>
              </a:spcBef>
            </a:pPr>
            <a:r>
              <a:rPr lang="en-US" altLang="zh-CN" sz="1600" dirty="0">
                <a:latin typeface="Arial" panose="020B0604020202020204" pitchFamily="34" charset="0"/>
                <a:cs typeface="Arial" panose="020B0604020202020204" pitchFamily="34" charset="0"/>
              </a:rPr>
              <a:t>– </a:t>
            </a:r>
            <a:r>
              <a:rPr lang="en-US" altLang="zh-CN" sz="1600" spc="-5" dirty="0">
                <a:latin typeface="Arial" panose="020B0604020202020204" pitchFamily="34" charset="0"/>
                <a:cs typeface="Arial" panose="020B0604020202020204" pitchFamily="34" charset="0"/>
              </a:rPr>
              <a:t>454</a:t>
            </a:r>
            <a:r>
              <a:rPr lang="en-US" altLang="zh-CN" sz="1600" spc="-394" dirty="0">
                <a:latin typeface="Arial" panose="020B0604020202020204" pitchFamily="34" charset="0"/>
                <a:cs typeface="Arial" panose="020B0604020202020204" pitchFamily="34" charset="0"/>
              </a:rPr>
              <a:t> </a:t>
            </a:r>
            <a:r>
              <a:rPr lang="en-US" altLang="zh-CN" sz="1600" i="1" spc="-5" dirty="0" err="1">
                <a:latin typeface="Arial" panose="020B0604020202020204" pitchFamily="34" charset="0"/>
                <a:cs typeface="Arial" panose="020B0604020202020204" pitchFamily="34" charset="0"/>
              </a:rPr>
              <a:t>Pyrosequencing</a:t>
            </a:r>
            <a:endParaRPr lang="en-US" altLang="zh-CN" sz="1600" dirty="0">
              <a:latin typeface="Arial" panose="020B0604020202020204" pitchFamily="34" charset="0"/>
              <a:cs typeface="Arial" panose="020B0604020202020204" pitchFamily="34" charset="0"/>
            </a:endParaRPr>
          </a:p>
          <a:p>
            <a:pPr marL="425905">
              <a:spcBef>
                <a:spcPts val="218"/>
              </a:spcBef>
            </a:pPr>
            <a:r>
              <a:rPr lang="en-US" altLang="zh-CN" sz="1600" dirty="0">
                <a:latin typeface="Arial" panose="020B0604020202020204" pitchFamily="34" charset="0"/>
                <a:cs typeface="Arial" panose="020B0604020202020204" pitchFamily="34" charset="0"/>
              </a:rPr>
              <a:t>– </a:t>
            </a:r>
            <a:r>
              <a:rPr lang="en-US" altLang="zh-CN" sz="1600" spc="-5" dirty="0" err="1">
                <a:latin typeface="Arial" panose="020B0604020202020204" pitchFamily="34" charset="0"/>
                <a:cs typeface="Arial" panose="020B0604020202020204" pitchFamily="34" charset="0"/>
              </a:rPr>
              <a:t>Illumina</a:t>
            </a:r>
            <a:r>
              <a:rPr lang="en-US" altLang="zh-CN" sz="1600" spc="-5" dirty="0">
                <a:latin typeface="Arial" panose="020B0604020202020204" pitchFamily="34" charset="0"/>
                <a:cs typeface="Arial" panose="020B0604020202020204" pitchFamily="34" charset="0"/>
              </a:rPr>
              <a:t> </a:t>
            </a:r>
            <a:r>
              <a:rPr lang="en-US" altLang="zh-CN" sz="1600" i="1" spc="-5" dirty="0">
                <a:latin typeface="Arial" panose="020B0604020202020204" pitchFamily="34" charset="0"/>
                <a:cs typeface="Arial" panose="020B0604020202020204" pitchFamily="34" charset="0"/>
              </a:rPr>
              <a:t>Reversible </a:t>
            </a:r>
            <a:r>
              <a:rPr lang="en-US" altLang="zh-CN" sz="1600" i="1" dirty="0">
                <a:latin typeface="Arial" panose="020B0604020202020204" pitchFamily="34" charset="0"/>
                <a:cs typeface="Arial" panose="020B0604020202020204" pitchFamily="34" charset="0"/>
              </a:rPr>
              <a:t>Terminator</a:t>
            </a:r>
            <a:r>
              <a:rPr lang="en-US" altLang="zh-CN" sz="1600" i="1" spc="-439" dirty="0">
                <a:latin typeface="Arial" panose="020B0604020202020204" pitchFamily="34" charset="0"/>
                <a:cs typeface="Arial" panose="020B0604020202020204" pitchFamily="34" charset="0"/>
              </a:rPr>
              <a:t> </a:t>
            </a:r>
            <a:r>
              <a:rPr lang="en-US" altLang="zh-CN" sz="1600" i="1" spc="-439" dirty="0" smtClean="0">
                <a:latin typeface="Arial" panose="020B0604020202020204" pitchFamily="34" charset="0"/>
                <a:cs typeface="Arial" panose="020B0604020202020204" pitchFamily="34" charset="0"/>
              </a:rPr>
              <a:t>    </a:t>
            </a:r>
            <a:r>
              <a:rPr lang="en-US" altLang="zh-CN" sz="1600" i="1" dirty="0" smtClean="0">
                <a:latin typeface="Arial" panose="020B0604020202020204" pitchFamily="34" charset="0"/>
                <a:cs typeface="Arial" panose="020B0604020202020204" pitchFamily="34" charset="0"/>
              </a:rPr>
              <a:t>Chemistry</a:t>
            </a:r>
            <a:endParaRPr lang="en-US" altLang="zh-CN" sz="1600" dirty="0">
              <a:latin typeface="Arial" panose="020B0604020202020204" pitchFamily="34" charset="0"/>
              <a:cs typeface="Arial" panose="020B0604020202020204" pitchFamily="34" charset="0"/>
            </a:endParaRPr>
          </a:p>
          <a:p>
            <a:pPr marL="425905">
              <a:spcBef>
                <a:spcPts val="218"/>
              </a:spcBef>
              <a:tabLst>
                <a:tab pos="2161799" algn="l"/>
              </a:tabLst>
            </a:pPr>
            <a:r>
              <a:rPr lang="en-US" altLang="zh-CN" sz="1600" dirty="0">
                <a:latin typeface="Arial" panose="020B0604020202020204" pitchFamily="34" charset="0"/>
                <a:cs typeface="Arial" panose="020B0604020202020204" pitchFamily="34" charset="0"/>
              </a:rPr>
              <a:t>–</a:t>
            </a:r>
            <a:r>
              <a:rPr lang="en-US" altLang="zh-CN" sz="1600" spc="259" dirty="0">
                <a:latin typeface="Arial" panose="020B0604020202020204" pitchFamily="34" charset="0"/>
                <a:cs typeface="Arial" panose="020B0604020202020204" pitchFamily="34" charset="0"/>
              </a:rPr>
              <a:t> </a:t>
            </a:r>
            <a:r>
              <a:rPr lang="en-US" altLang="zh-CN" sz="1600" spc="-5" dirty="0">
                <a:latin typeface="Arial" panose="020B0604020202020204" pitchFamily="34" charset="0"/>
                <a:cs typeface="Arial" panose="020B0604020202020204" pitchFamily="34" charset="0"/>
              </a:rPr>
              <a:t>Ion </a:t>
            </a:r>
            <a:r>
              <a:rPr lang="en-US" altLang="zh-CN" sz="1600" spc="-5" dirty="0" smtClean="0">
                <a:latin typeface="Arial" panose="020B0604020202020204" pitchFamily="34" charset="0"/>
                <a:cs typeface="Arial" panose="020B0604020202020204" pitchFamily="34" charset="0"/>
              </a:rPr>
              <a:t>Torrent</a:t>
            </a:r>
            <a:r>
              <a:rPr lang="en-US" altLang="zh-CN" sz="1600" i="1" spc="-5" dirty="0" smtClean="0">
                <a:latin typeface="Arial" panose="020B0604020202020204" pitchFamily="34" charset="0"/>
                <a:cs typeface="Arial" panose="020B0604020202020204" pitchFamily="34" charset="0"/>
              </a:rPr>
              <a:t> </a:t>
            </a:r>
            <a:r>
              <a:rPr lang="en-US" altLang="zh-CN" sz="1600" i="1" spc="-5" dirty="0">
                <a:latin typeface="Arial" panose="020B0604020202020204" pitchFamily="34" charset="0"/>
                <a:cs typeface="Arial" panose="020B0604020202020204" pitchFamily="34" charset="0"/>
              </a:rPr>
              <a:t>Semiconductor</a:t>
            </a:r>
            <a:r>
              <a:rPr lang="en-US" altLang="zh-CN" sz="1600" i="1" spc="-50" dirty="0">
                <a:latin typeface="Arial" panose="020B0604020202020204" pitchFamily="34" charset="0"/>
                <a:cs typeface="Arial" panose="020B0604020202020204" pitchFamily="34" charset="0"/>
              </a:rPr>
              <a:t> </a:t>
            </a:r>
            <a:r>
              <a:rPr lang="en-US" altLang="zh-CN" sz="1600" i="1" spc="-5" dirty="0">
                <a:latin typeface="Arial" panose="020B0604020202020204" pitchFamily="34" charset="0"/>
                <a:cs typeface="Arial" panose="020B0604020202020204" pitchFamily="34" charset="0"/>
              </a:rPr>
              <a:t>Sequencing</a:t>
            </a:r>
            <a:endParaRPr lang="en-US" altLang="zh-CN" sz="1600" dirty="0">
              <a:latin typeface="Arial" panose="020B0604020202020204" pitchFamily="34" charset="0"/>
              <a:cs typeface="Arial" panose="020B0604020202020204" pitchFamily="34" charset="0"/>
            </a:endParaRPr>
          </a:p>
          <a:p>
            <a:pPr marL="11527">
              <a:spcBef>
                <a:spcPts val="272"/>
              </a:spcBef>
              <a:tabLst>
                <a:tab pos="322166" algn="l"/>
              </a:tabLst>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Sequencing </a:t>
            </a:r>
            <a:r>
              <a:rPr lang="en-US" altLang="zh-CN" sz="1600" dirty="0">
                <a:latin typeface="Arial" panose="020B0604020202020204" pitchFamily="34" charset="0"/>
                <a:cs typeface="Arial" panose="020B0604020202020204" pitchFamily="34" charset="0"/>
              </a:rPr>
              <a:t>by</a:t>
            </a:r>
            <a:r>
              <a:rPr lang="en-US" altLang="zh-CN" sz="1600" spc="9" dirty="0">
                <a:latin typeface="Arial" panose="020B0604020202020204" pitchFamily="34" charset="0"/>
                <a:cs typeface="Arial" panose="020B0604020202020204" pitchFamily="34" charset="0"/>
              </a:rPr>
              <a:t> </a:t>
            </a:r>
            <a:r>
              <a:rPr lang="en-US" altLang="zh-CN" sz="1600" spc="-5" dirty="0">
                <a:latin typeface="Arial" panose="020B0604020202020204" pitchFamily="34" charset="0"/>
                <a:cs typeface="Arial" panose="020B0604020202020204" pitchFamily="34" charset="0"/>
              </a:rPr>
              <a:t>ligation</a:t>
            </a:r>
            <a:endParaRPr lang="en-US" altLang="zh-CN" sz="1600" dirty="0">
              <a:latin typeface="Arial" panose="020B0604020202020204" pitchFamily="34" charset="0"/>
              <a:cs typeface="Arial" panose="020B0604020202020204" pitchFamily="34" charset="0"/>
            </a:endParaRPr>
          </a:p>
          <a:p>
            <a:pPr marL="425905">
              <a:spcBef>
                <a:spcPts val="208"/>
              </a:spcBef>
            </a:pPr>
            <a:r>
              <a:rPr lang="en-US" altLang="zh-CN" sz="1600" dirty="0">
                <a:latin typeface="Arial" panose="020B0604020202020204" pitchFamily="34" charset="0"/>
                <a:cs typeface="Arial" panose="020B0604020202020204" pitchFamily="34" charset="0"/>
              </a:rPr>
              <a:t>– </a:t>
            </a:r>
            <a:r>
              <a:rPr lang="en-US" altLang="zh-CN" sz="1600" spc="-5" dirty="0" err="1">
                <a:latin typeface="Arial" panose="020B0604020202020204" pitchFamily="34" charset="0"/>
                <a:cs typeface="Arial" panose="020B0604020202020204" pitchFamily="34" charset="0"/>
              </a:rPr>
              <a:t>SOLiD</a:t>
            </a:r>
            <a:r>
              <a:rPr lang="en-US" altLang="zh-CN" sz="1600" spc="-5"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 2 </a:t>
            </a:r>
            <a:r>
              <a:rPr lang="en-US" altLang="zh-CN" sz="1600" spc="-5" dirty="0">
                <a:latin typeface="Arial" panose="020B0604020202020204" pitchFamily="34" charset="0"/>
                <a:cs typeface="Arial" panose="020B0604020202020204" pitchFamily="34" charset="0"/>
              </a:rPr>
              <a:t>base</a:t>
            </a:r>
            <a:r>
              <a:rPr lang="en-US" altLang="zh-CN" sz="1600" spc="-417" dirty="0">
                <a:latin typeface="Arial" panose="020B0604020202020204" pitchFamily="34" charset="0"/>
                <a:cs typeface="Arial" panose="020B0604020202020204" pitchFamily="34" charset="0"/>
              </a:rPr>
              <a:t> </a:t>
            </a:r>
            <a:r>
              <a:rPr lang="en-US" altLang="zh-CN" sz="1600" spc="-417" dirty="0" smtClean="0">
                <a:latin typeface="Arial" panose="020B0604020202020204" pitchFamily="34" charset="0"/>
                <a:cs typeface="Arial" panose="020B0604020202020204" pitchFamily="34" charset="0"/>
              </a:rPr>
              <a:t> </a:t>
            </a:r>
            <a:r>
              <a:rPr lang="en-US" altLang="zh-CN" sz="1600" spc="-5" dirty="0" smtClean="0">
                <a:latin typeface="Arial" panose="020B0604020202020204" pitchFamily="34" charset="0"/>
                <a:cs typeface="Arial" panose="020B0604020202020204" pitchFamily="34" charset="0"/>
              </a:rPr>
              <a:t>encoding</a:t>
            </a:r>
            <a:endParaRPr lang="en-US" altLang="zh-CN" sz="1600" dirty="0">
              <a:latin typeface="Arial" panose="020B0604020202020204" pitchFamily="34" charset="0"/>
              <a:cs typeface="Arial" panose="020B0604020202020204" pitchFamily="34" charset="0"/>
            </a:endParaRPr>
          </a:p>
        </p:txBody>
      </p:sp>
      <p:sp>
        <p:nvSpPr>
          <p:cNvPr id="10" name="TextBox 9"/>
          <p:cNvSpPr txBox="1"/>
          <p:nvPr/>
        </p:nvSpPr>
        <p:spPr>
          <a:xfrm>
            <a:off x="819358" y="996490"/>
            <a:ext cx="4591898"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I, Sequencing Techniques</a:t>
            </a:r>
            <a:endParaRPr lang="zh-CN" altLang="en-US" sz="2800" b="1" dirty="0">
              <a:latin typeface="Arial" panose="020B0604020202020204" pitchFamily="34" charset="0"/>
              <a:cs typeface="Arial" panose="020B0604020202020204" pitchFamily="34" charset="0"/>
            </a:endParaRPr>
          </a:p>
        </p:txBody>
      </p:sp>
      <p:sp>
        <p:nvSpPr>
          <p:cNvPr id="11" name="TextBox 10"/>
          <p:cNvSpPr txBox="1"/>
          <p:nvPr/>
        </p:nvSpPr>
        <p:spPr>
          <a:xfrm>
            <a:off x="819358" y="5735273"/>
            <a:ext cx="3339376"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II, Cancer Genome</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628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2964" y="556615"/>
            <a:ext cx="9543570" cy="569671"/>
          </a:xfrm>
          <a:prstGeom prst="rect">
            <a:avLst/>
          </a:prstGeom>
        </p:spPr>
        <p:txBody>
          <a:bodyPr vert="horz" wrap="square" lIns="0" tIns="10950" rIns="0" bIns="0" rtlCol="0" anchor="ctr">
            <a:spAutoFit/>
          </a:bodyPr>
          <a:lstStyle/>
          <a:p>
            <a:pPr marL="2136440" marR="4611" indent="-1005689">
              <a:lnSpc>
                <a:spcPct val="100000"/>
              </a:lnSpc>
              <a:spcBef>
                <a:spcPts val="86"/>
              </a:spcBef>
            </a:pPr>
            <a:r>
              <a:rPr lang="en-US" sz="3630" b="1" spc="-9" dirty="0" smtClean="0">
                <a:latin typeface="Arial Unicode MS" panose="020B0604020202020204" pitchFamily="34" charset="-122"/>
                <a:ea typeface="Arial Unicode MS" panose="020B0604020202020204" pitchFamily="34" charset="-122"/>
                <a:cs typeface="Arial Unicode MS" panose="020B0604020202020204" pitchFamily="34" charset="-122"/>
              </a:rPr>
              <a:t>2</a:t>
            </a:r>
            <a:r>
              <a:rPr lang="en-US" sz="3630" b="1" spc="-9" baseline="30000" dirty="0" smtClean="0">
                <a:latin typeface="Arial Unicode MS" panose="020B0604020202020204" pitchFamily="34" charset="-122"/>
                <a:ea typeface="Arial Unicode MS" panose="020B0604020202020204" pitchFamily="34" charset="-122"/>
                <a:cs typeface="Arial Unicode MS" panose="020B0604020202020204" pitchFamily="34" charset="-122"/>
              </a:rPr>
              <a:t>nd</a:t>
            </a:r>
            <a:r>
              <a:rPr lang="en-US" sz="3630" b="1" spc="-9" dirty="0" smtClean="0">
                <a:latin typeface="Arial Unicode MS" panose="020B0604020202020204" pitchFamily="34" charset="-122"/>
                <a:ea typeface="Arial Unicode MS" panose="020B0604020202020204" pitchFamily="34" charset="-122"/>
                <a:cs typeface="Arial Unicode MS" panose="020B0604020202020204" pitchFamily="34" charset="-122"/>
              </a:rPr>
              <a:t> generation</a:t>
            </a:r>
            <a:r>
              <a:rPr sz="3630" b="1" spc="-9"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sz="3630" b="1" spc="-9" dirty="0">
                <a:latin typeface="Arial Unicode MS" panose="020B0604020202020204" pitchFamily="34" charset="-122"/>
                <a:ea typeface="Arial Unicode MS" panose="020B0604020202020204" pitchFamily="34" charset="-122"/>
                <a:cs typeface="Arial Unicode MS" panose="020B0604020202020204" pitchFamily="34" charset="-122"/>
              </a:rPr>
              <a:t>sequencing </a:t>
            </a:r>
            <a:r>
              <a:rPr sz="3630" b="1" spc="-9" dirty="0" smtClean="0">
                <a:latin typeface="Arial Unicode MS" panose="020B0604020202020204" pitchFamily="34" charset="-122"/>
                <a:ea typeface="Arial Unicode MS" panose="020B0604020202020204" pitchFamily="34" charset="-122"/>
                <a:cs typeface="Arial Unicode MS" panose="020B0604020202020204" pitchFamily="34" charset="-122"/>
              </a:rPr>
              <a:t>technologies</a:t>
            </a:r>
            <a:endParaRPr sz="363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object 3"/>
          <p:cNvSpPr txBox="1"/>
          <p:nvPr/>
        </p:nvSpPr>
        <p:spPr>
          <a:xfrm>
            <a:off x="1737512" y="1861610"/>
            <a:ext cx="8768944" cy="4154307"/>
          </a:xfrm>
          <a:prstGeom prst="rect">
            <a:avLst/>
          </a:prstGeom>
        </p:spPr>
        <p:txBody>
          <a:bodyPr vert="horz" wrap="square" lIns="0" tIns="10950" rIns="0" bIns="0" rtlCol="0">
            <a:spAutoFit/>
          </a:bodyPr>
          <a:lstStyle/>
          <a:p>
            <a:pPr marL="322166" marR="231683" indent="-311216">
              <a:lnSpc>
                <a:spcPct val="150000"/>
              </a:lnSpc>
              <a:spcBef>
                <a:spcPts val="86"/>
              </a:spcBef>
            </a:pPr>
            <a:r>
              <a:rPr sz="2541" spc="-5" dirty="0">
                <a:latin typeface="Verdana"/>
                <a:cs typeface="Verdana"/>
              </a:rPr>
              <a:t>• With massively parallel </a:t>
            </a:r>
            <a:r>
              <a:rPr sz="2541" spc="-9" dirty="0">
                <a:latin typeface="Verdana"/>
                <a:cs typeface="Verdana"/>
              </a:rPr>
              <a:t>sequencing </a:t>
            </a:r>
            <a:r>
              <a:rPr sz="2541" spc="-5" dirty="0">
                <a:latin typeface="Verdana"/>
                <a:cs typeface="Verdana"/>
              </a:rPr>
              <a:t>new </a:t>
            </a:r>
            <a:r>
              <a:rPr sz="2541" spc="-5" dirty="0" smtClean="0">
                <a:latin typeface="Verdana"/>
                <a:cs typeface="Verdana"/>
              </a:rPr>
              <a:t>methods </a:t>
            </a:r>
            <a:r>
              <a:rPr sz="2541" spc="-5" dirty="0">
                <a:latin typeface="Verdana"/>
                <a:cs typeface="Verdana"/>
              </a:rPr>
              <a:t>for </a:t>
            </a:r>
            <a:r>
              <a:rPr sz="2541" spc="-9" dirty="0">
                <a:latin typeface="Verdana"/>
                <a:cs typeface="Verdana"/>
              </a:rPr>
              <a:t>sequencing </a:t>
            </a:r>
            <a:r>
              <a:rPr sz="2541" spc="-5" dirty="0">
                <a:latin typeface="Verdana"/>
                <a:cs typeface="Verdana"/>
              </a:rPr>
              <a:t>template  preparation is</a:t>
            </a:r>
            <a:r>
              <a:rPr sz="2541" spc="54" dirty="0">
                <a:latin typeface="Verdana"/>
                <a:cs typeface="Verdana"/>
              </a:rPr>
              <a:t> </a:t>
            </a:r>
            <a:r>
              <a:rPr sz="2541" spc="-9" dirty="0">
                <a:latin typeface="Verdana"/>
                <a:cs typeface="Verdana"/>
              </a:rPr>
              <a:t>required</a:t>
            </a:r>
            <a:endParaRPr sz="2541" dirty="0">
              <a:latin typeface="Verdana"/>
              <a:cs typeface="Verdana"/>
            </a:endParaRPr>
          </a:p>
          <a:p>
            <a:pPr marL="322166" marR="444924" indent="-311216">
              <a:lnSpc>
                <a:spcPct val="150000"/>
              </a:lnSpc>
              <a:spcBef>
                <a:spcPts val="608"/>
              </a:spcBef>
            </a:pPr>
            <a:r>
              <a:rPr sz="2541" spc="-5" dirty="0">
                <a:latin typeface="Verdana"/>
                <a:cs typeface="Verdana"/>
              </a:rPr>
              <a:t>• Current NGS platforms </a:t>
            </a:r>
            <a:r>
              <a:rPr sz="2541" spc="-9" dirty="0">
                <a:latin typeface="Verdana"/>
                <a:cs typeface="Verdana"/>
              </a:rPr>
              <a:t>utilize clonal  </a:t>
            </a:r>
            <a:r>
              <a:rPr sz="2541" spc="-5" dirty="0">
                <a:latin typeface="Verdana"/>
                <a:cs typeface="Verdana"/>
              </a:rPr>
              <a:t>amplification on </a:t>
            </a:r>
            <a:r>
              <a:rPr sz="2541" spc="-9" dirty="0">
                <a:latin typeface="Verdana"/>
                <a:cs typeface="Verdana"/>
              </a:rPr>
              <a:t>solid supports </a:t>
            </a:r>
            <a:r>
              <a:rPr sz="2541" spc="-5" dirty="0">
                <a:latin typeface="Verdana"/>
                <a:cs typeface="Verdana"/>
              </a:rPr>
              <a:t>via two  main</a:t>
            </a:r>
            <a:r>
              <a:rPr sz="2541" dirty="0">
                <a:latin typeface="Verdana"/>
                <a:cs typeface="Verdana"/>
              </a:rPr>
              <a:t> </a:t>
            </a:r>
            <a:r>
              <a:rPr sz="2541" spc="-5" dirty="0">
                <a:latin typeface="Verdana"/>
                <a:cs typeface="Verdana"/>
              </a:rPr>
              <a:t>methods:</a:t>
            </a:r>
            <a:endParaRPr sz="2541" dirty="0">
              <a:latin typeface="Verdana"/>
              <a:cs typeface="Verdana"/>
            </a:endParaRPr>
          </a:p>
          <a:p>
            <a:pPr marL="425905">
              <a:lnSpc>
                <a:spcPct val="150000"/>
              </a:lnSpc>
              <a:spcBef>
                <a:spcPts val="526"/>
              </a:spcBef>
            </a:pPr>
            <a:r>
              <a:rPr sz="2178" dirty="0">
                <a:latin typeface="Verdana"/>
                <a:cs typeface="Verdana"/>
              </a:rPr>
              <a:t>– </a:t>
            </a:r>
            <a:r>
              <a:rPr sz="2178" i="1" spc="-5" dirty="0">
                <a:latin typeface="Verdana"/>
                <a:cs typeface="Verdana"/>
              </a:rPr>
              <a:t>emulsion </a:t>
            </a:r>
            <a:r>
              <a:rPr sz="2178" i="1" dirty="0">
                <a:latin typeface="Verdana"/>
                <a:cs typeface="Verdana"/>
              </a:rPr>
              <a:t>PCR</a:t>
            </a:r>
            <a:r>
              <a:rPr sz="2178" i="1" spc="-77" dirty="0">
                <a:latin typeface="Verdana"/>
                <a:cs typeface="Verdana"/>
              </a:rPr>
              <a:t> </a:t>
            </a:r>
            <a:r>
              <a:rPr sz="2178" i="1" spc="-5" dirty="0">
                <a:latin typeface="Verdana"/>
                <a:cs typeface="Verdana"/>
              </a:rPr>
              <a:t>(emPCR)</a:t>
            </a:r>
            <a:endParaRPr sz="2178" dirty="0">
              <a:latin typeface="Verdana"/>
              <a:cs typeface="Verdana"/>
            </a:endParaRPr>
          </a:p>
          <a:p>
            <a:pPr marL="425905">
              <a:lnSpc>
                <a:spcPct val="150000"/>
              </a:lnSpc>
              <a:spcBef>
                <a:spcPts val="522"/>
              </a:spcBef>
            </a:pPr>
            <a:r>
              <a:rPr sz="2178" dirty="0">
                <a:latin typeface="Verdana"/>
                <a:cs typeface="Verdana"/>
              </a:rPr>
              <a:t>– </a:t>
            </a:r>
            <a:r>
              <a:rPr sz="2178" i="1" spc="-5" dirty="0">
                <a:latin typeface="Verdana"/>
                <a:cs typeface="Verdana"/>
              </a:rPr>
              <a:t>bridge amplification (DNA cluster</a:t>
            </a:r>
            <a:r>
              <a:rPr sz="2178" i="1" spc="-9" dirty="0">
                <a:latin typeface="Verdana"/>
                <a:cs typeface="Verdana"/>
              </a:rPr>
              <a:t> </a:t>
            </a:r>
            <a:r>
              <a:rPr sz="2178" i="1" spc="-5" dirty="0">
                <a:latin typeface="Verdana"/>
                <a:cs typeface="Verdana"/>
              </a:rPr>
              <a:t>generation)</a:t>
            </a:r>
            <a:endParaRPr sz="2178" dirty="0">
              <a:latin typeface="Verdana"/>
              <a:cs typeface="Verdana"/>
            </a:endParaRPr>
          </a:p>
        </p:txBody>
      </p:sp>
    </p:spTree>
    <p:extLst>
      <p:ext uri="{BB962C8B-B14F-4D97-AF65-F5344CB8AC3E}">
        <p14:creationId xmlns:p14="http://schemas.microsoft.com/office/powerpoint/2010/main" val="1996510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a:spLocks noGrp="1"/>
          </p:cNvSpPr>
          <p:nvPr>
            <p:ph type="title"/>
          </p:nvPr>
        </p:nvSpPr>
        <p:spPr>
          <a:xfrm>
            <a:off x="1665924" y="506016"/>
            <a:ext cx="9543570" cy="569671"/>
          </a:xfrm>
          <a:prstGeom prst="rect">
            <a:avLst/>
          </a:prstGeom>
        </p:spPr>
        <p:txBody>
          <a:bodyPr vert="horz" wrap="square" lIns="0" tIns="10950" rIns="0" bIns="0" rtlCol="0" anchor="ctr">
            <a:spAutoFit/>
          </a:bodyPr>
          <a:lstStyle/>
          <a:p>
            <a:pPr marL="2138169" marR="4611" indent="-1005689">
              <a:lnSpc>
                <a:spcPct val="100000"/>
              </a:lnSpc>
              <a:spcBef>
                <a:spcPts val="86"/>
              </a:spcBef>
            </a:pPr>
            <a:r>
              <a:rPr sz="3630" b="1" spc="-9" dirty="0">
                <a:latin typeface="Arial Unicode MS" panose="020B0604020202020204" pitchFamily="34" charset="-122"/>
                <a:ea typeface="Arial Unicode MS" panose="020B0604020202020204" pitchFamily="34" charset="-122"/>
                <a:cs typeface="Arial Unicode MS" panose="020B0604020202020204" pitchFamily="34" charset="-122"/>
              </a:rPr>
              <a:t>Next-gen sequencing  technologies</a:t>
            </a:r>
            <a:endParaRPr sz="363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object 4"/>
          <p:cNvSpPr/>
          <p:nvPr/>
        </p:nvSpPr>
        <p:spPr>
          <a:xfrm>
            <a:off x="3386773" y="1961195"/>
            <a:ext cx="1512868" cy="1544132"/>
          </a:xfrm>
          <a:prstGeom prst="rect">
            <a:avLst/>
          </a:prstGeom>
          <a:blipFill>
            <a:blip r:embed="rId3" cstate="print"/>
            <a:stretch>
              <a:fillRect/>
            </a:stretch>
          </a:blipFill>
        </p:spPr>
        <p:txBody>
          <a:bodyPr wrap="square" lIns="0" tIns="0" rIns="0" bIns="0" rtlCol="0"/>
          <a:lstStyle/>
          <a:p>
            <a:endParaRPr sz="1634"/>
          </a:p>
        </p:txBody>
      </p:sp>
      <p:sp>
        <p:nvSpPr>
          <p:cNvPr id="5" name="object 5"/>
          <p:cNvSpPr/>
          <p:nvPr/>
        </p:nvSpPr>
        <p:spPr>
          <a:xfrm>
            <a:off x="7016589" y="1998618"/>
            <a:ext cx="1551867" cy="1472752"/>
          </a:xfrm>
          <a:prstGeom prst="rect">
            <a:avLst/>
          </a:prstGeom>
          <a:blipFill>
            <a:blip r:embed="rId4" cstate="print"/>
            <a:stretch>
              <a:fillRect/>
            </a:stretch>
          </a:blipFill>
        </p:spPr>
        <p:txBody>
          <a:bodyPr wrap="square" lIns="0" tIns="0" rIns="0" bIns="0" rtlCol="0"/>
          <a:lstStyle/>
          <a:p>
            <a:endParaRPr sz="1634"/>
          </a:p>
        </p:txBody>
      </p:sp>
      <p:sp>
        <p:nvSpPr>
          <p:cNvPr id="6" name="object 6"/>
          <p:cNvSpPr txBox="1"/>
          <p:nvPr/>
        </p:nvSpPr>
        <p:spPr>
          <a:xfrm>
            <a:off x="6522358" y="3525125"/>
            <a:ext cx="2190526" cy="234516"/>
          </a:xfrm>
          <a:prstGeom prst="rect">
            <a:avLst/>
          </a:prstGeom>
        </p:spPr>
        <p:txBody>
          <a:bodyPr vert="horz" wrap="square" lIns="0" tIns="10950" rIns="0" bIns="0" rtlCol="0">
            <a:spAutoFit/>
          </a:bodyPr>
          <a:lstStyle/>
          <a:p>
            <a:pPr marL="11527">
              <a:spcBef>
                <a:spcPts val="86"/>
              </a:spcBef>
            </a:pPr>
            <a:r>
              <a:rPr sz="1452" b="1" spc="-5" dirty="0">
                <a:solidFill>
                  <a:srgbClr val="323299"/>
                </a:solidFill>
                <a:latin typeface="Arial"/>
                <a:cs typeface="Arial"/>
              </a:rPr>
              <a:t>Life </a:t>
            </a:r>
            <a:r>
              <a:rPr sz="1452" b="1" spc="-14" dirty="0">
                <a:solidFill>
                  <a:srgbClr val="323299"/>
                </a:solidFill>
                <a:latin typeface="Arial"/>
                <a:cs typeface="Arial"/>
              </a:rPr>
              <a:t>Technologies</a:t>
            </a:r>
            <a:r>
              <a:rPr sz="1452" b="1" spc="-5" dirty="0">
                <a:solidFill>
                  <a:srgbClr val="323299"/>
                </a:solidFill>
                <a:latin typeface="Arial"/>
                <a:cs typeface="Arial"/>
              </a:rPr>
              <a:t> </a:t>
            </a:r>
            <a:r>
              <a:rPr sz="1452" b="1" spc="-9" dirty="0">
                <a:solidFill>
                  <a:srgbClr val="323299"/>
                </a:solidFill>
                <a:latin typeface="Arial"/>
                <a:cs typeface="Arial"/>
              </a:rPr>
              <a:t>SOLiD</a:t>
            </a:r>
            <a:endParaRPr sz="1452">
              <a:latin typeface="Arial"/>
              <a:cs typeface="Arial"/>
            </a:endParaRPr>
          </a:p>
        </p:txBody>
      </p:sp>
      <p:sp>
        <p:nvSpPr>
          <p:cNvPr id="7" name="object 7"/>
          <p:cNvSpPr txBox="1"/>
          <p:nvPr/>
        </p:nvSpPr>
        <p:spPr>
          <a:xfrm>
            <a:off x="3573534" y="3525125"/>
            <a:ext cx="1310512" cy="234516"/>
          </a:xfrm>
          <a:prstGeom prst="rect">
            <a:avLst/>
          </a:prstGeom>
        </p:spPr>
        <p:txBody>
          <a:bodyPr vert="horz" wrap="square" lIns="0" tIns="10950" rIns="0" bIns="0" rtlCol="0">
            <a:spAutoFit/>
          </a:bodyPr>
          <a:lstStyle/>
          <a:p>
            <a:pPr marL="11527">
              <a:spcBef>
                <a:spcPts val="86"/>
              </a:spcBef>
            </a:pPr>
            <a:r>
              <a:rPr sz="1452" b="1" spc="-9" dirty="0">
                <a:solidFill>
                  <a:srgbClr val="323299"/>
                </a:solidFill>
                <a:latin typeface="Arial"/>
                <a:cs typeface="Arial"/>
              </a:rPr>
              <a:t>Roche</a:t>
            </a:r>
            <a:r>
              <a:rPr sz="1452" b="1" spc="-32" dirty="0">
                <a:solidFill>
                  <a:srgbClr val="323299"/>
                </a:solidFill>
                <a:latin typeface="Arial"/>
                <a:cs typeface="Arial"/>
              </a:rPr>
              <a:t> </a:t>
            </a:r>
            <a:r>
              <a:rPr sz="1452" b="1" spc="-9" dirty="0">
                <a:solidFill>
                  <a:srgbClr val="323299"/>
                </a:solidFill>
                <a:latin typeface="Arial"/>
                <a:cs typeface="Arial"/>
              </a:rPr>
              <a:t>GS-FLX</a:t>
            </a:r>
            <a:endParaRPr sz="1452">
              <a:latin typeface="Arial"/>
              <a:cs typeface="Arial"/>
            </a:endParaRPr>
          </a:p>
        </p:txBody>
      </p:sp>
      <p:sp>
        <p:nvSpPr>
          <p:cNvPr id="8" name="object 8"/>
          <p:cNvSpPr txBox="1"/>
          <p:nvPr/>
        </p:nvSpPr>
        <p:spPr>
          <a:xfrm>
            <a:off x="3511294" y="5599814"/>
            <a:ext cx="1296104" cy="234516"/>
          </a:xfrm>
          <a:prstGeom prst="rect">
            <a:avLst/>
          </a:prstGeom>
        </p:spPr>
        <p:txBody>
          <a:bodyPr vert="horz" wrap="square" lIns="0" tIns="10950" rIns="0" bIns="0" rtlCol="0">
            <a:spAutoFit/>
          </a:bodyPr>
          <a:lstStyle/>
          <a:p>
            <a:pPr marL="11527">
              <a:spcBef>
                <a:spcPts val="86"/>
              </a:spcBef>
            </a:pPr>
            <a:r>
              <a:rPr sz="1452" b="1" spc="-5" dirty="0">
                <a:solidFill>
                  <a:srgbClr val="323299"/>
                </a:solidFill>
                <a:latin typeface="Arial"/>
                <a:cs typeface="Arial"/>
              </a:rPr>
              <a:t>Illumina</a:t>
            </a:r>
            <a:r>
              <a:rPr sz="1452" b="1" spc="-23" dirty="0">
                <a:solidFill>
                  <a:srgbClr val="323299"/>
                </a:solidFill>
                <a:latin typeface="Arial"/>
                <a:cs typeface="Arial"/>
              </a:rPr>
              <a:t> </a:t>
            </a:r>
            <a:r>
              <a:rPr sz="1452" b="1" spc="-5" dirty="0">
                <a:solidFill>
                  <a:srgbClr val="323299"/>
                </a:solidFill>
                <a:latin typeface="Arial"/>
                <a:cs typeface="Arial"/>
              </a:rPr>
              <a:t>HiSeq</a:t>
            </a:r>
            <a:endParaRPr sz="1452" dirty="0">
              <a:latin typeface="Arial"/>
              <a:cs typeface="Arial"/>
            </a:endParaRPr>
          </a:p>
        </p:txBody>
      </p:sp>
      <p:sp>
        <p:nvSpPr>
          <p:cNvPr id="9" name="object 9"/>
          <p:cNvSpPr/>
          <p:nvPr/>
        </p:nvSpPr>
        <p:spPr>
          <a:xfrm>
            <a:off x="3240656" y="4106553"/>
            <a:ext cx="1817427" cy="1439782"/>
          </a:xfrm>
          <a:prstGeom prst="rect">
            <a:avLst/>
          </a:prstGeom>
          <a:blipFill>
            <a:blip r:embed="rId5" cstate="print"/>
            <a:stretch>
              <a:fillRect/>
            </a:stretch>
          </a:blipFill>
        </p:spPr>
        <p:txBody>
          <a:bodyPr wrap="square" lIns="0" tIns="0" rIns="0" bIns="0" rtlCol="0"/>
          <a:lstStyle/>
          <a:p>
            <a:endParaRPr sz="1634"/>
          </a:p>
        </p:txBody>
      </p:sp>
      <p:sp>
        <p:nvSpPr>
          <p:cNvPr id="10" name="object 10"/>
          <p:cNvSpPr txBox="1"/>
          <p:nvPr/>
        </p:nvSpPr>
        <p:spPr>
          <a:xfrm>
            <a:off x="6209771" y="5530657"/>
            <a:ext cx="3229599" cy="234516"/>
          </a:xfrm>
          <a:prstGeom prst="rect">
            <a:avLst/>
          </a:prstGeom>
        </p:spPr>
        <p:txBody>
          <a:bodyPr vert="horz" wrap="square" lIns="0" tIns="10950" rIns="0" bIns="0" rtlCol="0">
            <a:spAutoFit/>
          </a:bodyPr>
          <a:lstStyle/>
          <a:p>
            <a:pPr marL="11527">
              <a:spcBef>
                <a:spcPts val="86"/>
              </a:spcBef>
            </a:pPr>
            <a:r>
              <a:rPr sz="1452" b="1" spc="-5" dirty="0">
                <a:solidFill>
                  <a:srgbClr val="323299"/>
                </a:solidFill>
                <a:latin typeface="Arial"/>
                <a:cs typeface="Arial"/>
              </a:rPr>
              <a:t>Life </a:t>
            </a:r>
            <a:r>
              <a:rPr sz="1452" b="1" spc="-14" dirty="0">
                <a:solidFill>
                  <a:srgbClr val="323299"/>
                </a:solidFill>
                <a:latin typeface="Arial"/>
                <a:cs typeface="Arial"/>
              </a:rPr>
              <a:t>Technologies </a:t>
            </a:r>
            <a:r>
              <a:rPr sz="1452" b="1" spc="-5" dirty="0">
                <a:solidFill>
                  <a:srgbClr val="323299"/>
                </a:solidFill>
                <a:latin typeface="Arial"/>
                <a:cs typeface="Arial"/>
              </a:rPr>
              <a:t>Ion</a:t>
            </a:r>
            <a:r>
              <a:rPr sz="1452" b="1" spc="18" dirty="0">
                <a:solidFill>
                  <a:srgbClr val="323299"/>
                </a:solidFill>
                <a:latin typeface="Arial"/>
                <a:cs typeface="Arial"/>
              </a:rPr>
              <a:t> </a:t>
            </a:r>
            <a:r>
              <a:rPr sz="1452" b="1" spc="-14" dirty="0">
                <a:solidFill>
                  <a:srgbClr val="323299"/>
                </a:solidFill>
                <a:latin typeface="Arial"/>
                <a:cs typeface="Arial"/>
              </a:rPr>
              <a:t>Torrent/Proton</a:t>
            </a:r>
            <a:endParaRPr sz="1452" dirty="0">
              <a:latin typeface="Arial"/>
              <a:cs typeface="Arial"/>
            </a:endParaRPr>
          </a:p>
        </p:txBody>
      </p:sp>
      <p:sp>
        <p:nvSpPr>
          <p:cNvPr id="11" name="object 11"/>
          <p:cNvSpPr/>
          <p:nvPr/>
        </p:nvSpPr>
        <p:spPr>
          <a:xfrm>
            <a:off x="6547711" y="4095436"/>
            <a:ext cx="2248962" cy="1619641"/>
          </a:xfrm>
          <a:prstGeom prst="rect">
            <a:avLst/>
          </a:prstGeom>
          <a:blipFill>
            <a:blip r:embed="rId6"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93320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a:spLocks noGrp="1"/>
          </p:cNvSpPr>
          <p:nvPr>
            <p:ph type="title"/>
          </p:nvPr>
        </p:nvSpPr>
        <p:spPr>
          <a:xfrm>
            <a:off x="2386584" y="645884"/>
            <a:ext cx="8833104" cy="626610"/>
          </a:xfrm>
          <a:prstGeom prst="rect">
            <a:avLst/>
          </a:prstGeom>
        </p:spPr>
        <p:txBody>
          <a:bodyPr vert="horz" wrap="square" lIns="0" tIns="10950" rIns="0" bIns="0" rtlCol="0" anchor="ctr">
            <a:spAutoFit/>
          </a:bodyPr>
          <a:lstStyle/>
          <a:p>
            <a:pPr marL="11527">
              <a:lnSpc>
                <a:spcPct val="100000"/>
              </a:lnSpc>
              <a:spcBef>
                <a:spcPts val="86"/>
              </a:spcBef>
            </a:pPr>
            <a:r>
              <a:rPr sz="4000" b="1" spc="-9" dirty="0">
                <a:latin typeface="Arial Unicode MS" panose="020B0604020202020204" pitchFamily="34" charset="-122"/>
                <a:ea typeface="Arial Unicode MS" panose="020B0604020202020204" pitchFamily="34" charset="-122"/>
                <a:cs typeface="Arial Unicode MS" panose="020B0604020202020204" pitchFamily="34" charset="-122"/>
              </a:rPr>
              <a:t>Roche</a:t>
            </a:r>
            <a:r>
              <a:rPr sz="4000" b="1" spc="-41" dirty="0">
                <a:latin typeface="Arial Unicode MS" panose="020B0604020202020204" pitchFamily="34" charset="-122"/>
                <a:ea typeface="Arial Unicode MS" panose="020B0604020202020204" pitchFamily="34" charset="-122"/>
                <a:cs typeface="Arial Unicode MS" panose="020B0604020202020204" pitchFamily="34" charset="-122"/>
              </a:rPr>
              <a:t> </a:t>
            </a:r>
            <a:r>
              <a:rPr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GS-FLX</a:t>
            </a:r>
            <a:r>
              <a:rPr lang="en-US"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2800" spc="-5" dirty="0" smtClean="0">
                <a:latin typeface="Arial Unicode MS" panose="020B0604020202020204" pitchFamily="34" charset="-122"/>
                <a:ea typeface="Arial Unicode MS" panose="020B0604020202020204" pitchFamily="34" charset="-122"/>
                <a:cs typeface="Arial Unicode MS" panose="020B0604020202020204" pitchFamily="34" charset="-122"/>
              </a:rPr>
              <a:t>or</a:t>
            </a:r>
            <a:r>
              <a:rPr lang="en-US"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 454 </a:t>
            </a:r>
            <a:r>
              <a:rPr lang="en-US" sz="4000" b="1" spc="-5" dirty="0">
                <a:latin typeface="Arial Unicode MS" panose="020B0604020202020204" pitchFamily="34" charset="-122"/>
                <a:ea typeface="Arial Unicode MS" panose="020B0604020202020204" pitchFamily="34" charset="-122"/>
                <a:cs typeface="Arial Unicode MS" panose="020B0604020202020204" pitchFamily="34" charset="-122"/>
              </a:rPr>
              <a:t>Life Sciences</a:t>
            </a:r>
            <a:endParaRPr sz="4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object 4"/>
          <p:cNvSpPr/>
          <p:nvPr/>
        </p:nvSpPr>
        <p:spPr>
          <a:xfrm>
            <a:off x="1840262" y="2181760"/>
            <a:ext cx="2867536" cy="2905160"/>
          </a:xfrm>
          <a:prstGeom prst="rect">
            <a:avLst/>
          </a:prstGeom>
          <a:blipFill>
            <a:blip r:embed="rId3" cstate="print"/>
            <a:stretch>
              <a:fillRect/>
            </a:stretch>
          </a:blipFill>
        </p:spPr>
        <p:txBody>
          <a:bodyPr wrap="square" lIns="0" tIns="0" rIns="0" bIns="0" rtlCol="0"/>
          <a:lstStyle/>
          <a:p>
            <a:endParaRPr sz="1634"/>
          </a:p>
        </p:txBody>
      </p:sp>
      <p:sp>
        <p:nvSpPr>
          <p:cNvPr id="5" name="Rectangle 4"/>
          <p:cNvSpPr/>
          <p:nvPr/>
        </p:nvSpPr>
        <p:spPr>
          <a:xfrm>
            <a:off x="5260848" y="2181760"/>
            <a:ext cx="6096000" cy="2585323"/>
          </a:xfrm>
          <a:prstGeom prst="rect">
            <a:avLst/>
          </a:prstGeom>
        </p:spPr>
        <p:txBody>
          <a:bodyPr>
            <a:spAutoFit/>
          </a:bodyPr>
          <a:lstStyle/>
          <a:p>
            <a:pPr>
              <a:lnSpc>
                <a:spcPct val="150000"/>
              </a:lnSpc>
            </a:pPr>
            <a:r>
              <a:rPr lang="en-US" altLang="zh-CN" b="1" dirty="0">
                <a:solidFill>
                  <a:srgbClr val="202122"/>
                </a:solidFill>
                <a:latin typeface="Arial" panose="020B0604020202020204" pitchFamily="34" charset="0"/>
              </a:rPr>
              <a:t>454 Life Sciences</a:t>
            </a:r>
            <a:r>
              <a:rPr lang="en-US" altLang="zh-CN" dirty="0">
                <a:solidFill>
                  <a:srgbClr val="202122"/>
                </a:solidFill>
                <a:latin typeface="Arial" panose="020B0604020202020204" pitchFamily="34" charset="0"/>
              </a:rPr>
              <a:t> was a biotechnology company based in </a:t>
            </a:r>
            <a:r>
              <a:rPr lang="en-US" altLang="zh-CN" dirty="0">
                <a:solidFill>
                  <a:srgbClr val="0645AD"/>
                </a:solidFill>
                <a:latin typeface="Arial" panose="020B0604020202020204" pitchFamily="34" charset="0"/>
                <a:hlinkClick r:id="rId4"/>
              </a:rPr>
              <a:t>Branford, Connecticut</a:t>
            </a:r>
            <a:r>
              <a:rPr lang="en-US" altLang="zh-CN" dirty="0">
                <a:solidFill>
                  <a:srgbClr val="202122"/>
                </a:solidFill>
                <a:latin typeface="Arial" panose="020B0604020202020204" pitchFamily="34" charset="0"/>
              </a:rPr>
              <a:t> that specialized in high-throughput </a:t>
            </a:r>
            <a:r>
              <a:rPr lang="en-US" altLang="zh-CN" dirty="0">
                <a:solidFill>
                  <a:srgbClr val="0645AD"/>
                </a:solidFill>
                <a:latin typeface="Arial" panose="020B0604020202020204" pitchFamily="34" charset="0"/>
                <a:hlinkClick r:id="rId5" tooltip="DNA sequencing"/>
              </a:rPr>
              <a:t>DNA sequencing</a:t>
            </a:r>
            <a:r>
              <a:rPr lang="en-US" altLang="zh-CN" dirty="0">
                <a:solidFill>
                  <a:srgbClr val="202122"/>
                </a:solidFill>
                <a:latin typeface="Arial" panose="020B0604020202020204" pitchFamily="34" charset="0"/>
              </a:rPr>
              <a:t>. It was acquired by </a:t>
            </a:r>
            <a:r>
              <a:rPr lang="en-US" altLang="zh-CN" dirty="0">
                <a:solidFill>
                  <a:srgbClr val="0645AD"/>
                </a:solidFill>
                <a:latin typeface="Arial" panose="020B0604020202020204" pitchFamily="34" charset="0"/>
                <a:hlinkClick r:id="rId6" tooltip="Hoffmann–La Roche"/>
              </a:rPr>
              <a:t>Roche</a:t>
            </a:r>
            <a:r>
              <a:rPr lang="en-US" altLang="zh-CN" dirty="0">
                <a:solidFill>
                  <a:srgbClr val="202122"/>
                </a:solidFill>
                <a:latin typeface="Arial" panose="020B0604020202020204" pitchFamily="34" charset="0"/>
              </a:rPr>
              <a:t> in 2007 and shut down by Roche in 2013 when its technology became noncompetitive, although production continued until mid-2016</a:t>
            </a:r>
            <a:endParaRPr lang="zh-CN" altLang="en-US" dirty="0"/>
          </a:p>
        </p:txBody>
      </p:sp>
    </p:spTree>
    <p:extLst>
      <p:ext uri="{BB962C8B-B14F-4D97-AF65-F5344CB8AC3E}">
        <p14:creationId xmlns:p14="http://schemas.microsoft.com/office/powerpoint/2010/main" val="3792704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86584" y="645884"/>
            <a:ext cx="8833104" cy="626610"/>
          </a:xfrm>
          <a:prstGeom prst="rect">
            <a:avLst/>
          </a:prstGeom>
        </p:spPr>
        <p:txBody>
          <a:bodyPr vert="horz" wrap="square" lIns="0" tIns="10950" rIns="0" bIns="0" rtlCol="0" anchor="ctr">
            <a:spAutoFit/>
          </a:bodyPr>
          <a:lstStyle/>
          <a:p>
            <a:pPr marL="11527">
              <a:lnSpc>
                <a:spcPct val="100000"/>
              </a:lnSpc>
              <a:spcBef>
                <a:spcPts val="86"/>
              </a:spcBef>
            </a:pPr>
            <a:r>
              <a:rPr sz="4000" b="1" spc="-9" dirty="0">
                <a:latin typeface="Arial Unicode MS" panose="020B0604020202020204" pitchFamily="34" charset="-122"/>
                <a:ea typeface="Arial Unicode MS" panose="020B0604020202020204" pitchFamily="34" charset="-122"/>
                <a:cs typeface="Arial Unicode MS" panose="020B0604020202020204" pitchFamily="34" charset="-122"/>
              </a:rPr>
              <a:t>Roche</a:t>
            </a:r>
            <a:r>
              <a:rPr sz="4000" b="1" spc="-41" dirty="0">
                <a:latin typeface="Arial Unicode MS" panose="020B0604020202020204" pitchFamily="34" charset="-122"/>
                <a:ea typeface="Arial Unicode MS" panose="020B0604020202020204" pitchFamily="34" charset="-122"/>
                <a:cs typeface="Arial Unicode MS" panose="020B0604020202020204" pitchFamily="34" charset="-122"/>
              </a:rPr>
              <a:t> </a:t>
            </a:r>
            <a:r>
              <a:rPr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GS-FLX</a:t>
            </a:r>
            <a:r>
              <a:rPr lang="en-US"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2800" spc="-5" dirty="0" smtClean="0">
                <a:latin typeface="Arial Unicode MS" panose="020B0604020202020204" pitchFamily="34" charset="-122"/>
                <a:ea typeface="Arial Unicode MS" panose="020B0604020202020204" pitchFamily="34" charset="-122"/>
                <a:cs typeface="Arial Unicode MS" panose="020B0604020202020204" pitchFamily="34" charset="-122"/>
              </a:rPr>
              <a:t>or</a:t>
            </a:r>
            <a:r>
              <a:rPr lang="en-US" sz="4000" b="1" spc="-5" dirty="0" smtClean="0">
                <a:latin typeface="Arial Unicode MS" panose="020B0604020202020204" pitchFamily="34" charset="-122"/>
                <a:ea typeface="Arial Unicode MS" panose="020B0604020202020204" pitchFamily="34" charset="-122"/>
                <a:cs typeface="Arial Unicode MS" panose="020B0604020202020204" pitchFamily="34" charset="-122"/>
              </a:rPr>
              <a:t> 454 </a:t>
            </a:r>
            <a:r>
              <a:rPr lang="en-US" sz="4000" b="1" spc="-5" dirty="0">
                <a:latin typeface="Arial Unicode MS" panose="020B0604020202020204" pitchFamily="34" charset="-122"/>
                <a:ea typeface="Arial Unicode MS" panose="020B0604020202020204" pitchFamily="34" charset="-122"/>
                <a:cs typeface="Arial Unicode MS" panose="020B0604020202020204" pitchFamily="34" charset="-122"/>
              </a:rPr>
              <a:t>Life Sciences</a:t>
            </a:r>
            <a:endParaRPr sz="4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Rectangle 3"/>
          <p:cNvSpPr/>
          <p:nvPr/>
        </p:nvSpPr>
        <p:spPr>
          <a:xfrm>
            <a:off x="822960" y="1743147"/>
            <a:ext cx="10607040" cy="2125069"/>
          </a:xfrm>
          <a:prstGeom prst="rect">
            <a:avLst/>
          </a:prstGeom>
        </p:spPr>
        <p:txBody>
          <a:bodyPr wrap="square">
            <a:spAutoFit/>
          </a:bodyPr>
          <a:lstStyle/>
          <a:p>
            <a:pPr>
              <a:lnSpc>
                <a:spcPct val="150000"/>
              </a:lnSpc>
            </a:pPr>
            <a:r>
              <a:rPr lang="en-US" altLang="zh-CN" dirty="0">
                <a:solidFill>
                  <a:srgbClr val="202122"/>
                </a:solidFill>
                <a:latin typeface="Arial" panose="020B0604020202020204" pitchFamily="34" charset="0"/>
              </a:rPr>
              <a:t>454 released the GS20 </a:t>
            </a:r>
            <a:r>
              <a:rPr lang="en-US" altLang="zh-CN" dirty="0">
                <a:solidFill>
                  <a:srgbClr val="0645AD"/>
                </a:solidFill>
                <a:latin typeface="Arial" panose="020B0604020202020204" pitchFamily="34" charset="0"/>
                <a:hlinkClick r:id="rId2" tooltip="PicoTiterPlate"/>
              </a:rPr>
              <a:t>sequencing machine</a:t>
            </a:r>
            <a:r>
              <a:rPr lang="en-US" altLang="zh-CN" dirty="0">
                <a:solidFill>
                  <a:srgbClr val="202122"/>
                </a:solidFill>
                <a:latin typeface="Arial" panose="020B0604020202020204" pitchFamily="34" charset="0"/>
              </a:rPr>
              <a:t> in 2005, the first </a:t>
            </a:r>
            <a:r>
              <a:rPr lang="en-US" altLang="zh-CN" dirty="0">
                <a:solidFill>
                  <a:srgbClr val="0645AD"/>
                </a:solidFill>
                <a:latin typeface="Arial" panose="020B0604020202020204" pitchFamily="34" charset="0"/>
                <a:hlinkClick r:id="rId3" tooltip="Next-generation sequencing"/>
              </a:rPr>
              <a:t>next-generation DNA sequencer</a:t>
            </a:r>
            <a:r>
              <a:rPr lang="en-US" altLang="zh-CN" dirty="0">
                <a:solidFill>
                  <a:srgbClr val="202122"/>
                </a:solidFill>
                <a:latin typeface="Arial" panose="020B0604020202020204" pitchFamily="34" charset="0"/>
              </a:rPr>
              <a:t> on the market. In 2008, 454 Sequencing launched the GS FLX Titanium series reagents for use on the Genome Sequencer FLX instrument, with the ability to sequence 400-600 million base pairs per run with 400-500 base pair read lengths. In late 2009, 454 Life Sciences introduced the GS Junior System, a bench top version of the Genome Sequencer FLX System.</a:t>
            </a:r>
            <a:endParaRPr lang="zh-CN" altLang="en-US" dirty="0"/>
          </a:p>
        </p:txBody>
      </p:sp>
      <p:sp>
        <p:nvSpPr>
          <p:cNvPr id="5" name="Rectangle 4"/>
          <p:cNvSpPr/>
          <p:nvPr/>
        </p:nvSpPr>
        <p:spPr>
          <a:xfrm>
            <a:off x="822960" y="4345400"/>
            <a:ext cx="10396728" cy="1294072"/>
          </a:xfrm>
          <a:prstGeom prst="rect">
            <a:avLst/>
          </a:prstGeom>
        </p:spPr>
        <p:txBody>
          <a:bodyPr wrap="square">
            <a:spAutoFit/>
          </a:bodyPr>
          <a:lstStyle/>
          <a:p>
            <a:pPr>
              <a:lnSpc>
                <a:spcPct val="150000"/>
              </a:lnSpc>
            </a:pPr>
            <a:r>
              <a:rPr lang="en-US" altLang="zh-CN" dirty="0">
                <a:solidFill>
                  <a:srgbClr val="202122"/>
                </a:solidFill>
                <a:latin typeface="Arial" panose="020B0604020202020204" pitchFamily="34" charset="0"/>
              </a:rPr>
              <a:t>454 Sequencing used a large-scale parallel </a:t>
            </a:r>
            <a:r>
              <a:rPr lang="en-US" altLang="zh-CN" dirty="0" err="1">
                <a:solidFill>
                  <a:srgbClr val="0645AD"/>
                </a:solidFill>
                <a:latin typeface="Arial" panose="020B0604020202020204" pitchFamily="34" charset="0"/>
                <a:hlinkClick r:id="rId4" tooltip="Streptavidin"/>
              </a:rPr>
              <a:t>pyrosequencing</a:t>
            </a:r>
            <a:r>
              <a:rPr lang="en-US" altLang="zh-CN" dirty="0">
                <a:solidFill>
                  <a:srgbClr val="202122"/>
                </a:solidFill>
                <a:latin typeface="Arial" panose="020B0604020202020204" pitchFamily="34" charset="0"/>
              </a:rPr>
              <a:t> system capable of sequencing roughly 400-600 </a:t>
            </a:r>
            <a:r>
              <a:rPr lang="en-US" altLang="zh-CN" dirty="0" err="1">
                <a:solidFill>
                  <a:srgbClr val="202122"/>
                </a:solidFill>
                <a:latin typeface="Arial" panose="020B0604020202020204" pitchFamily="34" charset="0"/>
              </a:rPr>
              <a:t>megabases</a:t>
            </a:r>
            <a:r>
              <a:rPr lang="en-US" altLang="zh-CN" dirty="0">
                <a:solidFill>
                  <a:srgbClr val="202122"/>
                </a:solidFill>
                <a:latin typeface="Arial" panose="020B0604020202020204" pitchFamily="34" charset="0"/>
              </a:rPr>
              <a:t> of DNA per 10-hour run on the Genome Sequencer FLX with GS FLX Titanium series reagents.</a:t>
            </a:r>
            <a:endParaRPr lang="zh-CN" altLang="en-US" dirty="0"/>
          </a:p>
        </p:txBody>
      </p:sp>
    </p:spTree>
    <p:extLst>
      <p:ext uri="{BB962C8B-B14F-4D97-AF65-F5344CB8AC3E}">
        <p14:creationId xmlns:p14="http://schemas.microsoft.com/office/powerpoint/2010/main" val="278164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5688" y="2527078"/>
            <a:ext cx="8513064" cy="779748"/>
          </a:xfrm>
          <a:prstGeom prst="rect">
            <a:avLst/>
          </a:prstGeom>
        </p:spPr>
        <p:txBody>
          <a:bodyPr vert="horz" wrap="square" lIns="0" tIns="218995" rIns="0" bIns="0" rtlCol="0" anchor="ctr">
            <a:spAutoFit/>
          </a:bodyPr>
          <a:lstStyle/>
          <a:p>
            <a:pPr marL="322166" marR="4611" indent="-311216">
              <a:lnSpc>
                <a:spcPct val="100000"/>
              </a:lnSpc>
              <a:spcBef>
                <a:spcPts val="821"/>
              </a:spcBef>
            </a:pPr>
            <a:r>
              <a:rPr sz="1815" spc="-5" dirty="0" smtClean="0">
                <a:solidFill>
                  <a:srgbClr val="000000"/>
                </a:solidFill>
              </a:rPr>
              <a:t>Emulsion </a:t>
            </a:r>
            <a:r>
              <a:rPr sz="1815" dirty="0">
                <a:solidFill>
                  <a:srgbClr val="000000"/>
                </a:solidFill>
              </a:rPr>
              <a:t>PCR </a:t>
            </a:r>
            <a:r>
              <a:rPr sz="1815" spc="-9" dirty="0">
                <a:solidFill>
                  <a:srgbClr val="000000"/>
                </a:solidFill>
              </a:rPr>
              <a:t>is </a:t>
            </a:r>
            <a:r>
              <a:rPr sz="1815" dirty="0">
                <a:solidFill>
                  <a:srgbClr val="000000"/>
                </a:solidFill>
              </a:rPr>
              <a:t>a </a:t>
            </a:r>
            <a:r>
              <a:rPr sz="1815" spc="-5" dirty="0">
                <a:solidFill>
                  <a:srgbClr val="000000"/>
                </a:solidFill>
              </a:rPr>
              <a:t>method of clonal amplification which allows  </a:t>
            </a:r>
            <a:r>
              <a:rPr sz="1815" dirty="0">
                <a:solidFill>
                  <a:srgbClr val="000000"/>
                </a:solidFill>
              </a:rPr>
              <a:t>for </a:t>
            </a:r>
            <a:r>
              <a:rPr sz="1815" spc="-9" dirty="0">
                <a:solidFill>
                  <a:srgbClr val="000000"/>
                </a:solidFill>
              </a:rPr>
              <a:t>millions </a:t>
            </a:r>
            <a:r>
              <a:rPr sz="1815" spc="-5" dirty="0">
                <a:solidFill>
                  <a:srgbClr val="000000"/>
                </a:solidFill>
              </a:rPr>
              <a:t>of unique </a:t>
            </a:r>
            <a:r>
              <a:rPr sz="1815" dirty="0">
                <a:solidFill>
                  <a:srgbClr val="000000"/>
                </a:solidFill>
              </a:rPr>
              <a:t>PCRs to </a:t>
            </a:r>
            <a:r>
              <a:rPr sz="1815" spc="-5" dirty="0">
                <a:solidFill>
                  <a:srgbClr val="000000"/>
                </a:solidFill>
              </a:rPr>
              <a:t>be performed at once </a:t>
            </a:r>
            <a:r>
              <a:rPr sz="1815" dirty="0">
                <a:solidFill>
                  <a:srgbClr val="000000"/>
                </a:solidFill>
              </a:rPr>
              <a:t>through  the </a:t>
            </a:r>
            <a:r>
              <a:rPr sz="1815" spc="-5" dirty="0">
                <a:solidFill>
                  <a:srgbClr val="000000"/>
                </a:solidFill>
              </a:rPr>
              <a:t>generation of</a:t>
            </a:r>
            <a:r>
              <a:rPr sz="1815" spc="-41" dirty="0">
                <a:solidFill>
                  <a:srgbClr val="000000"/>
                </a:solidFill>
              </a:rPr>
              <a:t> </a:t>
            </a:r>
            <a:r>
              <a:rPr sz="1815" spc="-5" dirty="0">
                <a:solidFill>
                  <a:srgbClr val="000000"/>
                </a:solidFill>
              </a:rPr>
              <a:t>micro-reactors.</a:t>
            </a:r>
            <a:endParaRPr sz="1815" dirty="0"/>
          </a:p>
        </p:txBody>
      </p:sp>
      <p:sp>
        <p:nvSpPr>
          <p:cNvPr id="3" name="object 3"/>
          <p:cNvSpPr/>
          <p:nvPr/>
        </p:nvSpPr>
        <p:spPr>
          <a:xfrm>
            <a:off x="2272391" y="3852774"/>
            <a:ext cx="7794811" cy="2485281"/>
          </a:xfrm>
          <a:prstGeom prst="rect">
            <a:avLst/>
          </a:prstGeom>
          <a:blipFill>
            <a:blip r:embed="rId2" cstate="print"/>
            <a:stretch>
              <a:fillRect/>
            </a:stretch>
          </a:blipFill>
        </p:spPr>
        <p:txBody>
          <a:bodyPr wrap="square" lIns="0" tIns="0" rIns="0" bIns="0" rtlCol="0"/>
          <a:lstStyle/>
          <a:p>
            <a:endParaRPr sz="1634"/>
          </a:p>
        </p:txBody>
      </p:sp>
      <p:sp>
        <p:nvSpPr>
          <p:cNvPr id="4" name="Rectangle 3"/>
          <p:cNvSpPr/>
          <p:nvPr/>
        </p:nvSpPr>
        <p:spPr>
          <a:xfrm>
            <a:off x="3317778" y="729734"/>
            <a:ext cx="5237331" cy="646331"/>
          </a:xfrm>
          <a:prstGeom prst="rect">
            <a:avLst/>
          </a:prstGeom>
        </p:spPr>
        <p:txBody>
          <a:bodyPr wrap="none">
            <a:spAutoFit/>
          </a:bodyPr>
          <a:lstStyle/>
          <a:p>
            <a:pPr fontAlgn="base"/>
            <a:r>
              <a:rPr lang="en-US" altLang="zh-CN" sz="3600" dirty="0">
                <a:solidFill>
                  <a:srgbClr val="1E4164"/>
                </a:solidFill>
                <a:latin typeface="Arial" panose="020B0604020202020204" pitchFamily="34" charset="0"/>
                <a:cs typeface="Arial" panose="020B0604020202020204" pitchFamily="34" charset="0"/>
              </a:rPr>
              <a:t>Emulsion PCR (</a:t>
            </a:r>
            <a:r>
              <a:rPr lang="en-US" altLang="zh-CN" sz="3600" dirty="0" err="1">
                <a:solidFill>
                  <a:srgbClr val="1E4164"/>
                </a:solidFill>
                <a:latin typeface="Arial" panose="020B0604020202020204" pitchFamily="34" charset="0"/>
                <a:cs typeface="Arial" panose="020B0604020202020204" pitchFamily="34" charset="0"/>
              </a:rPr>
              <a:t>emPCR</a:t>
            </a:r>
            <a:r>
              <a:rPr lang="en-US" altLang="zh-CN" sz="3600" dirty="0">
                <a:solidFill>
                  <a:srgbClr val="1E4164"/>
                </a:solidFill>
                <a:latin typeface="Arial" panose="020B0604020202020204" pitchFamily="34" charset="0"/>
                <a:cs typeface="Arial" panose="020B0604020202020204" pitchFamily="34" charset="0"/>
              </a:rPr>
              <a:t>)</a:t>
            </a:r>
            <a:endParaRPr lang="en-US" altLang="zh-CN" sz="3600" b="0" i="0" dirty="0">
              <a:solidFill>
                <a:srgbClr val="1E4164"/>
              </a:solidFill>
              <a:effectLst/>
              <a:latin typeface="Arial" panose="020B0604020202020204" pitchFamily="34" charset="0"/>
              <a:cs typeface="Arial" panose="020B0604020202020204" pitchFamily="34" charset="0"/>
            </a:endParaRPr>
          </a:p>
        </p:txBody>
      </p:sp>
      <p:sp>
        <p:nvSpPr>
          <p:cNvPr id="5" name="Rectangle 4"/>
          <p:cNvSpPr/>
          <p:nvPr/>
        </p:nvSpPr>
        <p:spPr>
          <a:xfrm>
            <a:off x="1107162" y="1927598"/>
            <a:ext cx="1856598" cy="369332"/>
          </a:xfrm>
          <a:prstGeom prst="rect">
            <a:avLst/>
          </a:prstGeom>
        </p:spPr>
        <p:txBody>
          <a:bodyPr wrap="none">
            <a:spAutoFit/>
          </a:bodyPr>
          <a:lstStyle/>
          <a:p>
            <a:r>
              <a:rPr lang="en-US" altLang="zh-CN" dirty="0" smtClean="0">
                <a:latin typeface="Helvetica" panose="020B0604020202020204" pitchFamily="34" charset="0"/>
              </a:rPr>
              <a:t>Emulsion</a:t>
            </a:r>
            <a:r>
              <a:rPr lang="zh-CN" altLang="en-US" dirty="0" smtClean="0">
                <a:latin typeface="Helvetica" panose="020B0604020202020204" pitchFamily="34" charset="0"/>
              </a:rPr>
              <a:t>：乳液</a:t>
            </a:r>
            <a:endParaRPr lang="zh-CN" altLang="en-US" dirty="0"/>
          </a:p>
        </p:txBody>
      </p:sp>
    </p:spTree>
    <p:extLst>
      <p:ext uri="{BB962C8B-B14F-4D97-AF65-F5344CB8AC3E}">
        <p14:creationId xmlns:p14="http://schemas.microsoft.com/office/powerpoint/2010/main" val="126919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3601652" y="1697096"/>
            <a:ext cx="4919778" cy="2735823"/>
          </a:xfrm>
          <a:prstGeom prst="rect">
            <a:avLst/>
          </a:prstGeom>
          <a:blipFill>
            <a:blip r:embed="rId3" cstate="print"/>
            <a:stretch>
              <a:fillRect/>
            </a:stretch>
          </a:blipFill>
        </p:spPr>
        <p:txBody>
          <a:bodyPr wrap="square" lIns="0" tIns="0" rIns="0" bIns="0" rtlCol="0"/>
          <a:lstStyle/>
          <a:p>
            <a:endParaRPr sz="1634"/>
          </a:p>
        </p:txBody>
      </p:sp>
      <p:sp>
        <p:nvSpPr>
          <p:cNvPr id="5" name="object 5"/>
          <p:cNvSpPr txBox="1"/>
          <p:nvPr/>
        </p:nvSpPr>
        <p:spPr>
          <a:xfrm>
            <a:off x="4868140" y="4602581"/>
            <a:ext cx="2455625" cy="263118"/>
          </a:xfrm>
          <a:prstGeom prst="rect">
            <a:avLst/>
          </a:prstGeom>
        </p:spPr>
        <p:txBody>
          <a:bodyPr vert="horz" wrap="square" lIns="0" tIns="11526" rIns="0" bIns="0" rtlCol="0">
            <a:spAutoFit/>
          </a:bodyPr>
          <a:lstStyle/>
          <a:p>
            <a:pPr marL="11527">
              <a:spcBef>
                <a:spcPts val="91"/>
              </a:spcBef>
            </a:pPr>
            <a:r>
              <a:rPr sz="1634" dirty="0">
                <a:latin typeface="Arial"/>
                <a:cs typeface="Arial"/>
              </a:rPr>
              <a:t>The</a:t>
            </a:r>
            <a:r>
              <a:rPr sz="1634" spc="-18" dirty="0">
                <a:latin typeface="Arial"/>
                <a:cs typeface="Arial"/>
              </a:rPr>
              <a:t> </a:t>
            </a:r>
            <a:r>
              <a:rPr sz="1634" spc="-9" dirty="0">
                <a:latin typeface="Arial"/>
                <a:cs typeface="Arial"/>
              </a:rPr>
              <a:t>Water-in-Oil-Emulsion</a:t>
            </a:r>
            <a:endParaRPr sz="1634" dirty="0">
              <a:latin typeface="Arial"/>
              <a:cs typeface="Arial"/>
            </a:endParaRPr>
          </a:p>
        </p:txBody>
      </p:sp>
      <p:sp>
        <p:nvSpPr>
          <p:cNvPr id="7" name="Rectangle 6"/>
          <p:cNvSpPr/>
          <p:nvPr/>
        </p:nvSpPr>
        <p:spPr>
          <a:xfrm>
            <a:off x="3317778" y="729734"/>
            <a:ext cx="5237331" cy="646331"/>
          </a:xfrm>
          <a:prstGeom prst="rect">
            <a:avLst/>
          </a:prstGeom>
        </p:spPr>
        <p:txBody>
          <a:bodyPr wrap="none">
            <a:spAutoFit/>
          </a:bodyPr>
          <a:lstStyle/>
          <a:p>
            <a:pPr fontAlgn="base"/>
            <a:r>
              <a:rPr lang="en-US" altLang="zh-CN" sz="3600" dirty="0">
                <a:solidFill>
                  <a:srgbClr val="1E4164"/>
                </a:solidFill>
                <a:latin typeface="Arial" panose="020B0604020202020204" pitchFamily="34" charset="0"/>
                <a:cs typeface="Arial" panose="020B0604020202020204" pitchFamily="34" charset="0"/>
              </a:rPr>
              <a:t>Emulsion PCR (</a:t>
            </a:r>
            <a:r>
              <a:rPr lang="en-US" altLang="zh-CN" sz="3600" dirty="0" err="1">
                <a:solidFill>
                  <a:srgbClr val="1E4164"/>
                </a:solidFill>
                <a:latin typeface="Arial" panose="020B0604020202020204" pitchFamily="34" charset="0"/>
                <a:cs typeface="Arial" panose="020B0604020202020204" pitchFamily="34" charset="0"/>
              </a:rPr>
              <a:t>emPCR</a:t>
            </a:r>
            <a:r>
              <a:rPr lang="en-US" altLang="zh-CN" sz="3600" dirty="0">
                <a:solidFill>
                  <a:srgbClr val="1E4164"/>
                </a:solidFill>
                <a:latin typeface="Arial" panose="020B0604020202020204" pitchFamily="34" charset="0"/>
                <a:cs typeface="Arial" panose="020B0604020202020204" pitchFamily="34" charset="0"/>
              </a:rPr>
              <a:t>)</a:t>
            </a:r>
            <a:endParaRPr lang="en-US" altLang="zh-CN" sz="3600" b="0" i="0" dirty="0">
              <a:solidFill>
                <a:srgbClr val="1E416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1249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17778" y="729734"/>
            <a:ext cx="5237331" cy="646331"/>
          </a:xfrm>
          <a:prstGeom prst="rect">
            <a:avLst/>
          </a:prstGeom>
        </p:spPr>
        <p:txBody>
          <a:bodyPr wrap="none">
            <a:spAutoFit/>
          </a:bodyPr>
          <a:lstStyle/>
          <a:p>
            <a:pPr fontAlgn="base"/>
            <a:r>
              <a:rPr lang="en-US" altLang="zh-CN" sz="3600" dirty="0">
                <a:solidFill>
                  <a:srgbClr val="1E4164"/>
                </a:solidFill>
                <a:latin typeface="Arial" panose="020B0604020202020204" pitchFamily="34" charset="0"/>
                <a:cs typeface="Arial" panose="020B0604020202020204" pitchFamily="34" charset="0"/>
              </a:rPr>
              <a:t>Emulsion PCR (</a:t>
            </a:r>
            <a:r>
              <a:rPr lang="en-US" altLang="zh-CN" sz="3600" dirty="0" err="1">
                <a:solidFill>
                  <a:srgbClr val="1E4164"/>
                </a:solidFill>
                <a:latin typeface="Arial" panose="020B0604020202020204" pitchFamily="34" charset="0"/>
                <a:cs typeface="Arial" panose="020B0604020202020204" pitchFamily="34" charset="0"/>
              </a:rPr>
              <a:t>emPCR</a:t>
            </a:r>
            <a:r>
              <a:rPr lang="en-US" altLang="zh-CN" sz="3600" dirty="0">
                <a:solidFill>
                  <a:srgbClr val="1E4164"/>
                </a:solidFill>
                <a:latin typeface="Arial" panose="020B0604020202020204" pitchFamily="34" charset="0"/>
                <a:cs typeface="Arial" panose="020B0604020202020204" pitchFamily="34" charset="0"/>
              </a:rPr>
              <a:t>)</a:t>
            </a:r>
            <a:endParaRPr lang="en-US" altLang="zh-CN" sz="3600" b="0" i="0" dirty="0">
              <a:solidFill>
                <a:srgbClr val="1E4164"/>
              </a:solidFill>
              <a:effectLst/>
              <a:latin typeface="Arial" panose="020B0604020202020204" pitchFamily="34" charset="0"/>
              <a:cs typeface="Arial" panose="020B0604020202020204" pitchFamily="34" charset="0"/>
            </a:endParaRPr>
          </a:p>
        </p:txBody>
      </p:sp>
      <p:pic>
        <p:nvPicPr>
          <p:cNvPr id="3074" name="Picture 2" descr="Emulsion P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166" y="1759183"/>
            <a:ext cx="8557178" cy="3180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60795" y="5082124"/>
            <a:ext cx="10027920" cy="1477328"/>
          </a:xfrm>
          <a:prstGeom prst="rect">
            <a:avLst/>
          </a:prstGeom>
        </p:spPr>
        <p:txBody>
          <a:bodyPr wrap="square">
            <a:spAutoFit/>
          </a:bodyPr>
          <a:lstStyle/>
          <a:p>
            <a:r>
              <a:rPr lang="en-US" altLang="zh-CN" dirty="0">
                <a:latin typeface="Helvetica" panose="020B0604020202020204" pitchFamily="34" charset="0"/>
              </a:rPr>
              <a:t>This technique has been </a:t>
            </a:r>
            <a:r>
              <a:rPr lang="en-US" altLang="zh-CN" dirty="0" err="1">
                <a:latin typeface="Helvetica" panose="020B0604020202020204" pitchFamily="34" charset="0"/>
              </a:rPr>
              <a:t>criticised</a:t>
            </a:r>
            <a:r>
              <a:rPr lang="en-US" altLang="zh-CN" dirty="0">
                <a:latin typeface="Helvetica" panose="020B0604020202020204" pitchFamily="34" charset="0"/>
              </a:rPr>
              <a:t> for its time consuming nature, since it requires many steps (forming and breaking the emulsion, PCR amplification, enrichment </a:t>
            </a:r>
            <a:r>
              <a:rPr lang="en-US" altLang="zh-CN" dirty="0" err="1">
                <a:latin typeface="Helvetica" panose="020B0604020202020204" pitchFamily="34" charset="0"/>
              </a:rPr>
              <a:t>etc</a:t>
            </a:r>
            <a:r>
              <a:rPr lang="en-US" altLang="zh-CN" dirty="0">
                <a:latin typeface="Helvetica" panose="020B0604020202020204" pitchFamily="34" charset="0"/>
              </a:rPr>
              <a:t>) despite its extensive use in many of the NGS platforms. It is also relatively inefficient since only around two thirds of the emulsion micro reactors will actually contain one bead. Therefore an extra step is required to separate empty systems leading to more potential inaccuracies.</a:t>
            </a:r>
            <a:endParaRPr lang="zh-CN" altLang="en-US" dirty="0"/>
          </a:p>
        </p:txBody>
      </p:sp>
    </p:spTree>
    <p:extLst>
      <p:ext uri="{BB962C8B-B14F-4D97-AF65-F5344CB8AC3E}">
        <p14:creationId xmlns:p14="http://schemas.microsoft.com/office/powerpoint/2010/main" val="91667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1808" y="2310307"/>
            <a:ext cx="10082784" cy="923330"/>
          </a:xfrm>
          <a:prstGeom prst="rect">
            <a:avLst/>
          </a:prstGeom>
        </p:spPr>
        <p:txBody>
          <a:bodyPr wrap="square">
            <a:spAutoFit/>
          </a:bodyPr>
          <a:lstStyle/>
          <a:p>
            <a:pPr>
              <a:lnSpc>
                <a:spcPct val="150000"/>
              </a:lnSpc>
            </a:pPr>
            <a:r>
              <a:rPr lang="en-US" altLang="zh-CN" dirty="0">
                <a:solidFill>
                  <a:srgbClr val="202122"/>
                </a:solidFill>
                <a:latin typeface="Arial" panose="020B0604020202020204" pitchFamily="34" charset="0"/>
              </a:rPr>
              <a:t>The principle of </a:t>
            </a:r>
            <a:r>
              <a:rPr lang="en-US" altLang="zh-CN" dirty="0" err="1">
                <a:solidFill>
                  <a:srgbClr val="202122"/>
                </a:solidFill>
                <a:latin typeface="Arial" panose="020B0604020202020204" pitchFamily="34" charset="0"/>
              </a:rPr>
              <a:t>Pyrosequencing</a:t>
            </a:r>
            <a:r>
              <a:rPr lang="en-US" altLang="zh-CN" dirty="0">
                <a:solidFill>
                  <a:srgbClr val="202122"/>
                </a:solidFill>
                <a:latin typeface="Arial" panose="020B0604020202020204" pitchFamily="34" charset="0"/>
              </a:rPr>
              <a:t> was first described in </a:t>
            </a:r>
            <a:r>
              <a:rPr lang="en-US" altLang="zh-CN" dirty="0" smtClean="0">
                <a:solidFill>
                  <a:srgbClr val="202122"/>
                </a:solidFill>
                <a:latin typeface="Arial" panose="020B0604020202020204" pitchFamily="34" charset="0"/>
              </a:rPr>
              <a:t>1993</a:t>
            </a:r>
            <a:r>
              <a:rPr lang="en-US" altLang="zh-CN" dirty="0">
                <a:solidFill>
                  <a:srgbClr val="202122"/>
                </a:solidFill>
                <a:latin typeface="Arial" panose="020B0604020202020204" pitchFamily="34" charset="0"/>
              </a:rPr>
              <a:t> by </a:t>
            </a:r>
            <a:r>
              <a:rPr lang="en-US" altLang="zh-CN" dirty="0" err="1" smtClean="0">
                <a:solidFill>
                  <a:srgbClr val="3366BB"/>
                </a:solidFill>
                <a:latin typeface="Arial" panose="020B0604020202020204" pitchFamily="34" charset="0"/>
                <a:hlinkClick r:id="rId2"/>
              </a:rPr>
              <a:t>Bertil</a:t>
            </a:r>
            <a:r>
              <a:rPr lang="en-US" altLang="zh-CN" dirty="0" smtClean="0">
                <a:solidFill>
                  <a:srgbClr val="3366BB"/>
                </a:solidFill>
                <a:latin typeface="Arial" panose="020B0604020202020204" pitchFamily="34" charset="0"/>
                <a:hlinkClick r:id="rId2"/>
              </a:rPr>
              <a:t> </a:t>
            </a:r>
            <a:r>
              <a:rPr lang="en-US" altLang="zh-CN" dirty="0" err="1" smtClean="0">
                <a:solidFill>
                  <a:srgbClr val="3366BB"/>
                </a:solidFill>
                <a:latin typeface="Arial" panose="020B0604020202020204" pitchFamily="34" charset="0"/>
                <a:hlinkClick r:id="rId2"/>
              </a:rPr>
              <a:t>Pettersson</a:t>
            </a:r>
            <a:r>
              <a:rPr lang="en-US" altLang="zh-CN" dirty="0">
                <a:solidFill>
                  <a:srgbClr val="202122"/>
                </a:solidFill>
                <a:latin typeface="Arial" panose="020B0604020202020204" pitchFamily="34" charset="0"/>
              </a:rPr>
              <a:t>, </a:t>
            </a:r>
            <a:r>
              <a:rPr lang="en-US" altLang="zh-CN" dirty="0">
                <a:solidFill>
                  <a:srgbClr val="3366BB"/>
                </a:solidFill>
                <a:latin typeface="Arial" panose="020B0604020202020204" pitchFamily="34" charset="0"/>
                <a:hlinkClick r:id="rId3"/>
              </a:rPr>
              <a:t>Mathias </a:t>
            </a:r>
            <a:r>
              <a:rPr lang="en-US" altLang="zh-CN" dirty="0" err="1">
                <a:solidFill>
                  <a:srgbClr val="3366BB"/>
                </a:solidFill>
                <a:latin typeface="Arial" panose="020B0604020202020204" pitchFamily="34" charset="0"/>
                <a:hlinkClick r:id="rId3"/>
              </a:rPr>
              <a:t>Uhlen</a:t>
            </a:r>
            <a:r>
              <a:rPr lang="en-US" altLang="zh-CN" dirty="0">
                <a:solidFill>
                  <a:srgbClr val="202122"/>
                </a:solidFill>
                <a:latin typeface="Arial" panose="020B0604020202020204" pitchFamily="34" charset="0"/>
              </a:rPr>
              <a:t> and </a:t>
            </a:r>
            <a:r>
              <a:rPr lang="en-US" altLang="zh-CN" dirty="0" err="1">
                <a:solidFill>
                  <a:srgbClr val="0645AD"/>
                </a:solidFill>
                <a:latin typeface="Arial" panose="020B0604020202020204" pitchFamily="34" charset="0"/>
                <a:hlinkClick r:id="rId4" tooltip="Pål Nyrén"/>
              </a:rPr>
              <a:t>Pål</a:t>
            </a:r>
            <a:r>
              <a:rPr lang="en-US" altLang="zh-CN" dirty="0">
                <a:solidFill>
                  <a:srgbClr val="0645AD"/>
                </a:solidFill>
                <a:latin typeface="Arial" panose="020B0604020202020204" pitchFamily="34" charset="0"/>
                <a:hlinkClick r:id="rId4" tooltip="Pål Nyrén"/>
              </a:rPr>
              <a:t> </a:t>
            </a:r>
            <a:r>
              <a:rPr lang="en-US" altLang="zh-CN" dirty="0" err="1">
                <a:solidFill>
                  <a:srgbClr val="0645AD"/>
                </a:solidFill>
                <a:latin typeface="Arial" panose="020B0604020202020204" pitchFamily="34" charset="0"/>
                <a:hlinkClick r:id="rId4" tooltip="Pål Nyrén"/>
              </a:rPr>
              <a:t>Nyren</a:t>
            </a:r>
            <a:endParaRPr lang="zh-CN" altLang="en-US" dirty="0"/>
          </a:p>
        </p:txBody>
      </p:sp>
      <p:sp>
        <p:nvSpPr>
          <p:cNvPr id="4" name="object 5"/>
          <p:cNvSpPr txBox="1">
            <a:spLocks/>
          </p:cNvSpPr>
          <p:nvPr/>
        </p:nvSpPr>
        <p:spPr>
          <a:xfrm>
            <a:off x="2426720" y="904412"/>
            <a:ext cx="7568110" cy="569671"/>
          </a:xfrm>
          <a:prstGeom prst="rect">
            <a:avLst/>
          </a:prstGeom>
        </p:spPr>
        <p:txBody>
          <a:bodyPr vert="horz" wrap="square" lIns="0" tIns="1095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527">
              <a:lnSpc>
                <a:spcPct val="100000"/>
              </a:lnSpc>
              <a:spcBef>
                <a:spcPts val="86"/>
              </a:spcBef>
            </a:pPr>
            <a:r>
              <a:rPr lang="en-US" sz="3600" b="1" spc="-5" smtClean="0">
                <a:latin typeface="Arial" panose="020B0604020202020204" pitchFamily="34" charset="0"/>
                <a:cs typeface="Arial" panose="020B0604020202020204" pitchFamily="34" charset="0"/>
              </a:rPr>
              <a:t>Pyrosequencing</a:t>
            </a:r>
            <a:r>
              <a:rPr lang="zh-CN" altLang="en-US" sz="3600" b="1" spc="-5" smtClean="0">
                <a:latin typeface="Arial" panose="020B0604020202020204" pitchFamily="34" charset="0"/>
                <a:cs typeface="Arial" panose="020B0604020202020204" pitchFamily="34" charset="0"/>
              </a:rPr>
              <a:t>（</a:t>
            </a:r>
            <a:r>
              <a:rPr lang="zh-CN" altLang="en-US" sz="3600" b="1" smtClean="0">
                <a:latin typeface="Arial" panose="020B0604020202020204" pitchFamily="34" charset="0"/>
                <a:cs typeface="Arial" panose="020B0604020202020204" pitchFamily="34" charset="0"/>
              </a:rPr>
              <a:t>焦磷酸测序技术</a:t>
            </a:r>
            <a:r>
              <a:rPr lang="zh-CN" altLang="en-US" sz="3600" b="1" spc="-5" smtClean="0">
                <a:latin typeface="Arial" panose="020B0604020202020204" pitchFamily="34" charset="0"/>
                <a:cs typeface="Arial" panose="020B0604020202020204" pitchFamily="34" charset="0"/>
              </a:rPr>
              <a:t>）</a:t>
            </a:r>
            <a:endParaRPr lang="zh-CN" altLang="en-US" sz="3600" b="1" dirty="0">
              <a:latin typeface="Arial" panose="020B0604020202020204" pitchFamily="34" charset="0"/>
              <a:cs typeface="Arial" panose="020B0604020202020204" pitchFamily="34" charset="0"/>
            </a:endParaRPr>
          </a:p>
        </p:txBody>
      </p:sp>
      <p:sp>
        <p:nvSpPr>
          <p:cNvPr id="2" name="Rectangle 1"/>
          <p:cNvSpPr/>
          <p:nvPr/>
        </p:nvSpPr>
        <p:spPr>
          <a:xfrm>
            <a:off x="1511808" y="3792862"/>
            <a:ext cx="9771888" cy="2169825"/>
          </a:xfrm>
          <a:prstGeom prst="rect">
            <a:avLst/>
          </a:prstGeom>
        </p:spPr>
        <p:txBody>
          <a:bodyPr wrap="square">
            <a:spAutoFit/>
          </a:bodyPr>
          <a:lstStyle/>
          <a:p>
            <a:pPr>
              <a:lnSpc>
                <a:spcPct val="150000"/>
              </a:lnSpc>
            </a:pPr>
            <a:r>
              <a:rPr lang="en-US" altLang="zh-CN" dirty="0" err="1">
                <a:latin typeface="Helvetica" panose="020B0604020202020204" pitchFamily="34" charset="0"/>
              </a:rPr>
              <a:t>Pyrosequencing</a:t>
            </a:r>
            <a:r>
              <a:rPr lang="en-US" altLang="zh-CN" dirty="0">
                <a:latin typeface="Helvetica" panose="020B0604020202020204" pitchFamily="34" charset="0"/>
              </a:rPr>
              <a:t>, developed by 454 Life Sciences, was one of the early successes of Next-generation sequencing; indeed, 454 Life Sciences produced the first commercially available Next-generation sequencer. However, the method was eclipsed by other technologies and, in 2013, new owners Roche announced the closure of 454 Life Sciences and the discontinuation of the 454 </a:t>
            </a:r>
            <a:r>
              <a:rPr lang="en-US" altLang="zh-CN" dirty="0" err="1">
                <a:latin typeface="Helvetica" panose="020B0604020202020204" pitchFamily="34" charset="0"/>
              </a:rPr>
              <a:t>pyrosequencing</a:t>
            </a:r>
            <a:r>
              <a:rPr lang="en-US" altLang="zh-CN" dirty="0">
                <a:latin typeface="Helvetica" panose="020B0604020202020204" pitchFamily="34" charset="0"/>
              </a:rPr>
              <a:t> platform.</a:t>
            </a:r>
            <a:endParaRPr lang="zh-CN" altLang="en-US" dirty="0"/>
          </a:p>
        </p:txBody>
      </p:sp>
    </p:spTree>
    <p:extLst>
      <p:ext uri="{BB962C8B-B14F-4D97-AF65-F5344CB8AC3E}">
        <p14:creationId xmlns:p14="http://schemas.microsoft.com/office/powerpoint/2010/main" val="4054571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3778" y="3017520"/>
            <a:ext cx="4624918" cy="3017520"/>
            <a:chOff x="774073" y="2101595"/>
            <a:chExt cx="9144000" cy="5105400"/>
          </a:xfrm>
        </p:grpSpPr>
        <p:sp>
          <p:nvSpPr>
            <p:cNvPr id="3" name="object 3"/>
            <p:cNvSpPr/>
            <p:nvPr/>
          </p:nvSpPr>
          <p:spPr>
            <a:xfrm>
              <a:off x="1536070" y="2101595"/>
              <a:ext cx="4745735" cy="3200400"/>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3974469" y="5149595"/>
              <a:ext cx="4495800" cy="1181100"/>
            </a:xfrm>
            <a:prstGeom prst="rect">
              <a:avLst/>
            </a:prstGeom>
            <a:blipFill>
              <a:blip r:embed="rId3" cstate="print"/>
              <a:stretch>
                <a:fillRect/>
              </a:stretch>
            </a:blipFill>
          </p:spPr>
          <p:txBody>
            <a:bodyPr wrap="square" lIns="0" tIns="0" rIns="0" bIns="0" rtlCol="0"/>
            <a:lstStyle/>
            <a:p>
              <a:endParaRPr sz="1634"/>
            </a:p>
          </p:txBody>
        </p:sp>
      </p:grpSp>
      <p:sp>
        <p:nvSpPr>
          <p:cNvPr id="5" name="object 5"/>
          <p:cNvSpPr txBox="1">
            <a:spLocks noGrp="1"/>
          </p:cNvSpPr>
          <p:nvPr>
            <p:ph type="title"/>
          </p:nvPr>
        </p:nvSpPr>
        <p:spPr>
          <a:xfrm>
            <a:off x="2426720" y="904412"/>
            <a:ext cx="7568110" cy="569671"/>
          </a:xfrm>
          <a:prstGeom prst="rect">
            <a:avLst/>
          </a:prstGeom>
        </p:spPr>
        <p:txBody>
          <a:bodyPr vert="horz" wrap="square" lIns="0" tIns="10950" rIns="0" bIns="0" rtlCol="0" anchor="ctr">
            <a:spAutoFit/>
          </a:bodyPr>
          <a:lstStyle/>
          <a:p>
            <a:pPr marL="11527">
              <a:lnSpc>
                <a:spcPct val="100000"/>
              </a:lnSpc>
              <a:spcBef>
                <a:spcPts val="86"/>
              </a:spcBef>
            </a:pPr>
            <a:r>
              <a:rPr sz="3600" b="1" spc="-5" dirty="0">
                <a:latin typeface="Arial" panose="020B0604020202020204" pitchFamily="34" charset="0"/>
                <a:cs typeface="Arial" panose="020B0604020202020204" pitchFamily="34" charset="0"/>
              </a:rPr>
              <a:t>Pyrosequencing</a:t>
            </a:r>
            <a:r>
              <a:rPr lang="zh-CN" altLang="en-US" sz="3600" b="1" spc="-5" dirty="0">
                <a:latin typeface="Arial" panose="020B0604020202020204" pitchFamily="34" charset="0"/>
                <a:cs typeface="Arial" panose="020B0604020202020204" pitchFamily="34" charset="0"/>
              </a:rPr>
              <a:t>（</a:t>
            </a:r>
            <a:r>
              <a:rPr lang="zh-CN" altLang="en-US" sz="3600" b="1" dirty="0">
                <a:latin typeface="Arial" panose="020B0604020202020204" pitchFamily="34" charset="0"/>
                <a:cs typeface="Arial" panose="020B0604020202020204" pitchFamily="34" charset="0"/>
              </a:rPr>
              <a:t>焦磷酸测序技术</a:t>
            </a:r>
            <a:r>
              <a:rPr lang="zh-CN" altLang="en-US" sz="3600" b="1" spc="-5" dirty="0">
                <a:latin typeface="Arial" panose="020B0604020202020204" pitchFamily="34" charset="0"/>
                <a:cs typeface="Arial" panose="020B0604020202020204" pitchFamily="34" charset="0"/>
              </a:rPr>
              <a:t>）</a:t>
            </a:r>
            <a:endParaRPr sz="3600" b="1" dirty="0">
              <a:latin typeface="Arial" panose="020B0604020202020204" pitchFamily="34" charset="0"/>
              <a:cs typeface="Arial" panose="020B0604020202020204" pitchFamily="34" charset="0"/>
            </a:endParaRPr>
          </a:p>
        </p:txBody>
      </p:sp>
      <p:sp>
        <p:nvSpPr>
          <p:cNvPr id="6" name="Rectangle 5"/>
          <p:cNvSpPr/>
          <p:nvPr/>
        </p:nvSpPr>
        <p:spPr>
          <a:xfrm>
            <a:off x="4564032" y="1964174"/>
            <a:ext cx="2698175" cy="369332"/>
          </a:xfrm>
          <a:prstGeom prst="rect">
            <a:avLst/>
          </a:prstGeom>
        </p:spPr>
        <p:txBody>
          <a:bodyPr wrap="none">
            <a:spAutoFit/>
          </a:bodyPr>
          <a:lstStyle/>
          <a:p>
            <a:r>
              <a:rPr lang="en-US" altLang="zh-CN" dirty="0">
                <a:solidFill>
                  <a:srgbClr val="202122"/>
                </a:solidFill>
                <a:latin typeface="Arial" panose="020B0604020202020204" pitchFamily="34" charset="0"/>
              </a:rPr>
              <a:t>sequencing by synthesis</a:t>
            </a:r>
            <a:endParaRPr lang="zh-CN" altLang="en-US" dirty="0"/>
          </a:p>
        </p:txBody>
      </p:sp>
      <p:pic>
        <p:nvPicPr>
          <p:cNvPr id="2050" name="Picture 2" descr="454 Pyrosequenc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0007" y="2738518"/>
            <a:ext cx="4987025" cy="299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827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6720" y="1758124"/>
            <a:ext cx="11430000" cy="4219575"/>
          </a:xfrm>
          <a:prstGeom prst="rect">
            <a:avLst/>
          </a:prstGeom>
        </p:spPr>
      </p:pic>
      <p:sp>
        <p:nvSpPr>
          <p:cNvPr id="6" name="object 5"/>
          <p:cNvSpPr txBox="1">
            <a:spLocks/>
          </p:cNvSpPr>
          <p:nvPr/>
        </p:nvSpPr>
        <p:spPr>
          <a:xfrm>
            <a:off x="2499872" y="593612"/>
            <a:ext cx="7568110" cy="569671"/>
          </a:xfrm>
          <a:prstGeom prst="rect">
            <a:avLst/>
          </a:prstGeom>
        </p:spPr>
        <p:txBody>
          <a:bodyPr vert="horz" wrap="square" lIns="0" tIns="1095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527">
              <a:lnSpc>
                <a:spcPct val="100000"/>
              </a:lnSpc>
              <a:spcBef>
                <a:spcPts val="86"/>
              </a:spcBef>
            </a:pPr>
            <a:r>
              <a:rPr lang="en-US" sz="3630" spc="-5" smtClean="0"/>
              <a:t>Pyrosequencing</a:t>
            </a:r>
            <a:r>
              <a:rPr lang="zh-CN" altLang="en-US" sz="3630" spc="-5" smtClean="0"/>
              <a:t>（</a:t>
            </a:r>
            <a:r>
              <a:rPr lang="zh-CN" altLang="en-US" sz="3630" smtClean="0"/>
              <a:t>焦磷酸测序技术</a:t>
            </a:r>
            <a:r>
              <a:rPr lang="zh-CN" altLang="en-US" sz="3630" spc="-5" smtClean="0"/>
              <a:t>）</a:t>
            </a:r>
            <a:endParaRPr lang="zh-CN" altLang="en-US" sz="3630" dirty="0"/>
          </a:p>
        </p:txBody>
      </p:sp>
    </p:spTree>
    <p:extLst>
      <p:ext uri="{BB962C8B-B14F-4D97-AF65-F5344CB8AC3E}">
        <p14:creationId xmlns:p14="http://schemas.microsoft.com/office/powerpoint/2010/main" val="85474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p:nvPr/>
        </p:nvSpPr>
        <p:spPr>
          <a:xfrm>
            <a:off x="2502995" y="1585984"/>
            <a:ext cx="5935916" cy="3249260"/>
          </a:xfrm>
          <a:prstGeom prst="rect">
            <a:avLst/>
          </a:prstGeom>
        </p:spPr>
        <p:txBody>
          <a:bodyPr vert="horz" wrap="square" lIns="0" tIns="80682" rIns="0" bIns="0" rtlCol="0">
            <a:spAutoFit/>
          </a:bodyPr>
          <a:lstStyle/>
          <a:p>
            <a:pPr marL="11527">
              <a:spcBef>
                <a:spcPts val="635"/>
              </a:spcBef>
            </a:pPr>
            <a:r>
              <a:rPr sz="2178" spc="-5" dirty="0">
                <a:latin typeface="Arial"/>
                <a:cs typeface="Arial"/>
              </a:rPr>
              <a:t>1869 </a:t>
            </a:r>
            <a:r>
              <a:rPr sz="2178" dirty="0">
                <a:latin typeface="Arial"/>
                <a:cs typeface="Arial"/>
              </a:rPr>
              <a:t>– </a:t>
            </a:r>
            <a:r>
              <a:rPr sz="2178" spc="-5" dirty="0">
                <a:latin typeface="Arial"/>
                <a:cs typeface="Arial"/>
              </a:rPr>
              <a:t>Discovery of</a:t>
            </a:r>
            <a:r>
              <a:rPr sz="2178" spc="18" dirty="0">
                <a:latin typeface="Arial"/>
                <a:cs typeface="Arial"/>
              </a:rPr>
              <a:t> </a:t>
            </a:r>
            <a:r>
              <a:rPr sz="2178" spc="-5" dirty="0">
                <a:latin typeface="Arial"/>
                <a:cs typeface="Arial"/>
              </a:rPr>
              <a:t>DNA</a:t>
            </a:r>
            <a:endParaRPr sz="2178" dirty="0">
              <a:latin typeface="Arial"/>
              <a:cs typeface="Arial"/>
            </a:endParaRPr>
          </a:p>
          <a:p>
            <a:pPr marL="11527" marR="1484039">
              <a:lnSpc>
                <a:spcPct val="120800"/>
              </a:lnSpc>
            </a:pPr>
            <a:r>
              <a:rPr sz="2178" spc="-5" dirty="0">
                <a:latin typeface="Arial"/>
                <a:cs typeface="Arial"/>
              </a:rPr>
              <a:t>1909 </a:t>
            </a:r>
            <a:r>
              <a:rPr sz="2178" dirty="0">
                <a:latin typeface="Arial"/>
                <a:cs typeface="Arial"/>
              </a:rPr>
              <a:t>– </a:t>
            </a:r>
            <a:r>
              <a:rPr sz="2178" spc="-5" dirty="0">
                <a:latin typeface="Arial"/>
                <a:cs typeface="Arial"/>
              </a:rPr>
              <a:t>Chemical characterisation  1953 </a:t>
            </a:r>
            <a:r>
              <a:rPr sz="2178" dirty="0">
                <a:latin typeface="Arial"/>
                <a:cs typeface="Arial"/>
              </a:rPr>
              <a:t>– </a:t>
            </a:r>
            <a:r>
              <a:rPr sz="2178" spc="-5" dirty="0">
                <a:latin typeface="Arial"/>
                <a:cs typeface="Arial"/>
              </a:rPr>
              <a:t>Structure of DNA solved  1977 </a:t>
            </a:r>
            <a:r>
              <a:rPr sz="2178" dirty="0">
                <a:latin typeface="Arial"/>
                <a:cs typeface="Arial"/>
              </a:rPr>
              <a:t>– </a:t>
            </a:r>
            <a:r>
              <a:rPr sz="2178" spc="-5" dirty="0">
                <a:latin typeface="Arial"/>
                <a:cs typeface="Arial"/>
              </a:rPr>
              <a:t>Sanger sequencing</a:t>
            </a:r>
            <a:r>
              <a:rPr sz="2178" spc="14" dirty="0">
                <a:latin typeface="Arial"/>
                <a:cs typeface="Arial"/>
              </a:rPr>
              <a:t> </a:t>
            </a:r>
            <a:r>
              <a:rPr sz="2178" spc="-5" dirty="0">
                <a:latin typeface="Arial"/>
                <a:cs typeface="Arial"/>
              </a:rPr>
              <a:t>invented</a:t>
            </a:r>
            <a:endParaRPr sz="2178" dirty="0">
              <a:latin typeface="Arial"/>
              <a:cs typeface="Arial"/>
            </a:endParaRPr>
          </a:p>
          <a:p>
            <a:pPr marL="11527" marR="4611" indent="686981">
              <a:lnSpc>
                <a:spcPct val="120800"/>
              </a:lnSpc>
            </a:pPr>
            <a:r>
              <a:rPr sz="2178" dirty="0">
                <a:latin typeface="Arial"/>
                <a:cs typeface="Arial"/>
              </a:rPr>
              <a:t>– </a:t>
            </a:r>
            <a:r>
              <a:rPr sz="2178" spc="-5" dirty="0">
                <a:latin typeface="Arial"/>
                <a:cs typeface="Arial"/>
              </a:rPr>
              <a:t>First genome sequenced </a:t>
            </a:r>
            <a:r>
              <a:rPr sz="2178" dirty="0">
                <a:latin typeface="Arial"/>
                <a:cs typeface="Arial"/>
              </a:rPr>
              <a:t>– </a:t>
            </a:r>
            <a:r>
              <a:rPr sz="2178" spc="-5" dirty="0">
                <a:latin typeface="Arial"/>
                <a:cs typeface="Arial"/>
              </a:rPr>
              <a:t>ФX174 </a:t>
            </a:r>
            <a:r>
              <a:rPr sz="2178" dirty="0">
                <a:latin typeface="Arial"/>
                <a:cs typeface="Arial"/>
              </a:rPr>
              <a:t>(5 </a:t>
            </a:r>
            <a:r>
              <a:rPr sz="2178" spc="-5" dirty="0">
                <a:latin typeface="Arial"/>
                <a:cs typeface="Arial"/>
              </a:rPr>
              <a:t>kb)  1986 </a:t>
            </a:r>
            <a:r>
              <a:rPr sz="2178" dirty="0">
                <a:latin typeface="Arial"/>
                <a:cs typeface="Arial"/>
              </a:rPr>
              <a:t>– </a:t>
            </a:r>
            <a:r>
              <a:rPr sz="2178" spc="-5" dirty="0">
                <a:latin typeface="Arial"/>
                <a:cs typeface="Arial"/>
              </a:rPr>
              <a:t>First automated sequencing machine  1990 </a:t>
            </a:r>
            <a:r>
              <a:rPr sz="2178" dirty="0">
                <a:latin typeface="Arial"/>
                <a:cs typeface="Arial"/>
              </a:rPr>
              <a:t>– </a:t>
            </a:r>
            <a:r>
              <a:rPr sz="2178" spc="-5" dirty="0">
                <a:latin typeface="Arial"/>
                <a:cs typeface="Arial"/>
              </a:rPr>
              <a:t>Human Genome Project</a:t>
            </a:r>
            <a:r>
              <a:rPr sz="2178" spc="18" dirty="0">
                <a:latin typeface="Arial"/>
                <a:cs typeface="Arial"/>
              </a:rPr>
              <a:t> </a:t>
            </a:r>
            <a:r>
              <a:rPr sz="2178" spc="-5" dirty="0">
                <a:latin typeface="Arial"/>
                <a:cs typeface="Arial"/>
              </a:rPr>
              <a:t>started</a:t>
            </a:r>
            <a:endParaRPr sz="2178" dirty="0">
              <a:latin typeface="Arial"/>
              <a:cs typeface="Arial"/>
            </a:endParaRPr>
          </a:p>
          <a:p>
            <a:pPr marL="11527">
              <a:spcBef>
                <a:spcPts val="545"/>
              </a:spcBef>
            </a:pPr>
            <a:r>
              <a:rPr sz="2178" spc="-5" dirty="0">
                <a:latin typeface="Arial"/>
                <a:cs typeface="Arial"/>
              </a:rPr>
              <a:t>1992 </a:t>
            </a:r>
            <a:r>
              <a:rPr sz="2178" dirty="0">
                <a:latin typeface="Arial"/>
                <a:cs typeface="Arial"/>
              </a:rPr>
              <a:t>– </a:t>
            </a:r>
            <a:r>
              <a:rPr sz="2178" spc="-5" dirty="0">
                <a:latin typeface="Arial"/>
                <a:cs typeface="Arial"/>
              </a:rPr>
              <a:t>First “sequencing factory” at</a:t>
            </a:r>
            <a:r>
              <a:rPr sz="2178" spc="-23" dirty="0">
                <a:latin typeface="Arial"/>
                <a:cs typeface="Arial"/>
              </a:rPr>
              <a:t> </a:t>
            </a:r>
            <a:r>
              <a:rPr sz="2178" spc="-5" dirty="0">
                <a:latin typeface="Arial"/>
                <a:cs typeface="Arial"/>
              </a:rPr>
              <a:t>TIGR</a:t>
            </a:r>
            <a:endParaRPr sz="2178" dirty="0">
              <a:latin typeface="Arial"/>
              <a:cs typeface="Arial"/>
            </a:endParaRPr>
          </a:p>
        </p:txBody>
      </p:sp>
      <p:sp>
        <p:nvSpPr>
          <p:cNvPr id="4" name="object 4"/>
          <p:cNvSpPr/>
          <p:nvPr/>
        </p:nvSpPr>
        <p:spPr>
          <a:xfrm>
            <a:off x="8241291" y="1768642"/>
            <a:ext cx="1422978" cy="1188855"/>
          </a:xfrm>
          <a:prstGeom prst="rect">
            <a:avLst/>
          </a:prstGeom>
          <a:blipFill>
            <a:blip r:embed="rId3" cstate="print"/>
            <a:stretch>
              <a:fillRect/>
            </a:stretch>
          </a:blipFill>
        </p:spPr>
        <p:txBody>
          <a:bodyPr wrap="square" lIns="0" tIns="0" rIns="0" bIns="0" rtlCol="0"/>
          <a:lstStyle/>
          <a:p>
            <a:endParaRPr sz="1634"/>
          </a:p>
        </p:txBody>
      </p:sp>
      <p:sp>
        <p:nvSpPr>
          <p:cNvPr id="5" name="object 5"/>
          <p:cNvSpPr/>
          <p:nvPr/>
        </p:nvSpPr>
        <p:spPr>
          <a:xfrm>
            <a:off x="8031804" y="4258646"/>
            <a:ext cx="1728908" cy="1297371"/>
          </a:xfrm>
          <a:prstGeom prst="rect">
            <a:avLst/>
          </a:prstGeom>
          <a:blipFill>
            <a:blip r:embed="rId4" cstate="print"/>
            <a:stretch>
              <a:fillRect/>
            </a:stretch>
          </a:blipFill>
        </p:spPr>
        <p:txBody>
          <a:bodyPr wrap="square" lIns="0" tIns="0" rIns="0" bIns="0" rtlCol="0"/>
          <a:lstStyle/>
          <a:p>
            <a:endParaRPr sz="1634"/>
          </a:p>
        </p:txBody>
      </p:sp>
      <p:sp>
        <p:nvSpPr>
          <p:cNvPr id="6" name="object 6"/>
          <p:cNvSpPr txBox="1">
            <a:spLocks noGrp="1"/>
          </p:cNvSpPr>
          <p:nvPr>
            <p:ph type="title"/>
          </p:nvPr>
        </p:nvSpPr>
        <p:spPr>
          <a:xfrm>
            <a:off x="2674503" y="798152"/>
            <a:ext cx="6845898"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A </a:t>
            </a:r>
            <a:r>
              <a:rPr sz="3630" spc="-9" dirty="0"/>
              <a:t>quick history </a:t>
            </a:r>
            <a:r>
              <a:rPr sz="3630" spc="-5" dirty="0"/>
              <a:t>of</a:t>
            </a:r>
            <a:r>
              <a:rPr sz="3630" spc="95" dirty="0"/>
              <a:t> </a:t>
            </a:r>
            <a:r>
              <a:rPr sz="3630" spc="-9" dirty="0"/>
              <a:t>sequencing</a:t>
            </a:r>
            <a:endParaRPr sz="3630"/>
          </a:p>
        </p:txBody>
      </p:sp>
    </p:spTree>
    <p:extLst>
      <p:ext uri="{BB962C8B-B14F-4D97-AF65-F5344CB8AC3E}">
        <p14:creationId xmlns:p14="http://schemas.microsoft.com/office/powerpoint/2010/main" val="1826895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8860" y="796769"/>
            <a:ext cx="6932343" cy="569671"/>
          </a:xfrm>
          <a:prstGeom prst="rect">
            <a:avLst/>
          </a:prstGeom>
        </p:spPr>
        <p:txBody>
          <a:bodyPr vert="horz" wrap="square" lIns="0" tIns="10950" rIns="0" bIns="0" rtlCol="0" anchor="ctr">
            <a:spAutoFit/>
          </a:bodyPr>
          <a:lstStyle/>
          <a:p>
            <a:pPr marL="11527" algn="ctr">
              <a:lnSpc>
                <a:spcPct val="100000"/>
              </a:lnSpc>
              <a:spcBef>
                <a:spcPts val="86"/>
              </a:spcBef>
            </a:pPr>
            <a:r>
              <a:rPr sz="3630" spc="-9" dirty="0"/>
              <a:t>Massively Parallel</a:t>
            </a:r>
            <a:r>
              <a:rPr sz="3630" spc="68" dirty="0"/>
              <a:t> </a:t>
            </a:r>
            <a:r>
              <a:rPr sz="3630" spc="-5" dirty="0"/>
              <a:t>Sequencing</a:t>
            </a:r>
            <a:endParaRPr sz="3630" dirty="0"/>
          </a:p>
        </p:txBody>
      </p:sp>
      <p:sp>
        <p:nvSpPr>
          <p:cNvPr id="3" name="object 3"/>
          <p:cNvSpPr/>
          <p:nvPr/>
        </p:nvSpPr>
        <p:spPr>
          <a:xfrm>
            <a:off x="2793907" y="2549101"/>
            <a:ext cx="2878285" cy="1939028"/>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6302898" y="2529738"/>
            <a:ext cx="2645919" cy="1946057"/>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935280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053" y="5366529"/>
            <a:ext cx="8298756" cy="1174505"/>
            <a:chOff x="774073" y="5913120"/>
            <a:chExt cx="9144000" cy="1294130"/>
          </a:xfrm>
        </p:grpSpPr>
        <p:sp>
          <p:nvSpPr>
            <p:cNvPr id="3" name="object 3"/>
            <p:cNvSpPr/>
            <p:nvPr/>
          </p:nvSpPr>
          <p:spPr>
            <a:xfrm>
              <a:off x="7327269" y="5925311"/>
              <a:ext cx="1143000" cy="356870"/>
            </a:xfrm>
            <a:custGeom>
              <a:avLst/>
              <a:gdLst/>
              <a:ahLst/>
              <a:cxnLst/>
              <a:rect l="l" t="t" r="r" b="b"/>
              <a:pathLst>
                <a:path w="1143000" h="356870">
                  <a:moveTo>
                    <a:pt x="1142999" y="297179"/>
                  </a:moveTo>
                  <a:lnTo>
                    <a:pt x="1142999" y="59435"/>
                  </a:lnTo>
                  <a:lnTo>
                    <a:pt x="1138451" y="36647"/>
                  </a:lnTo>
                  <a:lnTo>
                    <a:pt x="1126045" y="17716"/>
                  </a:lnTo>
                  <a:lnTo>
                    <a:pt x="1107638" y="4786"/>
                  </a:lnTo>
                  <a:lnTo>
                    <a:pt x="1085087" y="0"/>
                  </a:lnTo>
                  <a:lnTo>
                    <a:pt x="59435" y="0"/>
                  </a:lnTo>
                  <a:lnTo>
                    <a:pt x="36647" y="4786"/>
                  </a:lnTo>
                  <a:lnTo>
                    <a:pt x="17716" y="17716"/>
                  </a:lnTo>
                  <a:lnTo>
                    <a:pt x="4786" y="36647"/>
                  </a:lnTo>
                  <a:lnTo>
                    <a:pt x="0" y="59435"/>
                  </a:lnTo>
                  <a:lnTo>
                    <a:pt x="0" y="297179"/>
                  </a:lnTo>
                  <a:lnTo>
                    <a:pt x="4786" y="319968"/>
                  </a:lnTo>
                  <a:lnTo>
                    <a:pt x="17716" y="338899"/>
                  </a:lnTo>
                  <a:lnTo>
                    <a:pt x="36647" y="351829"/>
                  </a:lnTo>
                  <a:lnTo>
                    <a:pt x="59435" y="356615"/>
                  </a:lnTo>
                  <a:lnTo>
                    <a:pt x="1085087" y="356615"/>
                  </a:lnTo>
                  <a:lnTo>
                    <a:pt x="1107638" y="351829"/>
                  </a:lnTo>
                  <a:lnTo>
                    <a:pt x="1126045" y="338899"/>
                  </a:lnTo>
                  <a:lnTo>
                    <a:pt x="1138451" y="319968"/>
                  </a:lnTo>
                  <a:lnTo>
                    <a:pt x="1142999" y="297179"/>
                  </a:lnTo>
                  <a:close/>
                </a:path>
              </a:pathLst>
            </a:custGeom>
            <a:solidFill>
              <a:srgbClr val="252572"/>
            </a:solidFill>
          </p:spPr>
          <p:txBody>
            <a:bodyPr wrap="square" lIns="0" tIns="0" rIns="0" bIns="0" rtlCol="0"/>
            <a:lstStyle/>
            <a:p>
              <a:endParaRPr sz="1634"/>
            </a:p>
          </p:txBody>
        </p:sp>
        <p:sp>
          <p:nvSpPr>
            <p:cNvPr id="4" name="object 4"/>
            <p:cNvSpPr/>
            <p:nvPr/>
          </p:nvSpPr>
          <p:spPr>
            <a:xfrm>
              <a:off x="7315078" y="5913120"/>
              <a:ext cx="1169035" cy="381000"/>
            </a:xfrm>
            <a:custGeom>
              <a:avLst/>
              <a:gdLst/>
              <a:ahLst/>
              <a:cxnLst/>
              <a:rect l="l" t="t" r="r" b="b"/>
              <a:pathLst>
                <a:path w="1169034" h="381000">
                  <a:moveTo>
                    <a:pt x="6096" y="336804"/>
                  </a:moveTo>
                  <a:lnTo>
                    <a:pt x="6096" y="45720"/>
                  </a:lnTo>
                  <a:lnTo>
                    <a:pt x="1524" y="57912"/>
                  </a:lnTo>
                  <a:lnTo>
                    <a:pt x="0" y="65532"/>
                  </a:lnTo>
                  <a:lnTo>
                    <a:pt x="0" y="316992"/>
                  </a:lnTo>
                  <a:lnTo>
                    <a:pt x="1524" y="324612"/>
                  </a:lnTo>
                  <a:lnTo>
                    <a:pt x="6096" y="336804"/>
                  </a:lnTo>
                  <a:close/>
                </a:path>
                <a:path w="1169034" h="381000">
                  <a:moveTo>
                    <a:pt x="12192" y="348996"/>
                  </a:moveTo>
                  <a:lnTo>
                    <a:pt x="12192" y="33528"/>
                  </a:lnTo>
                  <a:lnTo>
                    <a:pt x="6096" y="42672"/>
                  </a:lnTo>
                  <a:lnTo>
                    <a:pt x="6096" y="338328"/>
                  </a:lnTo>
                  <a:lnTo>
                    <a:pt x="12192" y="348996"/>
                  </a:lnTo>
                  <a:close/>
                </a:path>
                <a:path w="1169034" h="381000">
                  <a:moveTo>
                    <a:pt x="1156716" y="350520"/>
                  </a:moveTo>
                  <a:lnTo>
                    <a:pt x="1156716" y="32004"/>
                  </a:lnTo>
                  <a:lnTo>
                    <a:pt x="1155192" y="30480"/>
                  </a:lnTo>
                  <a:lnTo>
                    <a:pt x="1149096" y="22860"/>
                  </a:lnTo>
                  <a:lnTo>
                    <a:pt x="1146048" y="19812"/>
                  </a:lnTo>
                  <a:lnTo>
                    <a:pt x="1138428" y="13716"/>
                  </a:lnTo>
                  <a:lnTo>
                    <a:pt x="1136904" y="12192"/>
                  </a:lnTo>
                  <a:lnTo>
                    <a:pt x="1135380" y="12192"/>
                  </a:lnTo>
                  <a:lnTo>
                    <a:pt x="1126236" y="6096"/>
                  </a:lnTo>
                  <a:lnTo>
                    <a:pt x="1123188" y="6096"/>
                  </a:lnTo>
                  <a:lnTo>
                    <a:pt x="1110996" y="1524"/>
                  </a:lnTo>
                  <a:lnTo>
                    <a:pt x="1103376" y="0"/>
                  </a:lnTo>
                  <a:lnTo>
                    <a:pt x="64008" y="0"/>
                  </a:lnTo>
                  <a:lnTo>
                    <a:pt x="56388" y="1524"/>
                  </a:lnTo>
                  <a:lnTo>
                    <a:pt x="45720" y="6096"/>
                  </a:lnTo>
                  <a:lnTo>
                    <a:pt x="42672" y="6096"/>
                  </a:lnTo>
                  <a:lnTo>
                    <a:pt x="33528" y="12192"/>
                  </a:lnTo>
                  <a:lnTo>
                    <a:pt x="32004" y="12192"/>
                  </a:lnTo>
                  <a:lnTo>
                    <a:pt x="30480" y="13716"/>
                  </a:lnTo>
                  <a:lnTo>
                    <a:pt x="22860" y="19812"/>
                  </a:lnTo>
                  <a:lnTo>
                    <a:pt x="19812" y="22860"/>
                  </a:lnTo>
                  <a:lnTo>
                    <a:pt x="13716" y="30480"/>
                  </a:lnTo>
                  <a:lnTo>
                    <a:pt x="12192" y="32004"/>
                  </a:lnTo>
                  <a:lnTo>
                    <a:pt x="12192" y="350520"/>
                  </a:lnTo>
                  <a:lnTo>
                    <a:pt x="13716" y="350520"/>
                  </a:lnTo>
                  <a:lnTo>
                    <a:pt x="19812" y="359664"/>
                  </a:lnTo>
                  <a:lnTo>
                    <a:pt x="21336" y="359664"/>
                  </a:lnTo>
                  <a:lnTo>
                    <a:pt x="21336" y="361188"/>
                  </a:lnTo>
                  <a:lnTo>
                    <a:pt x="22860" y="361188"/>
                  </a:lnTo>
                  <a:lnTo>
                    <a:pt x="25908" y="364236"/>
                  </a:lnTo>
                  <a:lnTo>
                    <a:pt x="25908" y="67056"/>
                  </a:lnTo>
                  <a:lnTo>
                    <a:pt x="27432" y="62484"/>
                  </a:lnTo>
                  <a:lnTo>
                    <a:pt x="28956" y="53340"/>
                  </a:lnTo>
                  <a:lnTo>
                    <a:pt x="28956" y="54864"/>
                  </a:lnTo>
                  <a:lnTo>
                    <a:pt x="33528" y="45720"/>
                  </a:lnTo>
                  <a:lnTo>
                    <a:pt x="33528" y="47244"/>
                  </a:lnTo>
                  <a:lnTo>
                    <a:pt x="38100" y="40386"/>
                  </a:lnTo>
                  <a:lnTo>
                    <a:pt x="38100" y="39624"/>
                  </a:lnTo>
                  <a:lnTo>
                    <a:pt x="39624" y="38100"/>
                  </a:lnTo>
                  <a:lnTo>
                    <a:pt x="39624" y="38608"/>
                  </a:lnTo>
                  <a:lnTo>
                    <a:pt x="45720" y="34544"/>
                  </a:lnTo>
                  <a:lnTo>
                    <a:pt x="45720" y="33528"/>
                  </a:lnTo>
                  <a:lnTo>
                    <a:pt x="53340" y="29718"/>
                  </a:lnTo>
                  <a:lnTo>
                    <a:pt x="53340" y="28956"/>
                  </a:lnTo>
                  <a:lnTo>
                    <a:pt x="64008" y="25908"/>
                  </a:lnTo>
                  <a:lnTo>
                    <a:pt x="1101852" y="25908"/>
                  </a:lnTo>
                  <a:lnTo>
                    <a:pt x="1106424" y="27432"/>
                  </a:lnTo>
                  <a:lnTo>
                    <a:pt x="1115568" y="28956"/>
                  </a:lnTo>
                  <a:lnTo>
                    <a:pt x="1115568" y="29718"/>
                  </a:lnTo>
                  <a:lnTo>
                    <a:pt x="1123188" y="33528"/>
                  </a:lnTo>
                  <a:lnTo>
                    <a:pt x="1123188" y="34544"/>
                  </a:lnTo>
                  <a:lnTo>
                    <a:pt x="1129284" y="38608"/>
                  </a:lnTo>
                  <a:lnTo>
                    <a:pt x="1129284" y="38100"/>
                  </a:lnTo>
                  <a:lnTo>
                    <a:pt x="1130808" y="39624"/>
                  </a:lnTo>
                  <a:lnTo>
                    <a:pt x="1130808" y="40386"/>
                  </a:lnTo>
                  <a:lnTo>
                    <a:pt x="1135380" y="47244"/>
                  </a:lnTo>
                  <a:lnTo>
                    <a:pt x="1135380" y="45720"/>
                  </a:lnTo>
                  <a:lnTo>
                    <a:pt x="1139952" y="54864"/>
                  </a:lnTo>
                  <a:lnTo>
                    <a:pt x="1139952" y="56896"/>
                  </a:lnTo>
                  <a:lnTo>
                    <a:pt x="1143000" y="64008"/>
                  </a:lnTo>
                  <a:lnTo>
                    <a:pt x="1143000" y="364236"/>
                  </a:lnTo>
                  <a:lnTo>
                    <a:pt x="1146048" y="361188"/>
                  </a:lnTo>
                  <a:lnTo>
                    <a:pt x="1147572" y="361188"/>
                  </a:lnTo>
                  <a:lnTo>
                    <a:pt x="1147572" y="359664"/>
                  </a:lnTo>
                  <a:lnTo>
                    <a:pt x="1149096" y="359664"/>
                  </a:lnTo>
                  <a:lnTo>
                    <a:pt x="1155192" y="350520"/>
                  </a:lnTo>
                  <a:lnTo>
                    <a:pt x="1156716" y="350520"/>
                  </a:lnTo>
                  <a:close/>
                </a:path>
                <a:path w="1169034" h="381000">
                  <a:moveTo>
                    <a:pt x="39243" y="342328"/>
                  </a:moveTo>
                  <a:lnTo>
                    <a:pt x="33528" y="333756"/>
                  </a:lnTo>
                  <a:lnTo>
                    <a:pt x="33528" y="336804"/>
                  </a:lnTo>
                  <a:lnTo>
                    <a:pt x="28956" y="326136"/>
                  </a:lnTo>
                  <a:lnTo>
                    <a:pt x="28956" y="329184"/>
                  </a:lnTo>
                  <a:lnTo>
                    <a:pt x="25908" y="316992"/>
                  </a:lnTo>
                  <a:lnTo>
                    <a:pt x="25908" y="364236"/>
                  </a:lnTo>
                  <a:lnTo>
                    <a:pt x="30480" y="368808"/>
                  </a:lnTo>
                  <a:lnTo>
                    <a:pt x="32004" y="368808"/>
                  </a:lnTo>
                  <a:lnTo>
                    <a:pt x="33528" y="370332"/>
                  </a:lnTo>
                  <a:lnTo>
                    <a:pt x="38100" y="372618"/>
                  </a:lnTo>
                  <a:lnTo>
                    <a:pt x="38100" y="341376"/>
                  </a:lnTo>
                  <a:lnTo>
                    <a:pt x="39243" y="342328"/>
                  </a:lnTo>
                  <a:close/>
                </a:path>
                <a:path w="1169034" h="381000">
                  <a:moveTo>
                    <a:pt x="39624" y="38100"/>
                  </a:moveTo>
                  <a:lnTo>
                    <a:pt x="38100" y="39624"/>
                  </a:lnTo>
                  <a:lnTo>
                    <a:pt x="39014" y="39014"/>
                  </a:lnTo>
                  <a:lnTo>
                    <a:pt x="39624" y="38100"/>
                  </a:lnTo>
                  <a:close/>
                </a:path>
                <a:path w="1169034" h="381000">
                  <a:moveTo>
                    <a:pt x="39014" y="39014"/>
                  </a:moveTo>
                  <a:lnTo>
                    <a:pt x="38100" y="39624"/>
                  </a:lnTo>
                  <a:lnTo>
                    <a:pt x="38100" y="40386"/>
                  </a:lnTo>
                  <a:lnTo>
                    <a:pt x="39014" y="39014"/>
                  </a:lnTo>
                  <a:close/>
                </a:path>
                <a:path w="1169034" h="381000">
                  <a:moveTo>
                    <a:pt x="39624" y="342900"/>
                  </a:moveTo>
                  <a:lnTo>
                    <a:pt x="39243" y="342328"/>
                  </a:lnTo>
                  <a:lnTo>
                    <a:pt x="38100" y="341376"/>
                  </a:lnTo>
                  <a:lnTo>
                    <a:pt x="39624" y="342900"/>
                  </a:lnTo>
                  <a:close/>
                </a:path>
                <a:path w="1169034" h="381000">
                  <a:moveTo>
                    <a:pt x="39624" y="373380"/>
                  </a:moveTo>
                  <a:lnTo>
                    <a:pt x="39624" y="342900"/>
                  </a:lnTo>
                  <a:lnTo>
                    <a:pt x="38100" y="341376"/>
                  </a:lnTo>
                  <a:lnTo>
                    <a:pt x="38100" y="372618"/>
                  </a:lnTo>
                  <a:lnTo>
                    <a:pt x="39624" y="373380"/>
                  </a:lnTo>
                  <a:close/>
                </a:path>
                <a:path w="1169034" h="381000">
                  <a:moveTo>
                    <a:pt x="39624" y="38608"/>
                  </a:moveTo>
                  <a:lnTo>
                    <a:pt x="39624" y="38100"/>
                  </a:lnTo>
                  <a:lnTo>
                    <a:pt x="39014" y="39014"/>
                  </a:lnTo>
                  <a:lnTo>
                    <a:pt x="39624" y="38608"/>
                  </a:lnTo>
                  <a:close/>
                </a:path>
                <a:path w="1169034" h="381000">
                  <a:moveTo>
                    <a:pt x="47244" y="376809"/>
                  </a:moveTo>
                  <a:lnTo>
                    <a:pt x="47244" y="348996"/>
                  </a:lnTo>
                  <a:lnTo>
                    <a:pt x="39243" y="342328"/>
                  </a:lnTo>
                  <a:lnTo>
                    <a:pt x="39624" y="342900"/>
                  </a:lnTo>
                  <a:lnTo>
                    <a:pt x="39624" y="373380"/>
                  </a:lnTo>
                  <a:lnTo>
                    <a:pt x="42672" y="374904"/>
                  </a:lnTo>
                  <a:lnTo>
                    <a:pt x="44196" y="374904"/>
                  </a:lnTo>
                  <a:lnTo>
                    <a:pt x="44196" y="376428"/>
                  </a:lnTo>
                  <a:lnTo>
                    <a:pt x="45720" y="376428"/>
                  </a:lnTo>
                  <a:lnTo>
                    <a:pt x="47244" y="376809"/>
                  </a:lnTo>
                  <a:close/>
                </a:path>
                <a:path w="1169034" h="381000">
                  <a:moveTo>
                    <a:pt x="47244" y="33528"/>
                  </a:moveTo>
                  <a:lnTo>
                    <a:pt x="45720" y="33528"/>
                  </a:lnTo>
                  <a:lnTo>
                    <a:pt x="45720" y="34544"/>
                  </a:lnTo>
                  <a:lnTo>
                    <a:pt x="47244" y="33528"/>
                  </a:lnTo>
                  <a:close/>
                </a:path>
                <a:path w="1169034" h="381000">
                  <a:moveTo>
                    <a:pt x="54864" y="352044"/>
                  </a:moveTo>
                  <a:lnTo>
                    <a:pt x="45720" y="347472"/>
                  </a:lnTo>
                  <a:lnTo>
                    <a:pt x="47244" y="348996"/>
                  </a:lnTo>
                  <a:lnTo>
                    <a:pt x="47244" y="376809"/>
                  </a:lnTo>
                  <a:lnTo>
                    <a:pt x="53340" y="378333"/>
                  </a:lnTo>
                  <a:lnTo>
                    <a:pt x="53340" y="352044"/>
                  </a:lnTo>
                  <a:lnTo>
                    <a:pt x="54864" y="352044"/>
                  </a:lnTo>
                  <a:close/>
                </a:path>
                <a:path w="1169034" h="381000">
                  <a:moveTo>
                    <a:pt x="54864" y="28956"/>
                  </a:moveTo>
                  <a:lnTo>
                    <a:pt x="53340" y="28956"/>
                  </a:lnTo>
                  <a:lnTo>
                    <a:pt x="53340" y="29718"/>
                  </a:lnTo>
                  <a:lnTo>
                    <a:pt x="54864" y="28956"/>
                  </a:lnTo>
                  <a:close/>
                </a:path>
                <a:path w="1169034" h="381000">
                  <a:moveTo>
                    <a:pt x="1115568" y="378605"/>
                  </a:moveTo>
                  <a:lnTo>
                    <a:pt x="1115568" y="352044"/>
                  </a:lnTo>
                  <a:lnTo>
                    <a:pt x="1104900" y="355092"/>
                  </a:lnTo>
                  <a:lnTo>
                    <a:pt x="1100328" y="355092"/>
                  </a:lnTo>
                  <a:lnTo>
                    <a:pt x="1095756" y="356616"/>
                  </a:lnTo>
                  <a:lnTo>
                    <a:pt x="71628" y="356616"/>
                  </a:lnTo>
                  <a:lnTo>
                    <a:pt x="67056" y="355092"/>
                  </a:lnTo>
                  <a:lnTo>
                    <a:pt x="62484" y="355092"/>
                  </a:lnTo>
                  <a:lnTo>
                    <a:pt x="53340" y="352044"/>
                  </a:lnTo>
                  <a:lnTo>
                    <a:pt x="53340" y="378333"/>
                  </a:lnTo>
                  <a:lnTo>
                    <a:pt x="57912" y="379476"/>
                  </a:lnTo>
                  <a:lnTo>
                    <a:pt x="65532" y="381000"/>
                  </a:lnTo>
                  <a:lnTo>
                    <a:pt x="1104900" y="381000"/>
                  </a:lnTo>
                  <a:lnTo>
                    <a:pt x="1112520" y="379476"/>
                  </a:lnTo>
                  <a:lnTo>
                    <a:pt x="1115568" y="378605"/>
                  </a:lnTo>
                  <a:close/>
                </a:path>
                <a:path w="1169034" h="381000">
                  <a:moveTo>
                    <a:pt x="1115568" y="29718"/>
                  </a:moveTo>
                  <a:lnTo>
                    <a:pt x="1115568" y="28956"/>
                  </a:lnTo>
                  <a:lnTo>
                    <a:pt x="1114044" y="28956"/>
                  </a:lnTo>
                  <a:lnTo>
                    <a:pt x="1115568" y="29718"/>
                  </a:lnTo>
                  <a:close/>
                </a:path>
                <a:path w="1169034" h="381000">
                  <a:moveTo>
                    <a:pt x="1123188" y="347472"/>
                  </a:moveTo>
                  <a:lnTo>
                    <a:pt x="1114044" y="352044"/>
                  </a:lnTo>
                  <a:lnTo>
                    <a:pt x="1115568" y="352044"/>
                  </a:lnTo>
                  <a:lnTo>
                    <a:pt x="1115568" y="378605"/>
                  </a:lnTo>
                  <a:lnTo>
                    <a:pt x="1121664" y="376863"/>
                  </a:lnTo>
                  <a:lnTo>
                    <a:pt x="1121664" y="348996"/>
                  </a:lnTo>
                  <a:lnTo>
                    <a:pt x="1123188" y="347472"/>
                  </a:lnTo>
                  <a:close/>
                </a:path>
                <a:path w="1169034" h="381000">
                  <a:moveTo>
                    <a:pt x="1123188" y="34544"/>
                  </a:moveTo>
                  <a:lnTo>
                    <a:pt x="1123188" y="33528"/>
                  </a:lnTo>
                  <a:lnTo>
                    <a:pt x="1121664" y="33528"/>
                  </a:lnTo>
                  <a:lnTo>
                    <a:pt x="1123188" y="34544"/>
                  </a:lnTo>
                  <a:close/>
                </a:path>
                <a:path w="1169034" h="381000">
                  <a:moveTo>
                    <a:pt x="1129665" y="342328"/>
                  </a:moveTo>
                  <a:lnTo>
                    <a:pt x="1121664" y="348996"/>
                  </a:lnTo>
                  <a:lnTo>
                    <a:pt x="1121664" y="376863"/>
                  </a:lnTo>
                  <a:lnTo>
                    <a:pt x="1123188" y="376428"/>
                  </a:lnTo>
                  <a:lnTo>
                    <a:pt x="1124712" y="376428"/>
                  </a:lnTo>
                  <a:lnTo>
                    <a:pt x="1124712" y="374904"/>
                  </a:lnTo>
                  <a:lnTo>
                    <a:pt x="1126236" y="374904"/>
                  </a:lnTo>
                  <a:lnTo>
                    <a:pt x="1129284" y="373380"/>
                  </a:lnTo>
                  <a:lnTo>
                    <a:pt x="1129284" y="342900"/>
                  </a:lnTo>
                  <a:lnTo>
                    <a:pt x="1129665" y="342328"/>
                  </a:lnTo>
                  <a:close/>
                </a:path>
                <a:path w="1169034" h="381000">
                  <a:moveTo>
                    <a:pt x="1130808" y="39624"/>
                  </a:moveTo>
                  <a:lnTo>
                    <a:pt x="1129284" y="38100"/>
                  </a:lnTo>
                  <a:lnTo>
                    <a:pt x="1129893" y="39014"/>
                  </a:lnTo>
                  <a:lnTo>
                    <a:pt x="1130808" y="39624"/>
                  </a:lnTo>
                  <a:close/>
                </a:path>
                <a:path w="1169034" h="381000">
                  <a:moveTo>
                    <a:pt x="1129893" y="39014"/>
                  </a:moveTo>
                  <a:lnTo>
                    <a:pt x="1129284" y="38100"/>
                  </a:lnTo>
                  <a:lnTo>
                    <a:pt x="1129284" y="38608"/>
                  </a:lnTo>
                  <a:lnTo>
                    <a:pt x="1129893" y="39014"/>
                  </a:lnTo>
                  <a:close/>
                </a:path>
                <a:path w="1169034" h="381000">
                  <a:moveTo>
                    <a:pt x="1130808" y="341376"/>
                  </a:moveTo>
                  <a:lnTo>
                    <a:pt x="1129665" y="342328"/>
                  </a:lnTo>
                  <a:lnTo>
                    <a:pt x="1129284" y="342900"/>
                  </a:lnTo>
                  <a:lnTo>
                    <a:pt x="1130808" y="341376"/>
                  </a:lnTo>
                  <a:close/>
                </a:path>
                <a:path w="1169034" h="381000">
                  <a:moveTo>
                    <a:pt x="1130808" y="372618"/>
                  </a:moveTo>
                  <a:lnTo>
                    <a:pt x="1130808" y="341376"/>
                  </a:lnTo>
                  <a:lnTo>
                    <a:pt x="1129284" y="342900"/>
                  </a:lnTo>
                  <a:lnTo>
                    <a:pt x="1129284" y="373380"/>
                  </a:lnTo>
                  <a:lnTo>
                    <a:pt x="1130808" y="372618"/>
                  </a:lnTo>
                  <a:close/>
                </a:path>
                <a:path w="1169034" h="381000">
                  <a:moveTo>
                    <a:pt x="1139952" y="367284"/>
                  </a:moveTo>
                  <a:lnTo>
                    <a:pt x="1139952" y="326136"/>
                  </a:lnTo>
                  <a:lnTo>
                    <a:pt x="1135380" y="336804"/>
                  </a:lnTo>
                  <a:lnTo>
                    <a:pt x="1135380" y="333756"/>
                  </a:lnTo>
                  <a:lnTo>
                    <a:pt x="1129665" y="342328"/>
                  </a:lnTo>
                  <a:lnTo>
                    <a:pt x="1130808" y="341376"/>
                  </a:lnTo>
                  <a:lnTo>
                    <a:pt x="1130808" y="372618"/>
                  </a:lnTo>
                  <a:lnTo>
                    <a:pt x="1135380" y="370332"/>
                  </a:lnTo>
                  <a:lnTo>
                    <a:pt x="1136904" y="368808"/>
                  </a:lnTo>
                  <a:lnTo>
                    <a:pt x="1138428" y="368808"/>
                  </a:lnTo>
                  <a:lnTo>
                    <a:pt x="1139952" y="367284"/>
                  </a:lnTo>
                  <a:close/>
                </a:path>
                <a:path w="1169034" h="381000">
                  <a:moveTo>
                    <a:pt x="1130808" y="40386"/>
                  </a:moveTo>
                  <a:lnTo>
                    <a:pt x="1130808" y="39624"/>
                  </a:lnTo>
                  <a:lnTo>
                    <a:pt x="1129893" y="39014"/>
                  </a:lnTo>
                  <a:lnTo>
                    <a:pt x="1130808" y="40386"/>
                  </a:lnTo>
                  <a:close/>
                </a:path>
                <a:path w="1169034" h="381000">
                  <a:moveTo>
                    <a:pt x="1139952" y="56896"/>
                  </a:moveTo>
                  <a:lnTo>
                    <a:pt x="1139952" y="54864"/>
                  </a:lnTo>
                  <a:lnTo>
                    <a:pt x="1138428" y="53340"/>
                  </a:lnTo>
                  <a:lnTo>
                    <a:pt x="1139952" y="56896"/>
                  </a:lnTo>
                  <a:close/>
                </a:path>
                <a:path w="1169034" h="381000">
                  <a:moveTo>
                    <a:pt x="1143000" y="364236"/>
                  </a:moveTo>
                  <a:lnTo>
                    <a:pt x="1143000" y="315468"/>
                  </a:lnTo>
                  <a:lnTo>
                    <a:pt x="1141476" y="318516"/>
                  </a:lnTo>
                  <a:lnTo>
                    <a:pt x="1138428" y="329184"/>
                  </a:lnTo>
                  <a:lnTo>
                    <a:pt x="1139952" y="326136"/>
                  </a:lnTo>
                  <a:lnTo>
                    <a:pt x="1139952" y="367284"/>
                  </a:lnTo>
                  <a:lnTo>
                    <a:pt x="1143000" y="364236"/>
                  </a:lnTo>
                  <a:close/>
                </a:path>
                <a:path w="1169034" h="381000">
                  <a:moveTo>
                    <a:pt x="1162812" y="338328"/>
                  </a:moveTo>
                  <a:lnTo>
                    <a:pt x="1162812" y="42672"/>
                  </a:lnTo>
                  <a:lnTo>
                    <a:pt x="1156716" y="33528"/>
                  </a:lnTo>
                  <a:lnTo>
                    <a:pt x="1156716" y="348996"/>
                  </a:lnTo>
                  <a:lnTo>
                    <a:pt x="1162812" y="338328"/>
                  </a:lnTo>
                  <a:close/>
                </a:path>
                <a:path w="1169034" h="381000">
                  <a:moveTo>
                    <a:pt x="1168908" y="315468"/>
                  </a:moveTo>
                  <a:lnTo>
                    <a:pt x="1168908" y="64008"/>
                  </a:lnTo>
                  <a:lnTo>
                    <a:pt x="1167384" y="56388"/>
                  </a:lnTo>
                  <a:lnTo>
                    <a:pt x="1162812" y="45720"/>
                  </a:lnTo>
                  <a:lnTo>
                    <a:pt x="1162812" y="336804"/>
                  </a:lnTo>
                  <a:lnTo>
                    <a:pt x="1167384" y="323088"/>
                  </a:lnTo>
                  <a:lnTo>
                    <a:pt x="1168908" y="315468"/>
                  </a:lnTo>
                  <a:close/>
                </a:path>
              </a:pathLst>
            </a:custGeom>
            <a:solidFill>
              <a:srgbClr val="FFFFFF"/>
            </a:solidFill>
          </p:spPr>
          <p:txBody>
            <a:bodyPr wrap="square" lIns="0" tIns="0" rIns="0" bIns="0" rtlCol="0"/>
            <a:lstStyle/>
            <a:p>
              <a:endParaRPr sz="1634"/>
            </a:p>
          </p:txBody>
        </p:sp>
      </p:grpSp>
      <p:sp>
        <p:nvSpPr>
          <p:cNvPr id="5" name="object 5"/>
          <p:cNvSpPr txBox="1">
            <a:spLocks noGrp="1"/>
          </p:cNvSpPr>
          <p:nvPr>
            <p:ph type="title"/>
          </p:nvPr>
        </p:nvSpPr>
        <p:spPr>
          <a:xfrm>
            <a:off x="3606730" y="796769"/>
            <a:ext cx="4978677"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454: Data</a:t>
            </a:r>
            <a:r>
              <a:rPr sz="3630" spc="-41" dirty="0"/>
              <a:t> </a:t>
            </a:r>
            <a:r>
              <a:rPr sz="3630" spc="-9" dirty="0"/>
              <a:t>Processing</a:t>
            </a:r>
            <a:endParaRPr sz="3630"/>
          </a:p>
        </p:txBody>
      </p:sp>
      <p:sp>
        <p:nvSpPr>
          <p:cNvPr id="6" name="object 6"/>
          <p:cNvSpPr/>
          <p:nvPr/>
        </p:nvSpPr>
        <p:spPr>
          <a:xfrm>
            <a:off x="2153520" y="1630705"/>
            <a:ext cx="4702629" cy="3526971"/>
          </a:xfrm>
          <a:prstGeom prst="rect">
            <a:avLst/>
          </a:prstGeom>
          <a:blipFill>
            <a:blip r:embed="rId2" cstate="print"/>
            <a:stretch>
              <a:fillRect/>
            </a:stretch>
          </a:blipFill>
        </p:spPr>
        <p:txBody>
          <a:bodyPr wrap="square" lIns="0" tIns="0" rIns="0" bIns="0" rtlCol="0"/>
          <a:lstStyle/>
          <a:p>
            <a:endParaRPr sz="1634"/>
          </a:p>
        </p:txBody>
      </p:sp>
      <p:grpSp>
        <p:nvGrpSpPr>
          <p:cNvPr id="7" name="object 7"/>
          <p:cNvGrpSpPr/>
          <p:nvPr/>
        </p:nvGrpSpPr>
        <p:grpSpPr>
          <a:xfrm>
            <a:off x="7087130" y="3792531"/>
            <a:ext cx="2722453" cy="1088635"/>
            <a:chOff x="6438778" y="4178807"/>
            <a:chExt cx="2999740" cy="1199515"/>
          </a:xfrm>
        </p:grpSpPr>
        <p:sp>
          <p:nvSpPr>
            <p:cNvPr id="8" name="object 8"/>
            <p:cNvSpPr/>
            <p:nvPr/>
          </p:nvSpPr>
          <p:spPr>
            <a:xfrm>
              <a:off x="6588130" y="4178807"/>
              <a:ext cx="2849879" cy="1199387"/>
            </a:xfrm>
            <a:prstGeom prst="rect">
              <a:avLst/>
            </a:prstGeom>
            <a:blipFill>
              <a:blip r:embed="rId3" cstate="print"/>
              <a:stretch>
                <a:fillRect/>
              </a:stretch>
            </a:blipFill>
          </p:spPr>
          <p:txBody>
            <a:bodyPr wrap="square" lIns="0" tIns="0" rIns="0" bIns="0" rtlCol="0"/>
            <a:lstStyle/>
            <a:p>
              <a:endParaRPr sz="1634"/>
            </a:p>
          </p:txBody>
        </p:sp>
        <p:sp>
          <p:nvSpPr>
            <p:cNvPr id="9" name="object 9"/>
            <p:cNvSpPr/>
            <p:nvPr/>
          </p:nvSpPr>
          <p:spPr>
            <a:xfrm>
              <a:off x="6450969" y="4538471"/>
              <a:ext cx="1005840" cy="480059"/>
            </a:xfrm>
            <a:custGeom>
              <a:avLst/>
              <a:gdLst/>
              <a:ahLst/>
              <a:cxnLst/>
              <a:rect l="l" t="t" r="r" b="b"/>
              <a:pathLst>
                <a:path w="1005840" h="480060">
                  <a:moveTo>
                    <a:pt x="1005839" y="400811"/>
                  </a:moveTo>
                  <a:lnTo>
                    <a:pt x="1005839" y="80771"/>
                  </a:lnTo>
                  <a:lnTo>
                    <a:pt x="999672" y="49506"/>
                  </a:lnTo>
                  <a:lnTo>
                    <a:pt x="982789" y="23812"/>
                  </a:lnTo>
                  <a:lnTo>
                    <a:pt x="957619" y="6405"/>
                  </a:lnTo>
                  <a:lnTo>
                    <a:pt x="926591" y="0"/>
                  </a:lnTo>
                  <a:lnTo>
                    <a:pt x="80771" y="0"/>
                  </a:lnTo>
                  <a:lnTo>
                    <a:pt x="49506" y="6405"/>
                  </a:lnTo>
                  <a:lnTo>
                    <a:pt x="23812" y="23812"/>
                  </a:lnTo>
                  <a:lnTo>
                    <a:pt x="6405" y="49506"/>
                  </a:lnTo>
                  <a:lnTo>
                    <a:pt x="0" y="80771"/>
                  </a:lnTo>
                  <a:lnTo>
                    <a:pt x="0" y="400811"/>
                  </a:lnTo>
                  <a:lnTo>
                    <a:pt x="6405" y="431839"/>
                  </a:lnTo>
                  <a:lnTo>
                    <a:pt x="23812" y="457009"/>
                  </a:lnTo>
                  <a:lnTo>
                    <a:pt x="49506" y="473892"/>
                  </a:lnTo>
                  <a:lnTo>
                    <a:pt x="80771" y="480059"/>
                  </a:lnTo>
                  <a:lnTo>
                    <a:pt x="926591" y="480059"/>
                  </a:lnTo>
                  <a:lnTo>
                    <a:pt x="957619" y="473892"/>
                  </a:lnTo>
                  <a:lnTo>
                    <a:pt x="982789" y="457009"/>
                  </a:lnTo>
                  <a:lnTo>
                    <a:pt x="999672" y="431839"/>
                  </a:lnTo>
                  <a:lnTo>
                    <a:pt x="1005839" y="400811"/>
                  </a:lnTo>
                  <a:close/>
                </a:path>
              </a:pathLst>
            </a:custGeom>
            <a:solidFill>
              <a:srgbClr val="252572"/>
            </a:solidFill>
          </p:spPr>
          <p:txBody>
            <a:bodyPr wrap="square" lIns="0" tIns="0" rIns="0" bIns="0" rtlCol="0"/>
            <a:lstStyle/>
            <a:p>
              <a:endParaRPr sz="1634"/>
            </a:p>
          </p:txBody>
        </p:sp>
        <p:sp>
          <p:nvSpPr>
            <p:cNvPr id="10" name="object 10"/>
            <p:cNvSpPr/>
            <p:nvPr/>
          </p:nvSpPr>
          <p:spPr>
            <a:xfrm>
              <a:off x="6438778" y="4526279"/>
              <a:ext cx="1030605" cy="506095"/>
            </a:xfrm>
            <a:custGeom>
              <a:avLst/>
              <a:gdLst/>
              <a:ahLst/>
              <a:cxnLst/>
              <a:rect l="l" t="t" r="r" b="b"/>
              <a:pathLst>
                <a:path w="1030604" h="506095">
                  <a:moveTo>
                    <a:pt x="1030224" y="420624"/>
                  </a:moveTo>
                  <a:lnTo>
                    <a:pt x="1030224" y="82296"/>
                  </a:lnTo>
                  <a:lnTo>
                    <a:pt x="1028700" y="73152"/>
                  </a:lnTo>
                  <a:lnTo>
                    <a:pt x="1025652" y="64008"/>
                  </a:lnTo>
                  <a:lnTo>
                    <a:pt x="1022604" y="56388"/>
                  </a:lnTo>
                  <a:lnTo>
                    <a:pt x="1019556" y="47244"/>
                  </a:lnTo>
                  <a:lnTo>
                    <a:pt x="1014984" y="39624"/>
                  </a:lnTo>
                  <a:lnTo>
                    <a:pt x="1008888" y="33528"/>
                  </a:lnTo>
                  <a:lnTo>
                    <a:pt x="1002792" y="25908"/>
                  </a:lnTo>
                  <a:lnTo>
                    <a:pt x="996696" y="21336"/>
                  </a:lnTo>
                  <a:lnTo>
                    <a:pt x="989076" y="15240"/>
                  </a:lnTo>
                  <a:lnTo>
                    <a:pt x="973836" y="6096"/>
                  </a:lnTo>
                  <a:lnTo>
                    <a:pt x="964692" y="3048"/>
                  </a:lnTo>
                  <a:lnTo>
                    <a:pt x="946404" y="0"/>
                  </a:lnTo>
                  <a:lnTo>
                    <a:pt x="82296" y="0"/>
                  </a:lnTo>
                  <a:lnTo>
                    <a:pt x="39624" y="15240"/>
                  </a:lnTo>
                  <a:lnTo>
                    <a:pt x="33528" y="21336"/>
                  </a:lnTo>
                  <a:lnTo>
                    <a:pt x="25908" y="27432"/>
                  </a:lnTo>
                  <a:lnTo>
                    <a:pt x="19812" y="33528"/>
                  </a:lnTo>
                  <a:lnTo>
                    <a:pt x="6096" y="56388"/>
                  </a:lnTo>
                  <a:lnTo>
                    <a:pt x="3048" y="65532"/>
                  </a:lnTo>
                  <a:lnTo>
                    <a:pt x="0" y="83820"/>
                  </a:lnTo>
                  <a:lnTo>
                    <a:pt x="0" y="422148"/>
                  </a:lnTo>
                  <a:lnTo>
                    <a:pt x="15240" y="464820"/>
                  </a:lnTo>
                  <a:lnTo>
                    <a:pt x="24384" y="475488"/>
                  </a:lnTo>
                  <a:lnTo>
                    <a:pt x="24384" y="92964"/>
                  </a:lnTo>
                  <a:lnTo>
                    <a:pt x="25908" y="85344"/>
                  </a:lnTo>
                  <a:lnTo>
                    <a:pt x="25908" y="77724"/>
                  </a:lnTo>
                  <a:lnTo>
                    <a:pt x="27432" y="71628"/>
                  </a:lnTo>
                  <a:lnTo>
                    <a:pt x="50292" y="39624"/>
                  </a:lnTo>
                  <a:lnTo>
                    <a:pt x="79248" y="25908"/>
                  </a:lnTo>
                  <a:lnTo>
                    <a:pt x="85344" y="25908"/>
                  </a:lnTo>
                  <a:lnTo>
                    <a:pt x="92964" y="24384"/>
                  </a:lnTo>
                  <a:lnTo>
                    <a:pt x="938784" y="24384"/>
                  </a:lnTo>
                  <a:lnTo>
                    <a:pt x="946404" y="25908"/>
                  </a:lnTo>
                  <a:lnTo>
                    <a:pt x="952500" y="25908"/>
                  </a:lnTo>
                  <a:lnTo>
                    <a:pt x="958596" y="28956"/>
                  </a:lnTo>
                  <a:lnTo>
                    <a:pt x="964692" y="30480"/>
                  </a:lnTo>
                  <a:lnTo>
                    <a:pt x="976884" y="36576"/>
                  </a:lnTo>
                  <a:lnTo>
                    <a:pt x="990600" y="50292"/>
                  </a:lnTo>
                  <a:lnTo>
                    <a:pt x="993648" y="54864"/>
                  </a:lnTo>
                  <a:lnTo>
                    <a:pt x="998220" y="60960"/>
                  </a:lnTo>
                  <a:lnTo>
                    <a:pt x="999744" y="67056"/>
                  </a:lnTo>
                  <a:lnTo>
                    <a:pt x="1002792" y="73152"/>
                  </a:lnTo>
                  <a:lnTo>
                    <a:pt x="1004316" y="79248"/>
                  </a:lnTo>
                  <a:lnTo>
                    <a:pt x="1005840" y="86868"/>
                  </a:lnTo>
                  <a:lnTo>
                    <a:pt x="1005840" y="475488"/>
                  </a:lnTo>
                  <a:lnTo>
                    <a:pt x="1010412" y="470916"/>
                  </a:lnTo>
                  <a:lnTo>
                    <a:pt x="1024128" y="448056"/>
                  </a:lnTo>
                  <a:lnTo>
                    <a:pt x="1027176" y="438912"/>
                  </a:lnTo>
                  <a:lnTo>
                    <a:pt x="1028700" y="431292"/>
                  </a:lnTo>
                  <a:lnTo>
                    <a:pt x="1030224" y="420624"/>
                  </a:lnTo>
                  <a:close/>
                </a:path>
                <a:path w="1030604" h="506095">
                  <a:moveTo>
                    <a:pt x="1005840" y="475488"/>
                  </a:moveTo>
                  <a:lnTo>
                    <a:pt x="1005840" y="413004"/>
                  </a:lnTo>
                  <a:lnTo>
                    <a:pt x="1004316" y="420624"/>
                  </a:lnTo>
                  <a:lnTo>
                    <a:pt x="1004316" y="426720"/>
                  </a:lnTo>
                  <a:lnTo>
                    <a:pt x="1002792" y="432816"/>
                  </a:lnTo>
                  <a:lnTo>
                    <a:pt x="993648" y="451104"/>
                  </a:lnTo>
                  <a:lnTo>
                    <a:pt x="975360" y="469392"/>
                  </a:lnTo>
                  <a:lnTo>
                    <a:pt x="963168" y="475488"/>
                  </a:lnTo>
                  <a:lnTo>
                    <a:pt x="944880" y="480060"/>
                  </a:lnTo>
                  <a:lnTo>
                    <a:pt x="85344" y="480060"/>
                  </a:lnTo>
                  <a:lnTo>
                    <a:pt x="48768" y="464820"/>
                  </a:lnTo>
                  <a:lnTo>
                    <a:pt x="36576" y="449580"/>
                  </a:lnTo>
                  <a:lnTo>
                    <a:pt x="32004" y="443484"/>
                  </a:lnTo>
                  <a:lnTo>
                    <a:pt x="30480" y="438912"/>
                  </a:lnTo>
                  <a:lnTo>
                    <a:pt x="27432" y="431292"/>
                  </a:lnTo>
                  <a:lnTo>
                    <a:pt x="25908" y="425196"/>
                  </a:lnTo>
                  <a:lnTo>
                    <a:pt x="25908" y="419100"/>
                  </a:lnTo>
                  <a:lnTo>
                    <a:pt x="24384" y="411480"/>
                  </a:lnTo>
                  <a:lnTo>
                    <a:pt x="24384" y="475488"/>
                  </a:lnTo>
                  <a:lnTo>
                    <a:pt x="33528" y="484632"/>
                  </a:lnTo>
                  <a:lnTo>
                    <a:pt x="56388" y="498348"/>
                  </a:lnTo>
                  <a:lnTo>
                    <a:pt x="65532" y="501396"/>
                  </a:lnTo>
                  <a:lnTo>
                    <a:pt x="92964" y="505968"/>
                  </a:lnTo>
                  <a:lnTo>
                    <a:pt x="938784" y="505968"/>
                  </a:lnTo>
                  <a:lnTo>
                    <a:pt x="966216" y="501396"/>
                  </a:lnTo>
                  <a:lnTo>
                    <a:pt x="975360" y="498348"/>
                  </a:lnTo>
                  <a:lnTo>
                    <a:pt x="990600" y="489204"/>
                  </a:lnTo>
                  <a:lnTo>
                    <a:pt x="996696" y="483108"/>
                  </a:lnTo>
                  <a:lnTo>
                    <a:pt x="1004316" y="477012"/>
                  </a:lnTo>
                  <a:lnTo>
                    <a:pt x="1005840" y="475488"/>
                  </a:lnTo>
                  <a:close/>
                </a:path>
              </a:pathLst>
            </a:custGeom>
            <a:solidFill>
              <a:srgbClr val="FFFFFF"/>
            </a:solidFill>
          </p:spPr>
          <p:txBody>
            <a:bodyPr wrap="square" lIns="0" tIns="0" rIns="0" bIns="0" rtlCol="0"/>
            <a:lstStyle/>
            <a:p>
              <a:endParaRPr sz="1634"/>
            </a:p>
          </p:txBody>
        </p:sp>
      </p:grpSp>
      <p:sp>
        <p:nvSpPr>
          <p:cNvPr id="11" name="object 11"/>
          <p:cNvSpPr txBox="1"/>
          <p:nvPr/>
        </p:nvSpPr>
        <p:spPr>
          <a:xfrm>
            <a:off x="7173810" y="4157214"/>
            <a:ext cx="759567" cy="335710"/>
          </a:xfrm>
          <a:prstGeom prst="rect">
            <a:avLst/>
          </a:prstGeom>
        </p:spPr>
        <p:txBody>
          <a:bodyPr vert="horz" wrap="square" lIns="0" tIns="27663" rIns="0" bIns="0" rtlCol="0">
            <a:spAutoFit/>
          </a:bodyPr>
          <a:lstStyle/>
          <a:p>
            <a:pPr marL="11527" marR="4611" indent="146387">
              <a:lnSpc>
                <a:spcPts val="1198"/>
              </a:lnSpc>
              <a:spcBef>
                <a:spcPts val="218"/>
              </a:spcBef>
            </a:pPr>
            <a:r>
              <a:rPr sz="1089" spc="-5" dirty="0">
                <a:solidFill>
                  <a:srgbClr val="FFFFFF"/>
                </a:solidFill>
                <a:latin typeface="Verdana"/>
                <a:cs typeface="Verdana"/>
              </a:rPr>
              <a:t>Image  P</a:t>
            </a:r>
            <a:r>
              <a:rPr sz="1089" dirty="0">
                <a:solidFill>
                  <a:srgbClr val="FFFFFF"/>
                </a:solidFill>
                <a:latin typeface="Verdana"/>
                <a:cs typeface="Verdana"/>
              </a:rPr>
              <a:t>ro</a:t>
            </a:r>
            <a:r>
              <a:rPr sz="1089" spc="-5" dirty="0">
                <a:solidFill>
                  <a:srgbClr val="FFFFFF"/>
                </a:solidFill>
                <a:latin typeface="Verdana"/>
                <a:cs typeface="Verdana"/>
              </a:rPr>
              <a:t>c</a:t>
            </a:r>
            <a:r>
              <a:rPr sz="1089" spc="5" dirty="0">
                <a:solidFill>
                  <a:srgbClr val="FFFFFF"/>
                </a:solidFill>
                <a:latin typeface="Verdana"/>
                <a:cs typeface="Verdana"/>
              </a:rPr>
              <a:t>e</a:t>
            </a:r>
            <a:r>
              <a:rPr sz="1089" spc="-5" dirty="0">
                <a:solidFill>
                  <a:srgbClr val="FFFFFF"/>
                </a:solidFill>
                <a:latin typeface="Verdana"/>
                <a:cs typeface="Verdana"/>
              </a:rPr>
              <a:t>ss</a:t>
            </a:r>
            <a:r>
              <a:rPr sz="1089" spc="-9" dirty="0">
                <a:solidFill>
                  <a:srgbClr val="FFFFFF"/>
                </a:solidFill>
                <a:latin typeface="Verdana"/>
                <a:cs typeface="Verdana"/>
              </a:rPr>
              <a:t>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grpSp>
        <p:nvGrpSpPr>
          <p:cNvPr id="12" name="object 12"/>
          <p:cNvGrpSpPr/>
          <p:nvPr/>
        </p:nvGrpSpPr>
        <p:grpSpPr>
          <a:xfrm>
            <a:off x="8048402" y="4127248"/>
            <a:ext cx="936492" cy="458161"/>
            <a:chOff x="7497958" y="4547616"/>
            <a:chExt cx="1031875" cy="504825"/>
          </a:xfrm>
        </p:grpSpPr>
        <p:sp>
          <p:nvSpPr>
            <p:cNvPr id="13" name="object 13"/>
            <p:cNvSpPr/>
            <p:nvPr/>
          </p:nvSpPr>
          <p:spPr>
            <a:xfrm>
              <a:off x="7510150" y="4559807"/>
              <a:ext cx="1005840" cy="480059"/>
            </a:xfrm>
            <a:custGeom>
              <a:avLst/>
              <a:gdLst/>
              <a:ahLst/>
              <a:cxnLst/>
              <a:rect l="l" t="t" r="r" b="b"/>
              <a:pathLst>
                <a:path w="1005840" h="480060">
                  <a:moveTo>
                    <a:pt x="1005839" y="399287"/>
                  </a:moveTo>
                  <a:lnTo>
                    <a:pt x="1005839" y="79247"/>
                  </a:lnTo>
                  <a:lnTo>
                    <a:pt x="999672" y="48220"/>
                  </a:lnTo>
                  <a:lnTo>
                    <a:pt x="982789" y="23050"/>
                  </a:lnTo>
                  <a:lnTo>
                    <a:pt x="957619" y="6167"/>
                  </a:lnTo>
                  <a:lnTo>
                    <a:pt x="926591" y="0"/>
                  </a:lnTo>
                  <a:lnTo>
                    <a:pt x="80771" y="0"/>
                  </a:lnTo>
                  <a:lnTo>
                    <a:pt x="49506" y="6167"/>
                  </a:lnTo>
                  <a:lnTo>
                    <a:pt x="23812" y="23050"/>
                  </a:lnTo>
                  <a:lnTo>
                    <a:pt x="6405" y="48220"/>
                  </a:lnTo>
                  <a:lnTo>
                    <a:pt x="0" y="79247"/>
                  </a:lnTo>
                  <a:lnTo>
                    <a:pt x="0" y="399287"/>
                  </a:lnTo>
                  <a:lnTo>
                    <a:pt x="6405" y="430553"/>
                  </a:lnTo>
                  <a:lnTo>
                    <a:pt x="23812" y="456247"/>
                  </a:lnTo>
                  <a:lnTo>
                    <a:pt x="49506" y="473654"/>
                  </a:lnTo>
                  <a:lnTo>
                    <a:pt x="80771" y="480059"/>
                  </a:lnTo>
                  <a:lnTo>
                    <a:pt x="926591" y="480059"/>
                  </a:lnTo>
                  <a:lnTo>
                    <a:pt x="957619" y="473654"/>
                  </a:lnTo>
                  <a:lnTo>
                    <a:pt x="982789" y="456247"/>
                  </a:lnTo>
                  <a:lnTo>
                    <a:pt x="999672" y="430553"/>
                  </a:lnTo>
                  <a:lnTo>
                    <a:pt x="1005839" y="399287"/>
                  </a:lnTo>
                  <a:close/>
                </a:path>
              </a:pathLst>
            </a:custGeom>
            <a:solidFill>
              <a:srgbClr val="252572"/>
            </a:solidFill>
          </p:spPr>
          <p:txBody>
            <a:bodyPr wrap="square" lIns="0" tIns="0" rIns="0" bIns="0" rtlCol="0"/>
            <a:lstStyle/>
            <a:p>
              <a:endParaRPr sz="1634"/>
            </a:p>
          </p:txBody>
        </p:sp>
        <p:sp>
          <p:nvSpPr>
            <p:cNvPr id="14" name="object 14"/>
            <p:cNvSpPr/>
            <p:nvPr/>
          </p:nvSpPr>
          <p:spPr>
            <a:xfrm>
              <a:off x="7497958" y="4547616"/>
              <a:ext cx="1031875" cy="504825"/>
            </a:xfrm>
            <a:custGeom>
              <a:avLst/>
              <a:gdLst/>
              <a:ahLst/>
              <a:cxnLst/>
              <a:rect l="l" t="t" r="r" b="b"/>
              <a:pathLst>
                <a:path w="1031875" h="504825">
                  <a:moveTo>
                    <a:pt x="1031748" y="420624"/>
                  </a:moveTo>
                  <a:lnTo>
                    <a:pt x="1031748" y="91440"/>
                  </a:lnTo>
                  <a:lnTo>
                    <a:pt x="1027176" y="64008"/>
                  </a:lnTo>
                  <a:lnTo>
                    <a:pt x="1004316" y="25908"/>
                  </a:lnTo>
                  <a:lnTo>
                    <a:pt x="966216" y="3048"/>
                  </a:lnTo>
                  <a:lnTo>
                    <a:pt x="947928" y="0"/>
                  </a:lnTo>
                  <a:lnTo>
                    <a:pt x="82296" y="0"/>
                  </a:lnTo>
                  <a:lnTo>
                    <a:pt x="41148" y="15240"/>
                  </a:lnTo>
                  <a:lnTo>
                    <a:pt x="10668" y="48768"/>
                  </a:lnTo>
                  <a:lnTo>
                    <a:pt x="0" y="83820"/>
                  </a:lnTo>
                  <a:lnTo>
                    <a:pt x="0" y="422148"/>
                  </a:lnTo>
                  <a:lnTo>
                    <a:pt x="16764" y="464820"/>
                  </a:lnTo>
                  <a:lnTo>
                    <a:pt x="25908" y="476631"/>
                  </a:lnTo>
                  <a:lnTo>
                    <a:pt x="25908" y="83820"/>
                  </a:lnTo>
                  <a:lnTo>
                    <a:pt x="30480" y="65532"/>
                  </a:lnTo>
                  <a:lnTo>
                    <a:pt x="33528" y="59436"/>
                  </a:lnTo>
                  <a:lnTo>
                    <a:pt x="38100" y="53340"/>
                  </a:lnTo>
                  <a:lnTo>
                    <a:pt x="41148" y="48768"/>
                  </a:lnTo>
                  <a:lnTo>
                    <a:pt x="50292" y="39624"/>
                  </a:lnTo>
                  <a:lnTo>
                    <a:pt x="56388" y="35052"/>
                  </a:lnTo>
                  <a:lnTo>
                    <a:pt x="60960" y="32004"/>
                  </a:lnTo>
                  <a:lnTo>
                    <a:pt x="67056" y="30480"/>
                  </a:lnTo>
                  <a:lnTo>
                    <a:pt x="73152" y="27432"/>
                  </a:lnTo>
                  <a:lnTo>
                    <a:pt x="80772" y="25908"/>
                  </a:lnTo>
                  <a:lnTo>
                    <a:pt x="86868" y="24384"/>
                  </a:lnTo>
                  <a:lnTo>
                    <a:pt x="946404" y="24384"/>
                  </a:lnTo>
                  <a:lnTo>
                    <a:pt x="952500" y="25908"/>
                  </a:lnTo>
                  <a:lnTo>
                    <a:pt x="960120" y="27432"/>
                  </a:lnTo>
                  <a:lnTo>
                    <a:pt x="966216" y="30480"/>
                  </a:lnTo>
                  <a:lnTo>
                    <a:pt x="970788" y="33528"/>
                  </a:lnTo>
                  <a:lnTo>
                    <a:pt x="976884" y="36576"/>
                  </a:lnTo>
                  <a:lnTo>
                    <a:pt x="981456" y="41148"/>
                  </a:lnTo>
                  <a:lnTo>
                    <a:pt x="987552" y="44196"/>
                  </a:lnTo>
                  <a:lnTo>
                    <a:pt x="990600" y="50292"/>
                  </a:lnTo>
                  <a:lnTo>
                    <a:pt x="995172" y="54864"/>
                  </a:lnTo>
                  <a:lnTo>
                    <a:pt x="1001268" y="67056"/>
                  </a:lnTo>
                  <a:lnTo>
                    <a:pt x="1005840" y="85344"/>
                  </a:lnTo>
                  <a:lnTo>
                    <a:pt x="1005840" y="475488"/>
                  </a:lnTo>
                  <a:lnTo>
                    <a:pt x="1010412" y="470916"/>
                  </a:lnTo>
                  <a:lnTo>
                    <a:pt x="1016508" y="463296"/>
                  </a:lnTo>
                  <a:lnTo>
                    <a:pt x="1021080" y="455676"/>
                  </a:lnTo>
                  <a:lnTo>
                    <a:pt x="1024128" y="448056"/>
                  </a:lnTo>
                  <a:lnTo>
                    <a:pt x="1030224" y="429768"/>
                  </a:lnTo>
                  <a:lnTo>
                    <a:pt x="1031748" y="420624"/>
                  </a:lnTo>
                  <a:close/>
                </a:path>
                <a:path w="1031875" h="504825">
                  <a:moveTo>
                    <a:pt x="1005840" y="475488"/>
                  </a:moveTo>
                  <a:lnTo>
                    <a:pt x="1005840" y="419100"/>
                  </a:lnTo>
                  <a:lnTo>
                    <a:pt x="1004316" y="426720"/>
                  </a:lnTo>
                  <a:lnTo>
                    <a:pt x="1001268" y="438912"/>
                  </a:lnTo>
                  <a:lnTo>
                    <a:pt x="998220" y="445008"/>
                  </a:lnTo>
                  <a:lnTo>
                    <a:pt x="993648" y="449580"/>
                  </a:lnTo>
                  <a:lnTo>
                    <a:pt x="990600" y="455676"/>
                  </a:lnTo>
                  <a:lnTo>
                    <a:pt x="981456" y="464820"/>
                  </a:lnTo>
                  <a:lnTo>
                    <a:pt x="975360" y="467868"/>
                  </a:lnTo>
                  <a:lnTo>
                    <a:pt x="970788" y="470916"/>
                  </a:lnTo>
                  <a:lnTo>
                    <a:pt x="958596" y="477012"/>
                  </a:lnTo>
                  <a:lnTo>
                    <a:pt x="950976" y="478536"/>
                  </a:lnTo>
                  <a:lnTo>
                    <a:pt x="944880" y="478536"/>
                  </a:lnTo>
                  <a:lnTo>
                    <a:pt x="938784" y="480060"/>
                  </a:lnTo>
                  <a:lnTo>
                    <a:pt x="92964" y="480060"/>
                  </a:lnTo>
                  <a:lnTo>
                    <a:pt x="85344" y="478536"/>
                  </a:lnTo>
                  <a:lnTo>
                    <a:pt x="79248" y="478536"/>
                  </a:lnTo>
                  <a:lnTo>
                    <a:pt x="71628" y="475488"/>
                  </a:lnTo>
                  <a:lnTo>
                    <a:pt x="65532" y="473964"/>
                  </a:lnTo>
                  <a:lnTo>
                    <a:pt x="60960" y="470916"/>
                  </a:lnTo>
                  <a:lnTo>
                    <a:pt x="54864" y="467868"/>
                  </a:lnTo>
                  <a:lnTo>
                    <a:pt x="50292" y="463296"/>
                  </a:lnTo>
                  <a:lnTo>
                    <a:pt x="44196" y="458724"/>
                  </a:lnTo>
                  <a:lnTo>
                    <a:pt x="41148" y="454152"/>
                  </a:lnTo>
                  <a:lnTo>
                    <a:pt x="36576" y="449580"/>
                  </a:lnTo>
                  <a:lnTo>
                    <a:pt x="30480" y="437388"/>
                  </a:lnTo>
                  <a:lnTo>
                    <a:pt x="27432" y="425196"/>
                  </a:lnTo>
                  <a:lnTo>
                    <a:pt x="25908" y="417576"/>
                  </a:lnTo>
                  <a:lnTo>
                    <a:pt x="25908" y="476631"/>
                  </a:lnTo>
                  <a:lnTo>
                    <a:pt x="57912" y="498348"/>
                  </a:lnTo>
                  <a:lnTo>
                    <a:pt x="83820" y="504444"/>
                  </a:lnTo>
                  <a:lnTo>
                    <a:pt x="949452" y="504444"/>
                  </a:lnTo>
                  <a:lnTo>
                    <a:pt x="958596" y="502920"/>
                  </a:lnTo>
                  <a:lnTo>
                    <a:pt x="966216" y="499872"/>
                  </a:lnTo>
                  <a:lnTo>
                    <a:pt x="975360" y="496824"/>
                  </a:lnTo>
                  <a:lnTo>
                    <a:pt x="982980" y="493776"/>
                  </a:lnTo>
                  <a:lnTo>
                    <a:pt x="990600" y="489204"/>
                  </a:lnTo>
                  <a:lnTo>
                    <a:pt x="998220" y="483108"/>
                  </a:lnTo>
                  <a:lnTo>
                    <a:pt x="1005840" y="475488"/>
                  </a:lnTo>
                  <a:close/>
                </a:path>
              </a:pathLst>
            </a:custGeom>
            <a:solidFill>
              <a:srgbClr val="FFFFFF"/>
            </a:solidFill>
          </p:spPr>
          <p:txBody>
            <a:bodyPr wrap="square" lIns="0" tIns="0" rIns="0" bIns="0" rtlCol="0"/>
            <a:lstStyle/>
            <a:p>
              <a:endParaRPr sz="1634"/>
            </a:p>
          </p:txBody>
        </p:sp>
      </p:grpSp>
      <p:sp>
        <p:nvSpPr>
          <p:cNvPr id="15" name="object 15"/>
          <p:cNvSpPr txBox="1"/>
          <p:nvPr/>
        </p:nvSpPr>
        <p:spPr>
          <a:xfrm>
            <a:off x="8283076" y="4176578"/>
            <a:ext cx="463347" cy="335710"/>
          </a:xfrm>
          <a:prstGeom prst="rect">
            <a:avLst/>
          </a:prstGeom>
        </p:spPr>
        <p:txBody>
          <a:bodyPr vert="horz" wrap="square" lIns="0" tIns="27663" rIns="0" bIns="0" rtlCol="0">
            <a:spAutoFit/>
          </a:bodyPr>
          <a:lstStyle/>
          <a:p>
            <a:pPr marL="11527" marR="4611" indent="21900">
              <a:lnSpc>
                <a:spcPts val="1198"/>
              </a:lnSpc>
              <a:spcBef>
                <a:spcPts val="218"/>
              </a:spcBef>
            </a:pPr>
            <a:r>
              <a:rPr sz="1089" dirty="0">
                <a:solidFill>
                  <a:srgbClr val="FFFFFF"/>
                </a:solidFill>
                <a:latin typeface="Verdana"/>
                <a:cs typeface="Verdana"/>
              </a:rPr>
              <a:t>Base-  </a:t>
            </a:r>
            <a:r>
              <a:rPr sz="1089" spc="-5" dirty="0">
                <a:solidFill>
                  <a:srgbClr val="FFFFFF"/>
                </a:solidFill>
                <a:latin typeface="Verdana"/>
                <a:cs typeface="Verdana"/>
              </a:rPr>
              <a:t>ca</a:t>
            </a:r>
            <a:r>
              <a:rPr sz="1089" spc="-9" dirty="0">
                <a:solidFill>
                  <a:srgbClr val="FFFFFF"/>
                </a:solidFill>
                <a:latin typeface="Verdana"/>
                <a:cs typeface="Verdana"/>
              </a:rPr>
              <a:t>lli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grpSp>
        <p:nvGrpSpPr>
          <p:cNvPr id="16" name="object 16"/>
          <p:cNvGrpSpPr/>
          <p:nvPr/>
        </p:nvGrpSpPr>
        <p:grpSpPr>
          <a:xfrm>
            <a:off x="9011058" y="4107885"/>
            <a:ext cx="935339" cy="459313"/>
            <a:chOff x="8558662" y="4526280"/>
            <a:chExt cx="1030605" cy="506095"/>
          </a:xfrm>
        </p:grpSpPr>
        <p:sp>
          <p:nvSpPr>
            <p:cNvPr id="17" name="object 17"/>
            <p:cNvSpPr/>
            <p:nvPr/>
          </p:nvSpPr>
          <p:spPr>
            <a:xfrm>
              <a:off x="8570853" y="4538472"/>
              <a:ext cx="1005840" cy="480059"/>
            </a:xfrm>
            <a:custGeom>
              <a:avLst/>
              <a:gdLst/>
              <a:ahLst/>
              <a:cxnLst/>
              <a:rect l="l" t="t" r="r" b="b"/>
              <a:pathLst>
                <a:path w="1005840" h="480060">
                  <a:moveTo>
                    <a:pt x="1005839" y="400811"/>
                  </a:moveTo>
                  <a:lnTo>
                    <a:pt x="1005839" y="80771"/>
                  </a:lnTo>
                  <a:lnTo>
                    <a:pt x="999434" y="49506"/>
                  </a:lnTo>
                  <a:lnTo>
                    <a:pt x="982027" y="23812"/>
                  </a:lnTo>
                  <a:lnTo>
                    <a:pt x="956333" y="6405"/>
                  </a:lnTo>
                  <a:lnTo>
                    <a:pt x="925067" y="0"/>
                  </a:lnTo>
                  <a:lnTo>
                    <a:pt x="79247" y="0"/>
                  </a:lnTo>
                  <a:lnTo>
                    <a:pt x="48220" y="6405"/>
                  </a:lnTo>
                  <a:lnTo>
                    <a:pt x="23050" y="23812"/>
                  </a:lnTo>
                  <a:lnTo>
                    <a:pt x="6167" y="49506"/>
                  </a:lnTo>
                  <a:lnTo>
                    <a:pt x="0" y="80771"/>
                  </a:lnTo>
                  <a:lnTo>
                    <a:pt x="0" y="400811"/>
                  </a:lnTo>
                  <a:lnTo>
                    <a:pt x="6167" y="431839"/>
                  </a:lnTo>
                  <a:lnTo>
                    <a:pt x="23050" y="457009"/>
                  </a:lnTo>
                  <a:lnTo>
                    <a:pt x="48220" y="473892"/>
                  </a:lnTo>
                  <a:lnTo>
                    <a:pt x="79247" y="480059"/>
                  </a:lnTo>
                  <a:lnTo>
                    <a:pt x="925067" y="480059"/>
                  </a:lnTo>
                  <a:lnTo>
                    <a:pt x="956333" y="473892"/>
                  </a:lnTo>
                  <a:lnTo>
                    <a:pt x="982027" y="457009"/>
                  </a:lnTo>
                  <a:lnTo>
                    <a:pt x="999434" y="431839"/>
                  </a:lnTo>
                  <a:lnTo>
                    <a:pt x="1005839" y="400811"/>
                  </a:lnTo>
                  <a:close/>
                </a:path>
              </a:pathLst>
            </a:custGeom>
            <a:solidFill>
              <a:srgbClr val="252572"/>
            </a:solidFill>
          </p:spPr>
          <p:txBody>
            <a:bodyPr wrap="square" lIns="0" tIns="0" rIns="0" bIns="0" rtlCol="0"/>
            <a:lstStyle/>
            <a:p>
              <a:endParaRPr sz="1634"/>
            </a:p>
          </p:txBody>
        </p:sp>
        <p:sp>
          <p:nvSpPr>
            <p:cNvPr id="18" name="object 18"/>
            <p:cNvSpPr/>
            <p:nvPr/>
          </p:nvSpPr>
          <p:spPr>
            <a:xfrm>
              <a:off x="8558662" y="4526280"/>
              <a:ext cx="1030605" cy="506095"/>
            </a:xfrm>
            <a:custGeom>
              <a:avLst/>
              <a:gdLst/>
              <a:ahLst/>
              <a:cxnLst/>
              <a:rect l="l" t="t" r="r" b="b"/>
              <a:pathLst>
                <a:path w="1030604" h="506095">
                  <a:moveTo>
                    <a:pt x="1030224" y="420624"/>
                  </a:moveTo>
                  <a:lnTo>
                    <a:pt x="1030224" y="82296"/>
                  </a:lnTo>
                  <a:lnTo>
                    <a:pt x="1028700" y="73152"/>
                  </a:lnTo>
                  <a:lnTo>
                    <a:pt x="1025652" y="64008"/>
                  </a:lnTo>
                  <a:lnTo>
                    <a:pt x="1022604" y="56388"/>
                  </a:lnTo>
                  <a:lnTo>
                    <a:pt x="1019556" y="47244"/>
                  </a:lnTo>
                  <a:lnTo>
                    <a:pt x="1014984" y="39624"/>
                  </a:lnTo>
                  <a:lnTo>
                    <a:pt x="1008888" y="33528"/>
                  </a:lnTo>
                  <a:lnTo>
                    <a:pt x="1002792" y="25908"/>
                  </a:lnTo>
                  <a:lnTo>
                    <a:pt x="996696" y="21336"/>
                  </a:lnTo>
                  <a:lnTo>
                    <a:pt x="989076" y="15240"/>
                  </a:lnTo>
                  <a:lnTo>
                    <a:pt x="973836" y="6096"/>
                  </a:lnTo>
                  <a:lnTo>
                    <a:pt x="964692" y="3048"/>
                  </a:lnTo>
                  <a:lnTo>
                    <a:pt x="946404" y="0"/>
                  </a:lnTo>
                  <a:lnTo>
                    <a:pt x="82296" y="0"/>
                  </a:lnTo>
                  <a:lnTo>
                    <a:pt x="39624" y="15240"/>
                  </a:lnTo>
                  <a:lnTo>
                    <a:pt x="33528" y="21336"/>
                  </a:lnTo>
                  <a:lnTo>
                    <a:pt x="25908" y="27432"/>
                  </a:lnTo>
                  <a:lnTo>
                    <a:pt x="19812" y="33528"/>
                  </a:lnTo>
                  <a:lnTo>
                    <a:pt x="6096" y="56388"/>
                  </a:lnTo>
                  <a:lnTo>
                    <a:pt x="3048" y="65532"/>
                  </a:lnTo>
                  <a:lnTo>
                    <a:pt x="0" y="83820"/>
                  </a:lnTo>
                  <a:lnTo>
                    <a:pt x="0" y="422148"/>
                  </a:lnTo>
                  <a:lnTo>
                    <a:pt x="15240" y="464820"/>
                  </a:lnTo>
                  <a:lnTo>
                    <a:pt x="24384" y="475488"/>
                  </a:lnTo>
                  <a:lnTo>
                    <a:pt x="24384" y="92964"/>
                  </a:lnTo>
                  <a:lnTo>
                    <a:pt x="25908" y="85344"/>
                  </a:lnTo>
                  <a:lnTo>
                    <a:pt x="25908" y="77724"/>
                  </a:lnTo>
                  <a:lnTo>
                    <a:pt x="27432" y="71628"/>
                  </a:lnTo>
                  <a:lnTo>
                    <a:pt x="50292" y="39624"/>
                  </a:lnTo>
                  <a:lnTo>
                    <a:pt x="79248" y="25908"/>
                  </a:lnTo>
                  <a:lnTo>
                    <a:pt x="85344" y="25908"/>
                  </a:lnTo>
                  <a:lnTo>
                    <a:pt x="92964" y="24384"/>
                  </a:lnTo>
                  <a:lnTo>
                    <a:pt x="937260" y="24384"/>
                  </a:lnTo>
                  <a:lnTo>
                    <a:pt x="944880" y="25908"/>
                  </a:lnTo>
                  <a:lnTo>
                    <a:pt x="952500" y="25908"/>
                  </a:lnTo>
                  <a:lnTo>
                    <a:pt x="958596" y="28956"/>
                  </a:lnTo>
                  <a:lnTo>
                    <a:pt x="964692" y="30480"/>
                  </a:lnTo>
                  <a:lnTo>
                    <a:pt x="976884" y="36576"/>
                  </a:lnTo>
                  <a:lnTo>
                    <a:pt x="990600" y="50292"/>
                  </a:lnTo>
                  <a:lnTo>
                    <a:pt x="993648" y="54864"/>
                  </a:lnTo>
                  <a:lnTo>
                    <a:pt x="998220" y="60960"/>
                  </a:lnTo>
                  <a:lnTo>
                    <a:pt x="999744" y="67056"/>
                  </a:lnTo>
                  <a:lnTo>
                    <a:pt x="1002792" y="73152"/>
                  </a:lnTo>
                  <a:lnTo>
                    <a:pt x="1004316" y="79248"/>
                  </a:lnTo>
                  <a:lnTo>
                    <a:pt x="1004316" y="86868"/>
                  </a:lnTo>
                  <a:lnTo>
                    <a:pt x="1005840" y="92964"/>
                  </a:lnTo>
                  <a:lnTo>
                    <a:pt x="1005840" y="475488"/>
                  </a:lnTo>
                  <a:lnTo>
                    <a:pt x="1010412" y="470916"/>
                  </a:lnTo>
                  <a:lnTo>
                    <a:pt x="1024128" y="448056"/>
                  </a:lnTo>
                  <a:lnTo>
                    <a:pt x="1027176" y="438912"/>
                  </a:lnTo>
                  <a:lnTo>
                    <a:pt x="1028700" y="431292"/>
                  </a:lnTo>
                  <a:lnTo>
                    <a:pt x="1030224" y="420624"/>
                  </a:lnTo>
                  <a:close/>
                </a:path>
                <a:path w="1030604" h="506095">
                  <a:moveTo>
                    <a:pt x="1005840" y="475488"/>
                  </a:moveTo>
                  <a:lnTo>
                    <a:pt x="1005840" y="413004"/>
                  </a:lnTo>
                  <a:lnTo>
                    <a:pt x="1004316" y="420624"/>
                  </a:lnTo>
                  <a:lnTo>
                    <a:pt x="1004316" y="426720"/>
                  </a:lnTo>
                  <a:lnTo>
                    <a:pt x="1002792" y="432816"/>
                  </a:lnTo>
                  <a:lnTo>
                    <a:pt x="993648" y="451104"/>
                  </a:lnTo>
                  <a:lnTo>
                    <a:pt x="975360" y="469392"/>
                  </a:lnTo>
                  <a:lnTo>
                    <a:pt x="963168" y="475488"/>
                  </a:lnTo>
                  <a:lnTo>
                    <a:pt x="944880" y="480060"/>
                  </a:lnTo>
                  <a:lnTo>
                    <a:pt x="83820" y="480060"/>
                  </a:lnTo>
                  <a:lnTo>
                    <a:pt x="48768" y="464820"/>
                  </a:lnTo>
                  <a:lnTo>
                    <a:pt x="36576" y="449580"/>
                  </a:lnTo>
                  <a:lnTo>
                    <a:pt x="32004" y="443484"/>
                  </a:lnTo>
                  <a:lnTo>
                    <a:pt x="30480" y="438912"/>
                  </a:lnTo>
                  <a:lnTo>
                    <a:pt x="27432" y="431292"/>
                  </a:lnTo>
                  <a:lnTo>
                    <a:pt x="24384" y="419100"/>
                  </a:lnTo>
                  <a:lnTo>
                    <a:pt x="24384" y="475488"/>
                  </a:lnTo>
                  <a:lnTo>
                    <a:pt x="33528" y="484632"/>
                  </a:lnTo>
                  <a:lnTo>
                    <a:pt x="56388" y="498348"/>
                  </a:lnTo>
                  <a:lnTo>
                    <a:pt x="65532" y="501396"/>
                  </a:lnTo>
                  <a:lnTo>
                    <a:pt x="83820" y="504444"/>
                  </a:lnTo>
                  <a:lnTo>
                    <a:pt x="91440" y="505968"/>
                  </a:lnTo>
                  <a:lnTo>
                    <a:pt x="938784" y="505968"/>
                  </a:lnTo>
                  <a:lnTo>
                    <a:pt x="966216" y="501396"/>
                  </a:lnTo>
                  <a:lnTo>
                    <a:pt x="975360" y="498348"/>
                  </a:lnTo>
                  <a:lnTo>
                    <a:pt x="990600" y="489204"/>
                  </a:lnTo>
                  <a:lnTo>
                    <a:pt x="996696" y="483108"/>
                  </a:lnTo>
                  <a:lnTo>
                    <a:pt x="1004316" y="477012"/>
                  </a:lnTo>
                  <a:lnTo>
                    <a:pt x="1005840" y="475488"/>
                  </a:lnTo>
                  <a:close/>
                </a:path>
              </a:pathLst>
            </a:custGeom>
            <a:solidFill>
              <a:srgbClr val="FFFFFF"/>
            </a:solidFill>
          </p:spPr>
          <p:txBody>
            <a:bodyPr wrap="square" lIns="0" tIns="0" rIns="0" bIns="0" rtlCol="0"/>
            <a:lstStyle/>
            <a:p>
              <a:endParaRPr sz="1634"/>
            </a:p>
          </p:txBody>
        </p:sp>
      </p:grpSp>
      <p:sp>
        <p:nvSpPr>
          <p:cNvPr id="19" name="object 19"/>
          <p:cNvSpPr txBox="1"/>
          <p:nvPr/>
        </p:nvSpPr>
        <p:spPr>
          <a:xfrm>
            <a:off x="9186258" y="4157214"/>
            <a:ext cx="583794" cy="335710"/>
          </a:xfrm>
          <a:prstGeom prst="rect">
            <a:avLst/>
          </a:prstGeom>
        </p:spPr>
        <p:txBody>
          <a:bodyPr vert="horz" wrap="square" lIns="0" tIns="27663" rIns="0" bIns="0" rtlCol="0">
            <a:spAutoFit/>
          </a:bodyPr>
          <a:lstStyle/>
          <a:p>
            <a:pPr marL="11527" marR="4611" indent="34580">
              <a:lnSpc>
                <a:spcPts val="1198"/>
              </a:lnSpc>
              <a:spcBef>
                <a:spcPts val="218"/>
              </a:spcBef>
            </a:pPr>
            <a:r>
              <a:rPr sz="1089" spc="-5" dirty="0">
                <a:solidFill>
                  <a:srgbClr val="FFFFFF"/>
                </a:solidFill>
                <a:latin typeface="Verdana"/>
                <a:cs typeface="Verdana"/>
              </a:rPr>
              <a:t>Quality  </a:t>
            </a:r>
            <a:r>
              <a:rPr sz="1089" spc="-9" dirty="0">
                <a:solidFill>
                  <a:srgbClr val="FFFFFF"/>
                </a:solidFill>
                <a:latin typeface="Verdana"/>
                <a:cs typeface="Verdana"/>
              </a:rPr>
              <a:t>Fil</a:t>
            </a:r>
            <a:r>
              <a:rPr sz="1089" spc="-5" dirty="0">
                <a:solidFill>
                  <a:srgbClr val="FFFFFF"/>
                </a:solidFill>
                <a:latin typeface="Verdana"/>
                <a:cs typeface="Verdana"/>
              </a:rPr>
              <a:t>t</a:t>
            </a:r>
            <a:r>
              <a:rPr sz="1089" spc="5" dirty="0">
                <a:solidFill>
                  <a:srgbClr val="FFFFFF"/>
                </a:solidFill>
                <a:latin typeface="Verdana"/>
                <a:cs typeface="Verdana"/>
              </a:rPr>
              <a:t>e</a:t>
            </a:r>
            <a:r>
              <a:rPr sz="1089" dirty="0">
                <a:solidFill>
                  <a:srgbClr val="FFFFFF"/>
                </a:solidFill>
                <a:latin typeface="Verdana"/>
                <a:cs typeface="Verdana"/>
              </a:rPr>
              <a:t>r</a:t>
            </a:r>
            <a:r>
              <a:rPr sz="1089" spc="-9" dirty="0">
                <a:solidFill>
                  <a:srgbClr val="FFFFFF"/>
                </a:solidFill>
                <a:latin typeface="Verdana"/>
                <a:cs typeface="Verdana"/>
              </a:rPr>
              <a:t>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sp>
        <p:nvSpPr>
          <p:cNvPr id="20" name="object 20"/>
          <p:cNvSpPr/>
          <p:nvPr/>
        </p:nvSpPr>
        <p:spPr>
          <a:xfrm>
            <a:off x="8239269" y="3428769"/>
            <a:ext cx="345782" cy="1867220"/>
          </a:xfrm>
          <a:custGeom>
            <a:avLst/>
            <a:gdLst/>
            <a:ahLst/>
            <a:cxnLst/>
            <a:rect l="l" t="t" r="r" b="b"/>
            <a:pathLst>
              <a:path w="381000" h="2057400">
                <a:moveTo>
                  <a:pt x="381000" y="1866900"/>
                </a:moveTo>
                <a:lnTo>
                  <a:pt x="286512" y="1866900"/>
                </a:lnTo>
                <a:lnTo>
                  <a:pt x="286512" y="1371600"/>
                </a:lnTo>
                <a:lnTo>
                  <a:pt x="96012" y="1371600"/>
                </a:lnTo>
                <a:lnTo>
                  <a:pt x="96012" y="1866900"/>
                </a:lnTo>
                <a:lnTo>
                  <a:pt x="0" y="1866900"/>
                </a:lnTo>
                <a:lnTo>
                  <a:pt x="190500" y="2057400"/>
                </a:lnTo>
                <a:lnTo>
                  <a:pt x="381000" y="1866900"/>
                </a:lnTo>
                <a:close/>
              </a:path>
              <a:path w="381000" h="2057400">
                <a:moveTo>
                  <a:pt x="381000" y="495300"/>
                </a:moveTo>
                <a:lnTo>
                  <a:pt x="286512" y="495300"/>
                </a:lnTo>
                <a:lnTo>
                  <a:pt x="286512" y="0"/>
                </a:lnTo>
                <a:lnTo>
                  <a:pt x="96012" y="0"/>
                </a:lnTo>
                <a:lnTo>
                  <a:pt x="96012" y="495300"/>
                </a:lnTo>
                <a:lnTo>
                  <a:pt x="0" y="495300"/>
                </a:lnTo>
                <a:lnTo>
                  <a:pt x="190500" y="685800"/>
                </a:lnTo>
                <a:lnTo>
                  <a:pt x="381000" y="495300"/>
                </a:lnTo>
                <a:close/>
              </a:path>
            </a:pathLst>
          </a:custGeom>
          <a:solidFill>
            <a:srgbClr val="7474D1"/>
          </a:solidFill>
        </p:spPr>
        <p:txBody>
          <a:bodyPr wrap="square" lIns="0" tIns="0" rIns="0" bIns="0" rtlCol="0"/>
          <a:lstStyle/>
          <a:p>
            <a:endParaRPr sz="1634"/>
          </a:p>
        </p:txBody>
      </p:sp>
      <p:sp>
        <p:nvSpPr>
          <p:cNvPr id="21" name="object 21"/>
          <p:cNvSpPr txBox="1"/>
          <p:nvPr/>
        </p:nvSpPr>
        <p:spPr>
          <a:xfrm>
            <a:off x="8083906" y="5420007"/>
            <a:ext cx="656409" cy="207205"/>
          </a:xfrm>
          <a:prstGeom prst="rect">
            <a:avLst/>
          </a:prstGeom>
        </p:spPr>
        <p:txBody>
          <a:bodyPr vert="horz" wrap="square" lIns="0" tIns="11526" rIns="0" bIns="0" rtlCol="0">
            <a:spAutoFit/>
          </a:bodyPr>
          <a:lstStyle/>
          <a:p>
            <a:pPr marL="11527">
              <a:spcBef>
                <a:spcPts val="91"/>
              </a:spcBef>
            </a:pPr>
            <a:r>
              <a:rPr sz="1271" dirty="0">
                <a:solidFill>
                  <a:srgbClr val="FFFFFF"/>
                </a:solidFill>
                <a:latin typeface="Verdana"/>
                <a:cs typeface="Verdana"/>
              </a:rPr>
              <a:t>SFF</a:t>
            </a:r>
            <a:r>
              <a:rPr sz="1271" spc="-77" dirty="0">
                <a:solidFill>
                  <a:srgbClr val="FFFFFF"/>
                </a:solidFill>
                <a:latin typeface="Verdana"/>
                <a:cs typeface="Verdana"/>
              </a:rPr>
              <a:t> </a:t>
            </a:r>
            <a:r>
              <a:rPr sz="1271" spc="5" dirty="0">
                <a:solidFill>
                  <a:srgbClr val="FFFFFF"/>
                </a:solidFill>
                <a:latin typeface="Verdana"/>
                <a:cs typeface="Verdana"/>
              </a:rPr>
              <a:t>File</a:t>
            </a:r>
            <a:endParaRPr sz="1271">
              <a:latin typeface="Verdana"/>
              <a:cs typeface="Verdana"/>
            </a:endParaRPr>
          </a:p>
        </p:txBody>
      </p:sp>
      <p:grpSp>
        <p:nvGrpSpPr>
          <p:cNvPr id="22" name="object 22"/>
          <p:cNvGrpSpPr/>
          <p:nvPr/>
        </p:nvGrpSpPr>
        <p:grpSpPr>
          <a:xfrm>
            <a:off x="6915622" y="1354081"/>
            <a:ext cx="2889581" cy="1341632"/>
            <a:chOff x="6249802" y="1491996"/>
            <a:chExt cx="3183890" cy="1478280"/>
          </a:xfrm>
        </p:grpSpPr>
        <p:sp>
          <p:nvSpPr>
            <p:cNvPr id="23" name="object 23"/>
            <p:cNvSpPr/>
            <p:nvPr/>
          </p:nvSpPr>
          <p:spPr>
            <a:xfrm>
              <a:off x="6518025" y="1491996"/>
              <a:ext cx="2915411" cy="1478279"/>
            </a:xfrm>
            <a:prstGeom prst="rect">
              <a:avLst/>
            </a:prstGeom>
            <a:blipFill>
              <a:blip r:embed="rId4" cstate="print"/>
              <a:stretch>
                <a:fillRect/>
              </a:stretch>
            </a:blipFill>
          </p:spPr>
          <p:txBody>
            <a:bodyPr wrap="square" lIns="0" tIns="0" rIns="0" bIns="0" rtlCol="0"/>
            <a:lstStyle/>
            <a:p>
              <a:endParaRPr sz="1634"/>
            </a:p>
          </p:txBody>
        </p:sp>
        <p:sp>
          <p:nvSpPr>
            <p:cNvPr id="24" name="object 24"/>
            <p:cNvSpPr/>
            <p:nvPr/>
          </p:nvSpPr>
          <p:spPr>
            <a:xfrm>
              <a:off x="6261993" y="1935480"/>
              <a:ext cx="762000" cy="591820"/>
            </a:xfrm>
            <a:custGeom>
              <a:avLst/>
              <a:gdLst/>
              <a:ahLst/>
              <a:cxnLst/>
              <a:rect l="l" t="t" r="r" b="b"/>
              <a:pathLst>
                <a:path w="762000" h="591819">
                  <a:moveTo>
                    <a:pt x="761999" y="492251"/>
                  </a:moveTo>
                  <a:lnTo>
                    <a:pt x="761999" y="99059"/>
                  </a:lnTo>
                  <a:lnTo>
                    <a:pt x="754237" y="60436"/>
                  </a:lnTo>
                  <a:lnTo>
                    <a:pt x="733043" y="28955"/>
                  </a:lnTo>
                  <a:lnTo>
                    <a:pt x="701563" y="7762"/>
                  </a:lnTo>
                  <a:lnTo>
                    <a:pt x="662939" y="0"/>
                  </a:lnTo>
                  <a:lnTo>
                    <a:pt x="99059" y="0"/>
                  </a:lnTo>
                  <a:lnTo>
                    <a:pt x="60436" y="7762"/>
                  </a:lnTo>
                  <a:lnTo>
                    <a:pt x="28955" y="28955"/>
                  </a:lnTo>
                  <a:lnTo>
                    <a:pt x="7762" y="60436"/>
                  </a:lnTo>
                  <a:lnTo>
                    <a:pt x="0" y="99059"/>
                  </a:lnTo>
                  <a:lnTo>
                    <a:pt x="0" y="492251"/>
                  </a:lnTo>
                  <a:lnTo>
                    <a:pt x="7762" y="530875"/>
                  </a:lnTo>
                  <a:lnTo>
                    <a:pt x="28955" y="562355"/>
                  </a:lnTo>
                  <a:lnTo>
                    <a:pt x="60436" y="583549"/>
                  </a:lnTo>
                  <a:lnTo>
                    <a:pt x="99059" y="591311"/>
                  </a:lnTo>
                  <a:lnTo>
                    <a:pt x="662939" y="591311"/>
                  </a:lnTo>
                  <a:lnTo>
                    <a:pt x="701563" y="583549"/>
                  </a:lnTo>
                  <a:lnTo>
                    <a:pt x="733043" y="562355"/>
                  </a:lnTo>
                  <a:lnTo>
                    <a:pt x="754237" y="530875"/>
                  </a:lnTo>
                  <a:lnTo>
                    <a:pt x="761999" y="492251"/>
                  </a:lnTo>
                  <a:close/>
                </a:path>
              </a:pathLst>
            </a:custGeom>
            <a:solidFill>
              <a:srgbClr val="252572"/>
            </a:solidFill>
          </p:spPr>
          <p:txBody>
            <a:bodyPr wrap="square" lIns="0" tIns="0" rIns="0" bIns="0" rtlCol="0"/>
            <a:lstStyle/>
            <a:p>
              <a:endParaRPr sz="1634"/>
            </a:p>
          </p:txBody>
        </p:sp>
        <p:sp>
          <p:nvSpPr>
            <p:cNvPr id="25" name="object 25"/>
            <p:cNvSpPr/>
            <p:nvPr/>
          </p:nvSpPr>
          <p:spPr>
            <a:xfrm>
              <a:off x="6249802" y="1923288"/>
              <a:ext cx="786765" cy="615950"/>
            </a:xfrm>
            <a:custGeom>
              <a:avLst/>
              <a:gdLst/>
              <a:ahLst/>
              <a:cxnLst/>
              <a:rect l="l" t="t" r="r" b="b"/>
              <a:pathLst>
                <a:path w="786765" h="615950">
                  <a:moveTo>
                    <a:pt x="786384" y="515112"/>
                  </a:moveTo>
                  <a:lnTo>
                    <a:pt x="786384" y="99060"/>
                  </a:lnTo>
                  <a:lnTo>
                    <a:pt x="784860" y="88392"/>
                  </a:lnTo>
                  <a:lnTo>
                    <a:pt x="781812" y="77724"/>
                  </a:lnTo>
                  <a:lnTo>
                    <a:pt x="777240" y="67056"/>
                  </a:lnTo>
                  <a:lnTo>
                    <a:pt x="768096" y="48768"/>
                  </a:lnTo>
                  <a:lnTo>
                    <a:pt x="760476" y="39624"/>
                  </a:lnTo>
                  <a:lnTo>
                    <a:pt x="754380" y="32004"/>
                  </a:lnTo>
                  <a:lnTo>
                    <a:pt x="745236" y="24384"/>
                  </a:lnTo>
                  <a:lnTo>
                    <a:pt x="737616" y="18288"/>
                  </a:lnTo>
                  <a:lnTo>
                    <a:pt x="728472" y="13716"/>
                  </a:lnTo>
                  <a:lnTo>
                    <a:pt x="717804" y="9144"/>
                  </a:lnTo>
                  <a:lnTo>
                    <a:pt x="708660" y="4572"/>
                  </a:lnTo>
                  <a:lnTo>
                    <a:pt x="697992" y="1524"/>
                  </a:lnTo>
                  <a:lnTo>
                    <a:pt x="685800" y="0"/>
                  </a:lnTo>
                  <a:lnTo>
                    <a:pt x="99060" y="0"/>
                  </a:lnTo>
                  <a:lnTo>
                    <a:pt x="88392" y="3048"/>
                  </a:lnTo>
                  <a:lnTo>
                    <a:pt x="77724" y="4572"/>
                  </a:lnTo>
                  <a:lnTo>
                    <a:pt x="39624" y="25908"/>
                  </a:lnTo>
                  <a:lnTo>
                    <a:pt x="13716" y="57912"/>
                  </a:lnTo>
                  <a:lnTo>
                    <a:pt x="0" y="100584"/>
                  </a:lnTo>
                  <a:lnTo>
                    <a:pt x="0" y="516636"/>
                  </a:lnTo>
                  <a:lnTo>
                    <a:pt x="3048" y="528828"/>
                  </a:lnTo>
                  <a:lnTo>
                    <a:pt x="4572" y="539496"/>
                  </a:lnTo>
                  <a:lnTo>
                    <a:pt x="9144" y="548640"/>
                  </a:lnTo>
                  <a:lnTo>
                    <a:pt x="13716" y="559308"/>
                  </a:lnTo>
                  <a:lnTo>
                    <a:pt x="19812" y="568452"/>
                  </a:lnTo>
                  <a:lnTo>
                    <a:pt x="25908" y="576072"/>
                  </a:lnTo>
                  <a:lnTo>
                    <a:pt x="25908" y="102108"/>
                  </a:lnTo>
                  <a:lnTo>
                    <a:pt x="27432" y="92964"/>
                  </a:lnTo>
                  <a:lnTo>
                    <a:pt x="28956" y="85344"/>
                  </a:lnTo>
                  <a:lnTo>
                    <a:pt x="32004" y="77724"/>
                  </a:lnTo>
                  <a:lnTo>
                    <a:pt x="36576" y="70104"/>
                  </a:lnTo>
                  <a:lnTo>
                    <a:pt x="39624" y="62484"/>
                  </a:lnTo>
                  <a:lnTo>
                    <a:pt x="45720" y="56388"/>
                  </a:lnTo>
                  <a:lnTo>
                    <a:pt x="50292" y="50292"/>
                  </a:lnTo>
                  <a:lnTo>
                    <a:pt x="56388" y="44196"/>
                  </a:lnTo>
                  <a:lnTo>
                    <a:pt x="64008" y="39624"/>
                  </a:lnTo>
                  <a:lnTo>
                    <a:pt x="70104" y="35052"/>
                  </a:lnTo>
                  <a:lnTo>
                    <a:pt x="77724" y="32004"/>
                  </a:lnTo>
                  <a:lnTo>
                    <a:pt x="86868" y="28956"/>
                  </a:lnTo>
                  <a:lnTo>
                    <a:pt x="94488" y="27432"/>
                  </a:lnTo>
                  <a:lnTo>
                    <a:pt x="103632" y="25908"/>
                  </a:lnTo>
                  <a:lnTo>
                    <a:pt x="685800" y="25908"/>
                  </a:lnTo>
                  <a:lnTo>
                    <a:pt x="701040" y="28956"/>
                  </a:lnTo>
                  <a:lnTo>
                    <a:pt x="710184" y="32004"/>
                  </a:lnTo>
                  <a:lnTo>
                    <a:pt x="716280" y="36576"/>
                  </a:lnTo>
                  <a:lnTo>
                    <a:pt x="723900" y="39624"/>
                  </a:lnTo>
                  <a:lnTo>
                    <a:pt x="729996" y="45720"/>
                  </a:lnTo>
                  <a:lnTo>
                    <a:pt x="736092" y="50292"/>
                  </a:lnTo>
                  <a:lnTo>
                    <a:pt x="742188" y="56388"/>
                  </a:lnTo>
                  <a:lnTo>
                    <a:pt x="746760" y="64008"/>
                  </a:lnTo>
                  <a:lnTo>
                    <a:pt x="751332" y="70104"/>
                  </a:lnTo>
                  <a:lnTo>
                    <a:pt x="754380" y="77724"/>
                  </a:lnTo>
                  <a:lnTo>
                    <a:pt x="757428" y="86868"/>
                  </a:lnTo>
                  <a:lnTo>
                    <a:pt x="760476" y="94488"/>
                  </a:lnTo>
                  <a:lnTo>
                    <a:pt x="760476" y="103632"/>
                  </a:lnTo>
                  <a:lnTo>
                    <a:pt x="762000" y="111252"/>
                  </a:lnTo>
                  <a:lnTo>
                    <a:pt x="762000" y="576072"/>
                  </a:lnTo>
                  <a:lnTo>
                    <a:pt x="774192" y="557784"/>
                  </a:lnTo>
                  <a:lnTo>
                    <a:pt x="778764" y="547116"/>
                  </a:lnTo>
                  <a:lnTo>
                    <a:pt x="781812" y="537972"/>
                  </a:lnTo>
                  <a:lnTo>
                    <a:pt x="784860" y="527304"/>
                  </a:lnTo>
                  <a:lnTo>
                    <a:pt x="786384" y="515112"/>
                  </a:lnTo>
                  <a:close/>
                </a:path>
                <a:path w="786765" h="615950">
                  <a:moveTo>
                    <a:pt x="762000" y="576072"/>
                  </a:moveTo>
                  <a:lnTo>
                    <a:pt x="762000" y="504444"/>
                  </a:lnTo>
                  <a:lnTo>
                    <a:pt x="760476" y="515112"/>
                  </a:lnTo>
                  <a:lnTo>
                    <a:pt x="758952" y="522732"/>
                  </a:lnTo>
                  <a:lnTo>
                    <a:pt x="757428" y="531876"/>
                  </a:lnTo>
                  <a:lnTo>
                    <a:pt x="751332" y="547116"/>
                  </a:lnTo>
                  <a:lnTo>
                    <a:pt x="746760" y="553212"/>
                  </a:lnTo>
                  <a:lnTo>
                    <a:pt x="740664" y="560832"/>
                  </a:lnTo>
                  <a:lnTo>
                    <a:pt x="736092" y="566928"/>
                  </a:lnTo>
                  <a:lnTo>
                    <a:pt x="729996" y="571500"/>
                  </a:lnTo>
                  <a:lnTo>
                    <a:pt x="722376" y="576072"/>
                  </a:lnTo>
                  <a:lnTo>
                    <a:pt x="716280" y="580644"/>
                  </a:lnTo>
                  <a:lnTo>
                    <a:pt x="701040" y="586740"/>
                  </a:lnTo>
                  <a:lnTo>
                    <a:pt x="691896" y="589788"/>
                  </a:lnTo>
                  <a:lnTo>
                    <a:pt x="684276" y="589788"/>
                  </a:lnTo>
                  <a:lnTo>
                    <a:pt x="675132" y="591312"/>
                  </a:lnTo>
                  <a:lnTo>
                    <a:pt x="111252" y="591312"/>
                  </a:lnTo>
                  <a:lnTo>
                    <a:pt x="92964" y="588264"/>
                  </a:lnTo>
                  <a:lnTo>
                    <a:pt x="56388" y="571500"/>
                  </a:lnTo>
                  <a:lnTo>
                    <a:pt x="28956" y="530352"/>
                  </a:lnTo>
                  <a:lnTo>
                    <a:pt x="27432" y="521208"/>
                  </a:lnTo>
                  <a:lnTo>
                    <a:pt x="25908" y="513588"/>
                  </a:lnTo>
                  <a:lnTo>
                    <a:pt x="25908" y="576072"/>
                  </a:lnTo>
                  <a:lnTo>
                    <a:pt x="41148" y="591312"/>
                  </a:lnTo>
                  <a:lnTo>
                    <a:pt x="89916" y="614172"/>
                  </a:lnTo>
                  <a:lnTo>
                    <a:pt x="100584" y="615696"/>
                  </a:lnTo>
                  <a:lnTo>
                    <a:pt x="687324" y="615696"/>
                  </a:lnTo>
                  <a:lnTo>
                    <a:pt x="737616" y="597408"/>
                  </a:lnTo>
                  <a:lnTo>
                    <a:pt x="746760" y="589788"/>
                  </a:lnTo>
                  <a:lnTo>
                    <a:pt x="754380" y="583692"/>
                  </a:lnTo>
                  <a:lnTo>
                    <a:pt x="762000" y="576072"/>
                  </a:lnTo>
                  <a:close/>
                </a:path>
              </a:pathLst>
            </a:custGeom>
            <a:solidFill>
              <a:srgbClr val="FFFFFF"/>
            </a:solidFill>
          </p:spPr>
          <p:txBody>
            <a:bodyPr wrap="square" lIns="0" tIns="0" rIns="0" bIns="0" rtlCol="0"/>
            <a:lstStyle/>
            <a:p>
              <a:endParaRPr sz="1634"/>
            </a:p>
          </p:txBody>
        </p:sp>
      </p:grpSp>
      <p:sp>
        <p:nvSpPr>
          <p:cNvPr id="26" name="object 26"/>
          <p:cNvSpPr txBox="1"/>
          <p:nvPr/>
        </p:nvSpPr>
        <p:spPr>
          <a:xfrm>
            <a:off x="7027199" y="1844627"/>
            <a:ext cx="490433" cy="335710"/>
          </a:xfrm>
          <a:prstGeom prst="rect">
            <a:avLst/>
          </a:prstGeom>
        </p:spPr>
        <p:txBody>
          <a:bodyPr vert="horz" wrap="square" lIns="0" tIns="27663" rIns="0" bIns="0" rtlCol="0">
            <a:spAutoFit/>
          </a:bodyPr>
          <a:lstStyle/>
          <a:p>
            <a:pPr marL="87025" marR="4611" indent="-76075">
              <a:lnSpc>
                <a:spcPts val="1198"/>
              </a:lnSpc>
              <a:spcBef>
                <a:spcPts val="218"/>
              </a:spcBef>
            </a:pPr>
            <a:r>
              <a:rPr sz="1089" dirty="0">
                <a:solidFill>
                  <a:srgbClr val="FFFFFF"/>
                </a:solidFill>
                <a:latin typeface="Verdana"/>
                <a:cs typeface="Verdana"/>
              </a:rPr>
              <a:t>T</a:t>
            </a:r>
            <a:r>
              <a:rPr sz="1089" spc="-73" dirty="0">
                <a:solidFill>
                  <a:srgbClr val="FFFFFF"/>
                </a:solidFill>
                <a:latin typeface="Verdana"/>
                <a:cs typeface="Verdana"/>
              </a:rPr>
              <a:t> </a:t>
            </a:r>
            <a:r>
              <a:rPr sz="1089" spc="-5" dirty="0">
                <a:solidFill>
                  <a:srgbClr val="FFFFFF"/>
                </a:solidFill>
                <a:latin typeface="Verdana"/>
                <a:cs typeface="Verdana"/>
              </a:rPr>
              <a:t>Base  Flow</a:t>
            </a:r>
            <a:endParaRPr sz="1089">
              <a:latin typeface="Verdana"/>
              <a:cs typeface="Verdana"/>
            </a:endParaRPr>
          </a:p>
        </p:txBody>
      </p:sp>
      <p:grpSp>
        <p:nvGrpSpPr>
          <p:cNvPr id="27" name="object 27"/>
          <p:cNvGrpSpPr/>
          <p:nvPr/>
        </p:nvGrpSpPr>
        <p:grpSpPr>
          <a:xfrm>
            <a:off x="7721985" y="1745505"/>
            <a:ext cx="714039" cy="559013"/>
            <a:chOff x="7138294" y="1923288"/>
            <a:chExt cx="786765" cy="615950"/>
          </a:xfrm>
        </p:grpSpPr>
        <p:sp>
          <p:nvSpPr>
            <p:cNvPr id="28" name="object 28"/>
            <p:cNvSpPr/>
            <p:nvPr/>
          </p:nvSpPr>
          <p:spPr>
            <a:xfrm>
              <a:off x="7150486" y="1935479"/>
              <a:ext cx="762000" cy="591820"/>
            </a:xfrm>
            <a:custGeom>
              <a:avLst/>
              <a:gdLst/>
              <a:ahLst/>
              <a:cxnLst/>
              <a:rect l="l" t="t" r="r" b="b"/>
              <a:pathLst>
                <a:path w="762000" h="591819">
                  <a:moveTo>
                    <a:pt x="761999" y="492251"/>
                  </a:moveTo>
                  <a:lnTo>
                    <a:pt x="761999" y="99059"/>
                  </a:lnTo>
                  <a:lnTo>
                    <a:pt x="754237" y="60436"/>
                  </a:lnTo>
                  <a:lnTo>
                    <a:pt x="733043" y="28955"/>
                  </a:lnTo>
                  <a:lnTo>
                    <a:pt x="701563" y="7762"/>
                  </a:lnTo>
                  <a:lnTo>
                    <a:pt x="662939" y="0"/>
                  </a:lnTo>
                  <a:lnTo>
                    <a:pt x="99059" y="0"/>
                  </a:lnTo>
                  <a:lnTo>
                    <a:pt x="60436" y="7762"/>
                  </a:lnTo>
                  <a:lnTo>
                    <a:pt x="28955" y="28955"/>
                  </a:lnTo>
                  <a:lnTo>
                    <a:pt x="7762" y="60436"/>
                  </a:lnTo>
                  <a:lnTo>
                    <a:pt x="0" y="99059"/>
                  </a:lnTo>
                  <a:lnTo>
                    <a:pt x="0" y="492251"/>
                  </a:lnTo>
                  <a:lnTo>
                    <a:pt x="7762" y="530875"/>
                  </a:lnTo>
                  <a:lnTo>
                    <a:pt x="28955" y="562355"/>
                  </a:lnTo>
                  <a:lnTo>
                    <a:pt x="60436" y="583549"/>
                  </a:lnTo>
                  <a:lnTo>
                    <a:pt x="99059" y="591311"/>
                  </a:lnTo>
                  <a:lnTo>
                    <a:pt x="662939" y="591311"/>
                  </a:lnTo>
                  <a:lnTo>
                    <a:pt x="701563" y="583549"/>
                  </a:lnTo>
                  <a:lnTo>
                    <a:pt x="733043" y="562355"/>
                  </a:lnTo>
                  <a:lnTo>
                    <a:pt x="754237" y="530875"/>
                  </a:lnTo>
                  <a:lnTo>
                    <a:pt x="761999" y="492251"/>
                  </a:lnTo>
                  <a:close/>
                </a:path>
              </a:pathLst>
            </a:custGeom>
            <a:solidFill>
              <a:srgbClr val="252572"/>
            </a:solidFill>
          </p:spPr>
          <p:txBody>
            <a:bodyPr wrap="square" lIns="0" tIns="0" rIns="0" bIns="0" rtlCol="0"/>
            <a:lstStyle/>
            <a:p>
              <a:endParaRPr sz="1634"/>
            </a:p>
          </p:txBody>
        </p:sp>
        <p:sp>
          <p:nvSpPr>
            <p:cNvPr id="29" name="object 29"/>
            <p:cNvSpPr/>
            <p:nvPr/>
          </p:nvSpPr>
          <p:spPr>
            <a:xfrm>
              <a:off x="7138294" y="1923288"/>
              <a:ext cx="786765" cy="615950"/>
            </a:xfrm>
            <a:custGeom>
              <a:avLst/>
              <a:gdLst/>
              <a:ahLst/>
              <a:cxnLst/>
              <a:rect l="l" t="t" r="r" b="b"/>
              <a:pathLst>
                <a:path w="786765" h="615950">
                  <a:moveTo>
                    <a:pt x="786384" y="515112"/>
                  </a:moveTo>
                  <a:lnTo>
                    <a:pt x="786384" y="99060"/>
                  </a:lnTo>
                  <a:lnTo>
                    <a:pt x="784860" y="88392"/>
                  </a:lnTo>
                  <a:lnTo>
                    <a:pt x="760476" y="39624"/>
                  </a:lnTo>
                  <a:lnTo>
                    <a:pt x="728472" y="13716"/>
                  </a:lnTo>
                  <a:lnTo>
                    <a:pt x="685800" y="0"/>
                  </a:lnTo>
                  <a:lnTo>
                    <a:pt x="99060" y="0"/>
                  </a:lnTo>
                  <a:lnTo>
                    <a:pt x="88392" y="3048"/>
                  </a:lnTo>
                  <a:lnTo>
                    <a:pt x="77724" y="4572"/>
                  </a:lnTo>
                  <a:lnTo>
                    <a:pt x="39624" y="25908"/>
                  </a:lnTo>
                  <a:lnTo>
                    <a:pt x="13716" y="57912"/>
                  </a:lnTo>
                  <a:lnTo>
                    <a:pt x="7620" y="68580"/>
                  </a:lnTo>
                  <a:lnTo>
                    <a:pt x="1524" y="89916"/>
                  </a:lnTo>
                  <a:lnTo>
                    <a:pt x="0" y="100584"/>
                  </a:lnTo>
                  <a:lnTo>
                    <a:pt x="0" y="516636"/>
                  </a:lnTo>
                  <a:lnTo>
                    <a:pt x="1524" y="528828"/>
                  </a:lnTo>
                  <a:lnTo>
                    <a:pt x="4572" y="539496"/>
                  </a:lnTo>
                  <a:lnTo>
                    <a:pt x="9144" y="548640"/>
                  </a:lnTo>
                  <a:lnTo>
                    <a:pt x="13716" y="559308"/>
                  </a:lnTo>
                  <a:lnTo>
                    <a:pt x="19812" y="568452"/>
                  </a:lnTo>
                  <a:lnTo>
                    <a:pt x="25908" y="576072"/>
                  </a:lnTo>
                  <a:lnTo>
                    <a:pt x="25908" y="102108"/>
                  </a:lnTo>
                  <a:lnTo>
                    <a:pt x="27432" y="92964"/>
                  </a:lnTo>
                  <a:lnTo>
                    <a:pt x="28956" y="85344"/>
                  </a:lnTo>
                  <a:lnTo>
                    <a:pt x="32004" y="77724"/>
                  </a:lnTo>
                  <a:lnTo>
                    <a:pt x="36576" y="70104"/>
                  </a:lnTo>
                  <a:lnTo>
                    <a:pt x="39624" y="62484"/>
                  </a:lnTo>
                  <a:lnTo>
                    <a:pt x="45720" y="56388"/>
                  </a:lnTo>
                  <a:lnTo>
                    <a:pt x="50292" y="50292"/>
                  </a:lnTo>
                  <a:lnTo>
                    <a:pt x="56388" y="44196"/>
                  </a:lnTo>
                  <a:lnTo>
                    <a:pt x="64008" y="39624"/>
                  </a:lnTo>
                  <a:lnTo>
                    <a:pt x="70104" y="35052"/>
                  </a:lnTo>
                  <a:lnTo>
                    <a:pt x="77724" y="32004"/>
                  </a:lnTo>
                  <a:lnTo>
                    <a:pt x="86868" y="28956"/>
                  </a:lnTo>
                  <a:lnTo>
                    <a:pt x="94488" y="27432"/>
                  </a:lnTo>
                  <a:lnTo>
                    <a:pt x="103632" y="25908"/>
                  </a:lnTo>
                  <a:lnTo>
                    <a:pt x="684276" y="25908"/>
                  </a:lnTo>
                  <a:lnTo>
                    <a:pt x="693420" y="27432"/>
                  </a:lnTo>
                  <a:lnTo>
                    <a:pt x="701040" y="28956"/>
                  </a:lnTo>
                  <a:lnTo>
                    <a:pt x="708660" y="32004"/>
                  </a:lnTo>
                  <a:lnTo>
                    <a:pt x="716280" y="36576"/>
                  </a:lnTo>
                  <a:lnTo>
                    <a:pt x="723900" y="39624"/>
                  </a:lnTo>
                  <a:lnTo>
                    <a:pt x="729996" y="45720"/>
                  </a:lnTo>
                  <a:lnTo>
                    <a:pt x="736092" y="50292"/>
                  </a:lnTo>
                  <a:lnTo>
                    <a:pt x="742188" y="56388"/>
                  </a:lnTo>
                  <a:lnTo>
                    <a:pt x="746760" y="64008"/>
                  </a:lnTo>
                  <a:lnTo>
                    <a:pt x="751332" y="70104"/>
                  </a:lnTo>
                  <a:lnTo>
                    <a:pt x="754380" y="77724"/>
                  </a:lnTo>
                  <a:lnTo>
                    <a:pt x="757428" y="86868"/>
                  </a:lnTo>
                  <a:lnTo>
                    <a:pt x="758952" y="94488"/>
                  </a:lnTo>
                  <a:lnTo>
                    <a:pt x="760476" y="103632"/>
                  </a:lnTo>
                  <a:lnTo>
                    <a:pt x="762000" y="111252"/>
                  </a:lnTo>
                  <a:lnTo>
                    <a:pt x="762000" y="576072"/>
                  </a:lnTo>
                  <a:lnTo>
                    <a:pt x="774192" y="557784"/>
                  </a:lnTo>
                  <a:lnTo>
                    <a:pt x="778764" y="547116"/>
                  </a:lnTo>
                  <a:lnTo>
                    <a:pt x="781812" y="537972"/>
                  </a:lnTo>
                  <a:lnTo>
                    <a:pt x="784860" y="527304"/>
                  </a:lnTo>
                  <a:lnTo>
                    <a:pt x="786384" y="515112"/>
                  </a:lnTo>
                  <a:close/>
                </a:path>
                <a:path w="786765" h="615950">
                  <a:moveTo>
                    <a:pt x="762000" y="576072"/>
                  </a:moveTo>
                  <a:lnTo>
                    <a:pt x="762000" y="504444"/>
                  </a:lnTo>
                  <a:lnTo>
                    <a:pt x="760476" y="515112"/>
                  </a:lnTo>
                  <a:lnTo>
                    <a:pt x="758952" y="522732"/>
                  </a:lnTo>
                  <a:lnTo>
                    <a:pt x="757428" y="531876"/>
                  </a:lnTo>
                  <a:lnTo>
                    <a:pt x="751332" y="547116"/>
                  </a:lnTo>
                  <a:lnTo>
                    <a:pt x="746760" y="553212"/>
                  </a:lnTo>
                  <a:lnTo>
                    <a:pt x="740664" y="560832"/>
                  </a:lnTo>
                  <a:lnTo>
                    <a:pt x="736092" y="566928"/>
                  </a:lnTo>
                  <a:lnTo>
                    <a:pt x="729996" y="571500"/>
                  </a:lnTo>
                  <a:lnTo>
                    <a:pt x="722376" y="576072"/>
                  </a:lnTo>
                  <a:lnTo>
                    <a:pt x="716280" y="580644"/>
                  </a:lnTo>
                  <a:lnTo>
                    <a:pt x="701040" y="586740"/>
                  </a:lnTo>
                  <a:lnTo>
                    <a:pt x="691896" y="589788"/>
                  </a:lnTo>
                  <a:lnTo>
                    <a:pt x="684276" y="589788"/>
                  </a:lnTo>
                  <a:lnTo>
                    <a:pt x="675132" y="591312"/>
                  </a:lnTo>
                  <a:lnTo>
                    <a:pt x="111252" y="591312"/>
                  </a:lnTo>
                  <a:lnTo>
                    <a:pt x="92964" y="588264"/>
                  </a:lnTo>
                  <a:lnTo>
                    <a:pt x="56388" y="571500"/>
                  </a:lnTo>
                  <a:lnTo>
                    <a:pt x="28956" y="530352"/>
                  </a:lnTo>
                  <a:lnTo>
                    <a:pt x="27432" y="521208"/>
                  </a:lnTo>
                  <a:lnTo>
                    <a:pt x="25908" y="513588"/>
                  </a:lnTo>
                  <a:lnTo>
                    <a:pt x="25908" y="576072"/>
                  </a:lnTo>
                  <a:lnTo>
                    <a:pt x="41148" y="591312"/>
                  </a:lnTo>
                  <a:lnTo>
                    <a:pt x="89916" y="614172"/>
                  </a:lnTo>
                  <a:lnTo>
                    <a:pt x="100584" y="615696"/>
                  </a:lnTo>
                  <a:lnTo>
                    <a:pt x="687324" y="615696"/>
                  </a:lnTo>
                  <a:lnTo>
                    <a:pt x="737616" y="597408"/>
                  </a:lnTo>
                  <a:lnTo>
                    <a:pt x="746760" y="589788"/>
                  </a:lnTo>
                  <a:lnTo>
                    <a:pt x="754380" y="583692"/>
                  </a:lnTo>
                  <a:lnTo>
                    <a:pt x="762000" y="576072"/>
                  </a:lnTo>
                  <a:close/>
                </a:path>
              </a:pathLst>
            </a:custGeom>
            <a:solidFill>
              <a:srgbClr val="FFFFFF"/>
            </a:solidFill>
          </p:spPr>
          <p:txBody>
            <a:bodyPr wrap="square" lIns="0" tIns="0" rIns="0" bIns="0" rtlCol="0"/>
            <a:lstStyle/>
            <a:p>
              <a:endParaRPr sz="1634"/>
            </a:p>
          </p:txBody>
        </p:sp>
      </p:grpSp>
      <p:sp>
        <p:nvSpPr>
          <p:cNvPr id="30" name="object 30"/>
          <p:cNvSpPr txBox="1"/>
          <p:nvPr/>
        </p:nvSpPr>
        <p:spPr>
          <a:xfrm>
            <a:off x="7828028" y="1844627"/>
            <a:ext cx="500231" cy="335710"/>
          </a:xfrm>
          <a:prstGeom prst="rect">
            <a:avLst/>
          </a:prstGeom>
        </p:spPr>
        <p:txBody>
          <a:bodyPr vert="horz" wrap="square" lIns="0" tIns="27663" rIns="0" bIns="0" rtlCol="0">
            <a:spAutoFit/>
          </a:bodyPr>
          <a:lstStyle/>
          <a:p>
            <a:pPr marL="92788" marR="4611" indent="-81838">
              <a:lnSpc>
                <a:spcPts val="1198"/>
              </a:lnSpc>
              <a:spcBef>
                <a:spcPts val="218"/>
              </a:spcBef>
            </a:pPr>
            <a:r>
              <a:rPr sz="1089" dirty="0">
                <a:solidFill>
                  <a:srgbClr val="FFFFFF"/>
                </a:solidFill>
                <a:latin typeface="Verdana"/>
                <a:cs typeface="Verdana"/>
              </a:rPr>
              <a:t>A</a:t>
            </a:r>
            <a:r>
              <a:rPr sz="1089" spc="-68" dirty="0">
                <a:solidFill>
                  <a:srgbClr val="FFFFFF"/>
                </a:solidFill>
                <a:latin typeface="Verdana"/>
                <a:cs typeface="Verdana"/>
              </a:rPr>
              <a:t> </a:t>
            </a:r>
            <a:r>
              <a:rPr sz="1089" spc="-5" dirty="0">
                <a:solidFill>
                  <a:srgbClr val="FFFFFF"/>
                </a:solidFill>
                <a:latin typeface="Verdana"/>
                <a:cs typeface="Verdana"/>
              </a:rPr>
              <a:t>Base  Flow</a:t>
            </a:r>
            <a:endParaRPr sz="1089">
              <a:latin typeface="Verdana"/>
              <a:cs typeface="Verdana"/>
            </a:endParaRPr>
          </a:p>
        </p:txBody>
      </p:sp>
      <p:grpSp>
        <p:nvGrpSpPr>
          <p:cNvPr id="31" name="object 31"/>
          <p:cNvGrpSpPr/>
          <p:nvPr/>
        </p:nvGrpSpPr>
        <p:grpSpPr>
          <a:xfrm>
            <a:off x="8528347" y="1745505"/>
            <a:ext cx="714039" cy="559013"/>
            <a:chOff x="8026786" y="1923288"/>
            <a:chExt cx="786765" cy="615950"/>
          </a:xfrm>
        </p:grpSpPr>
        <p:sp>
          <p:nvSpPr>
            <p:cNvPr id="32" name="object 32"/>
            <p:cNvSpPr/>
            <p:nvPr/>
          </p:nvSpPr>
          <p:spPr>
            <a:xfrm>
              <a:off x="8038977" y="1935479"/>
              <a:ext cx="762000" cy="591820"/>
            </a:xfrm>
            <a:custGeom>
              <a:avLst/>
              <a:gdLst/>
              <a:ahLst/>
              <a:cxnLst/>
              <a:rect l="l" t="t" r="r" b="b"/>
              <a:pathLst>
                <a:path w="762000" h="591819">
                  <a:moveTo>
                    <a:pt x="761999" y="492251"/>
                  </a:moveTo>
                  <a:lnTo>
                    <a:pt x="761999" y="99059"/>
                  </a:lnTo>
                  <a:lnTo>
                    <a:pt x="754237" y="60436"/>
                  </a:lnTo>
                  <a:lnTo>
                    <a:pt x="733043" y="28955"/>
                  </a:lnTo>
                  <a:lnTo>
                    <a:pt x="701563" y="7762"/>
                  </a:lnTo>
                  <a:lnTo>
                    <a:pt x="662939" y="0"/>
                  </a:lnTo>
                  <a:lnTo>
                    <a:pt x="99059" y="0"/>
                  </a:lnTo>
                  <a:lnTo>
                    <a:pt x="60436" y="7762"/>
                  </a:lnTo>
                  <a:lnTo>
                    <a:pt x="28955" y="28955"/>
                  </a:lnTo>
                  <a:lnTo>
                    <a:pt x="7762" y="60436"/>
                  </a:lnTo>
                  <a:lnTo>
                    <a:pt x="0" y="99059"/>
                  </a:lnTo>
                  <a:lnTo>
                    <a:pt x="0" y="492251"/>
                  </a:lnTo>
                  <a:lnTo>
                    <a:pt x="7762" y="530875"/>
                  </a:lnTo>
                  <a:lnTo>
                    <a:pt x="28955" y="562355"/>
                  </a:lnTo>
                  <a:lnTo>
                    <a:pt x="60436" y="583549"/>
                  </a:lnTo>
                  <a:lnTo>
                    <a:pt x="99059" y="591311"/>
                  </a:lnTo>
                  <a:lnTo>
                    <a:pt x="662939" y="591311"/>
                  </a:lnTo>
                  <a:lnTo>
                    <a:pt x="701563" y="583549"/>
                  </a:lnTo>
                  <a:lnTo>
                    <a:pt x="733043" y="562355"/>
                  </a:lnTo>
                  <a:lnTo>
                    <a:pt x="754237" y="530875"/>
                  </a:lnTo>
                  <a:lnTo>
                    <a:pt x="761999" y="492251"/>
                  </a:lnTo>
                  <a:close/>
                </a:path>
              </a:pathLst>
            </a:custGeom>
            <a:solidFill>
              <a:srgbClr val="252572"/>
            </a:solidFill>
          </p:spPr>
          <p:txBody>
            <a:bodyPr wrap="square" lIns="0" tIns="0" rIns="0" bIns="0" rtlCol="0"/>
            <a:lstStyle/>
            <a:p>
              <a:endParaRPr sz="1634"/>
            </a:p>
          </p:txBody>
        </p:sp>
        <p:sp>
          <p:nvSpPr>
            <p:cNvPr id="33" name="object 33"/>
            <p:cNvSpPr/>
            <p:nvPr/>
          </p:nvSpPr>
          <p:spPr>
            <a:xfrm>
              <a:off x="8026786" y="1923288"/>
              <a:ext cx="786765" cy="615950"/>
            </a:xfrm>
            <a:custGeom>
              <a:avLst/>
              <a:gdLst/>
              <a:ahLst/>
              <a:cxnLst/>
              <a:rect l="l" t="t" r="r" b="b"/>
              <a:pathLst>
                <a:path w="786765" h="615950">
                  <a:moveTo>
                    <a:pt x="786384" y="515112"/>
                  </a:moveTo>
                  <a:lnTo>
                    <a:pt x="786384" y="99060"/>
                  </a:lnTo>
                  <a:lnTo>
                    <a:pt x="784860" y="88392"/>
                  </a:lnTo>
                  <a:lnTo>
                    <a:pt x="760476" y="39624"/>
                  </a:lnTo>
                  <a:lnTo>
                    <a:pt x="728472" y="13716"/>
                  </a:lnTo>
                  <a:lnTo>
                    <a:pt x="685800" y="0"/>
                  </a:lnTo>
                  <a:lnTo>
                    <a:pt x="99060" y="0"/>
                  </a:lnTo>
                  <a:lnTo>
                    <a:pt x="88392" y="3048"/>
                  </a:lnTo>
                  <a:lnTo>
                    <a:pt x="77724" y="4572"/>
                  </a:lnTo>
                  <a:lnTo>
                    <a:pt x="39624" y="25908"/>
                  </a:lnTo>
                  <a:lnTo>
                    <a:pt x="12192" y="57912"/>
                  </a:lnTo>
                  <a:lnTo>
                    <a:pt x="0" y="100584"/>
                  </a:lnTo>
                  <a:lnTo>
                    <a:pt x="0" y="516636"/>
                  </a:lnTo>
                  <a:lnTo>
                    <a:pt x="1524" y="528828"/>
                  </a:lnTo>
                  <a:lnTo>
                    <a:pt x="4572" y="539496"/>
                  </a:lnTo>
                  <a:lnTo>
                    <a:pt x="9144" y="548640"/>
                  </a:lnTo>
                  <a:lnTo>
                    <a:pt x="13716" y="559308"/>
                  </a:lnTo>
                  <a:lnTo>
                    <a:pt x="19812" y="568452"/>
                  </a:lnTo>
                  <a:lnTo>
                    <a:pt x="24384" y="574167"/>
                  </a:lnTo>
                  <a:lnTo>
                    <a:pt x="24384" y="111252"/>
                  </a:lnTo>
                  <a:lnTo>
                    <a:pt x="27432" y="92964"/>
                  </a:lnTo>
                  <a:lnTo>
                    <a:pt x="28956" y="85344"/>
                  </a:lnTo>
                  <a:lnTo>
                    <a:pt x="35052" y="70104"/>
                  </a:lnTo>
                  <a:lnTo>
                    <a:pt x="39624" y="62484"/>
                  </a:lnTo>
                  <a:lnTo>
                    <a:pt x="45720" y="56388"/>
                  </a:lnTo>
                  <a:lnTo>
                    <a:pt x="50292" y="50292"/>
                  </a:lnTo>
                  <a:lnTo>
                    <a:pt x="56388" y="44196"/>
                  </a:lnTo>
                  <a:lnTo>
                    <a:pt x="64008" y="39624"/>
                  </a:lnTo>
                  <a:lnTo>
                    <a:pt x="70104" y="35052"/>
                  </a:lnTo>
                  <a:lnTo>
                    <a:pt x="85344" y="28956"/>
                  </a:lnTo>
                  <a:lnTo>
                    <a:pt x="94488" y="27432"/>
                  </a:lnTo>
                  <a:lnTo>
                    <a:pt x="102108" y="25908"/>
                  </a:lnTo>
                  <a:lnTo>
                    <a:pt x="684276" y="25908"/>
                  </a:lnTo>
                  <a:lnTo>
                    <a:pt x="693420" y="27432"/>
                  </a:lnTo>
                  <a:lnTo>
                    <a:pt x="701040" y="28956"/>
                  </a:lnTo>
                  <a:lnTo>
                    <a:pt x="708660" y="32004"/>
                  </a:lnTo>
                  <a:lnTo>
                    <a:pt x="716280" y="36576"/>
                  </a:lnTo>
                  <a:lnTo>
                    <a:pt x="723900" y="39624"/>
                  </a:lnTo>
                  <a:lnTo>
                    <a:pt x="729996" y="45720"/>
                  </a:lnTo>
                  <a:lnTo>
                    <a:pt x="736092" y="50292"/>
                  </a:lnTo>
                  <a:lnTo>
                    <a:pt x="742188" y="56388"/>
                  </a:lnTo>
                  <a:lnTo>
                    <a:pt x="746760" y="64008"/>
                  </a:lnTo>
                  <a:lnTo>
                    <a:pt x="751332" y="70104"/>
                  </a:lnTo>
                  <a:lnTo>
                    <a:pt x="754380" y="77724"/>
                  </a:lnTo>
                  <a:lnTo>
                    <a:pt x="757428" y="86868"/>
                  </a:lnTo>
                  <a:lnTo>
                    <a:pt x="758952" y="94488"/>
                  </a:lnTo>
                  <a:lnTo>
                    <a:pt x="760476" y="103632"/>
                  </a:lnTo>
                  <a:lnTo>
                    <a:pt x="760476" y="577596"/>
                  </a:lnTo>
                  <a:lnTo>
                    <a:pt x="762000" y="576072"/>
                  </a:lnTo>
                  <a:lnTo>
                    <a:pt x="768096" y="566928"/>
                  </a:lnTo>
                  <a:lnTo>
                    <a:pt x="772668" y="557784"/>
                  </a:lnTo>
                  <a:lnTo>
                    <a:pt x="778764" y="547116"/>
                  </a:lnTo>
                  <a:lnTo>
                    <a:pt x="781812" y="537972"/>
                  </a:lnTo>
                  <a:lnTo>
                    <a:pt x="784860" y="527304"/>
                  </a:lnTo>
                  <a:lnTo>
                    <a:pt x="786384" y="515112"/>
                  </a:lnTo>
                  <a:close/>
                </a:path>
                <a:path w="786765" h="615950">
                  <a:moveTo>
                    <a:pt x="760476" y="577596"/>
                  </a:moveTo>
                  <a:lnTo>
                    <a:pt x="760476" y="515112"/>
                  </a:lnTo>
                  <a:lnTo>
                    <a:pt x="758952" y="522732"/>
                  </a:lnTo>
                  <a:lnTo>
                    <a:pt x="757428" y="531876"/>
                  </a:lnTo>
                  <a:lnTo>
                    <a:pt x="754380" y="539496"/>
                  </a:lnTo>
                  <a:lnTo>
                    <a:pt x="749808" y="547116"/>
                  </a:lnTo>
                  <a:lnTo>
                    <a:pt x="746760" y="553212"/>
                  </a:lnTo>
                  <a:lnTo>
                    <a:pt x="740664" y="560832"/>
                  </a:lnTo>
                  <a:lnTo>
                    <a:pt x="736092" y="566928"/>
                  </a:lnTo>
                  <a:lnTo>
                    <a:pt x="729996" y="571500"/>
                  </a:lnTo>
                  <a:lnTo>
                    <a:pt x="722376" y="576072"/>
                  </a:lnTo>
                  <a:lnTo>
                    <a:pt x="716280" y="580644"/>
                  </a:lnTo>
                  <a:lnTo>
                    <a:pt x="708660" y="583692"/>
                  </a:lnTo>
                  <a:lnTo>
                    <a:pt x="699516" y="586740"/>
                  </a:lnTo>
                  <a:lnTo>
                    <a:pt x="691896" y="589788"/>
                  </a:lnTo>
                  <a:lnTo>
                    <a:pt x="682752" y="589788"/>
                  </a:lnTo>
                  <a:lnTo>
                    <a:pt x="675132" y="591312"/>
                  </a:lnTo>
                  <a:lnTo>
                    <a:pt x="111252" y="591312"/>
                  </a:lnTo>
                  <a:lnTo>
                    <a:pt x="70104" y="580644"/>
                  </a:lnTo>
                  <a:lnTo>
                    <a:pt x="39624" y="553212"/>
                  </a:lnTo>
                  <a:lnTo>
                    <a:pt x="27432" y="521208"/>
                  </a:lnTo>
                  <a:lnTo>
                    <a:pt x="25908" y="513588"/>
                  </a:lnTo>
                  <a:lnTo>
                    <a:pt x="24384" y="504444"/>
                  </a:lnTo>
                  <a:lnTo>
                    <a:pt x="24384" y="574167"/>
                  </a:lnTo>
                  <a:lnTo>
                    <a:pt x="57912" y="603504"/>
                  </a:lnTo>
                  <a:lnTo>
                    <a:pt x="79248" y="611124"/>
                  </a:lnTo>
                  <a:lnTo>
                    <a:pt x="88392" y="614172"/>
                  </a:lnTo>
                  <a:lnTo>
                    <a:pt x="100584" y="615696"/>
                  </a:lnTo>
                  <a:lnTo>
                    <a:pt x="687324" y="615696"/>
                  </a:lnTo>
                  <a:lnTo>
                    <a:pt x="737616" y="597408"/>
                  </a:lnTo>
                  <a:lnTo>
                    <a:pt x="746760" y="589788"/>
                  </a:lnTo>
                  <a:lnTo>
                    <a:pt x="754380" y="583692"/>
                  </a:lnTo>
                  <a:lnTo>
                    <a:pt x="760476" y="577596"/>
                  </a:lnTo>
                  <a:close/>
                </a:path>
              </a:pathLst>
            </a:custGeom>
            <a:solidFill>
              <a:srgbClr val="FFFFFF"/>
            </a:solidFill>
          </p:spPr>
          <p:txBody>
            <a:bodyPr wrap="square" lIns="0" tIns="0" rIns="0" bIns="0" rtlCol="0"/>
            <a:lstStyle/>
            <a:p>
              <a:endParaRPr sz="1634"/>
            </a:p>
          </p:txBody>
        </p:sp>
      </p:grpSp>
      <p:sp>
        <p:nvSpPr>
          <p:cNvPr id="34" name="object 34"/>
          <p:cNvSpPr txBox="1"/>
          <p:nvPr/>
        </p:nvSpPr>
        <p:spPr>
          <a:xfrm>
            <a:off x="8634390" y="1844627"/>
            <a:ext cx="501383" cy="335710"/>
          </a:xfrm>
          <a:prstGeom prst="rect">
            <a:avLst/>
          </a:prstGeom>
        </p:spPr>
        <p:txBody>
          <a:bodyPr vert="horz" wrap="square" lIns="0" tIns="27663" rIns="0" bIns="0" rtlCol="0">
            <a:spAutoFit/>
          </a:bodyPr>
          <a:lstStyle/>
          <a:p>
            <a:pPr marL="92788" marR="4611" indent="-81838">
              <a:lnSpc>
                <a:spcPts val="1198"/>
              </a:lnSpc>
              <a:spcBef>
                <a:spcPts val="218"/>
              </a:spcBef>
            </a:pPr>
            <a:r>
              <a:rPr sz="1089" dirty="0">
                <a:solidFill>
                  <a:srgbClr val="FFFFFF"/>
                </a:solidFill>
                <a:latin typeface="Verdana"/>
                <a:cs typeface="Verdana"/>
              </a:rPr>
              <a:t>C</a:t>
            </a:r>
            <a:r>
              <a:rPr sz="1089" spc="-73" dirty="0">
                <a:solidFill>
                  <a:srgbClr val="FFFFFF"/>
                </a:solidFill>
                <a:latin typeface="Verdana"/>
                <a:cs typeface="Verdana"/>
              </a:rPr>
              <a:t> </a:t>
            </a:r>
            <a:r>
              <a:rPr sz="1089" spc="-5" dirty="0">
                <a:solidFill>
                  <a:srgbClr val="FFFFFF"/>
                </a:solidFill>
                <a:latin typeface="Verdana"/>
                <a:cs typeface="Verdana"/>
              </a:rPr>
              <a:t>Base  Flow</a:t>
            </a:r>
            <a:endParaRPr sz="1089">
              <a:latin typeface="Verdana"/>
              <a:cs typeface="Verdana"/>
            </a:endParaRPr>
          </a:p>
        </p:txBody>
      </p:sp>
      <p:grpSp>
        <p:nvGrpSpPr>
          <p:cNvPr id="35" name="object 35"/>
          <p:cNvGrpSpPr/>
          <p:nvPr/>
        </p:nvGrpSpPr>
        <p:grpSpPr>
          <a:xfrm>
            <a:off x="9334710" y="1745505"/>
            <a:ext cx="714039" cy="559013"/>
            <a:chOff x="8915278" y="1923288"/>
            <a:chExt cx="786765" cy="615950"/>
          </a:xfrm>
        </p:grpSpPr>
        <p:sp>
          <p:nvSpPr>
            <p:cNvPr id="36" name="object 36"/>
            <p:cNvSpPr/>
            <p:nvPr/>
          </p:nvSpPr>
          <p:spPr>
            <a:xfrm>
              <a:off x="8927469" y="1935479"/>
              <a:ext cx="762000" cy="591820"/>
            </a:xfrm>
            <a:custGeom>
              <a:avLst/>
              <a:gdLst/>
              <a:ahLst/>
              <a:cxnLst/>
              <a:rect l="l" t="t" r="r" b="b"/>
              <a:pathLst>
                <a:path w="762000" h="591819">
                  <a:moveTo>
                    <a:pt x="761999" y="492251"/>
                  </a:moveTo>
                  <a:lnTo>
                    <a:pt x="761999" y="99059"/>
                  </a:lnTo>
                  <a:lnTo>
                    <a:pt x="754237" y="60436"/>
                  </a:lnTo>
                  <a:lnTo>
                    <a:pt x="733043" y="28955"/>
                  </a:lnTo>
                  <a:lnTo>
                    <a:pt x="701563" y="7762"/>
                  </a:lnTo>
                  <a:lnTo>
                    <a:pt x="662939" y="0"/>
                  </a:lnTo>
                  <a:lnTo>
                    <a:pt x="99059" y="0"/>
                  </a:lnTo>
                  <a:lnTo>
                    <a:pt x="60436" y="7762"/>
                  </a:lnTo>
                  <a:lnTo>
                    <a:pt x="28955" y="28955"/>
                  </a:lnTo>
                  <a:lnTo>
                    <a:pt x="7762" y="60436"/>
                  </a:lnTo>
                  <a:lnTo>
                    <a:pt x="0" y="99059"/>
                  </a:lnTo>
                  <a:lnTo>
                    <a:pt x="0" y="492251"/>
                  </a:lnTo>
                  <a:lnTo>
                    <a:pt x="7762" y="530875"/>
                  </a:lnTo>
                  <a:lnTo>
                    <a:pt x="28955" y="562355"/>
                  </a:lnTo>
                  <a:lnTo>
                    <a:pt x="60436" y="583549"/>
                  </a:lnTo>
                  <a:lnTo>
                    <a:pt x="99059" y="591311"/>
                  </a:lnTo>
                  <a:lnTo>
                    <a:pt x="662939" y="591311"/>
                  </a:lnTo>
                  <a:lnTo>
                    <a:pt x="701563" y="583549"/>
                  </a:lnTo>
                  <a:lnTo>
                    <a:pt x="733043" y="562355"/>
                  </a:lnTo>
                  <a:lnTo>
                    <a:pt x="754237" y="530875"/>
                  </a:lnTo>
                  <a:lnTo>
                    <a:pt x="761999" y="492251"/>
                  </a:lnTo>
                  <a:close/>
                </a:path>
              </a:pathLst>
            </a:custGeom>
            <a:solidFill>
              <a:srgbClr val="252572"/>
            </a:solidFill>
          </p:spPr>
          <p:txBody>
            <a:bodyPr wrap="square" lIns="0" tIns="0" rIns="0" bIns="0" rtlCol="0"/>
            <a:lstStyle/>
            <a:p>
              <a:endParaRPr sz="1634"/>
            </a:p>
          </p:txBody>
        </p:sp>
        <p:sp>
          <p:nvSpPr>
            <p:cNvPr id="37" name="object 37"/>
            <p:cNvSpPr/>
            <p:nvPr/>
          </p:nvSpPr>
          <p:spPr>
            <a:xfrm>
              <a:off x="8915278" y="1923288"/>
              <a:ext cx="786765" cy="615950"/>
            </a:xfrm>
            <a:custGeom>
              <a:avLst/>
              <a:gdLst/>
              <a:ahLst/>
              <a:cxnLst/>
              <a:rect l="l" t="t" r="r" b="b"/>
              <a:pathLst>
                <a:path w="786765" h="615950">
                  <a:moveTo>
                    <a:pt x="786384" y="515112"/>
                  </a:moveTo>
                  <a:lnTo>
                    <a:pt x="786384" y="99060"/>
                  </a:lnTo>
                  <a:lnTo>
                    <a:pt x="783336" y="88392"/>
                  </a:lnTo>
                  <a:lnTo>
                    <a:pt x="781812" y="77724"/>
                  </a:lnTo>
                  <a:lnTo>
                    <a:pt x="760476" y="39624"/>
                  </a:lnTo>
                  <a:lnTo>
                    <a:pt x="728472" y="13716"/>
                  </a:lnTo>
                  <a:lnTo>
                    <a:pt x="685800" y="0"/>
                  </a:lnTo>
                  <a:lnTo>
                    <a:pt x="99060" y="0"/>
                  </a:lnTo>
                  <a:lnTo>
                    <a:pt x="88392" y="3048"/>
                  </a:lnTo>
                  <a:lnTo>
                    <a:pt x="77724" y="4572"/>
                  </a:lnTo>
                  <a:lnTo>
                    <a:pt x="39624" y="25908"/>
                  </a:lnTo>
                  <a:lnTo>
                    <a:pt x="12192" y="57912"/>
                  </a:lnTo>
                  <a:lnTo>
                    <a:pt x="0" y="100584"/>
                  </a:lnTo>
                  <a:lnTo>
                    <a:pt x="0" y="516636"/>
                  </a:lnTo>
                  <a:lnTo>
                    <a:pt x="1524" y="528828"/>
                  </a:lnTo>
                  <a:lnTo>
                    <a:pt x="4572" y="539496"/>
                  </a:lnTo>
                  <a:lnTo>
                    <a:pt x="9144" y="548640"/>
                  </a:lnTo>
                  <a:lnTo>
                    <a:pt x="13716" y="559308"/>
                  </a:lnTo>
                  <a:lnTo>
                    <a:pt x="18288" y="568452"/>
                  </a:lnTo>
                  <a:lnTo>
                    <a:pt x="24384" y="574548"/>
                  </a:lnTo>
                  <a:lnTo>
                    <a:pt x="24384" y="111252"/>
                  </a:lnTo>
                  <a:lnTo>
                    <a:pt x="27432" y="92964"/>
                  </a:lnTo>
                  <a:lnTo>
                    <a:pt x="28956" y="85344"/>
                  </a:lnTo>
                  <a:lnTo>
                    <a:pt x="35052" y="70104"/>
                  </a:lnTo>
                  <a:lnTo>
                    <a:pt x="39624" y="62484"/>
                  </a:lnTo>
                  <a:lnTo>
                    <a:pt x="45720" y="56388"/>
                  </a:lnTo>
                  <a:lnTo>
                    <a:pt x="50292" y="50292"/>
                  </a:lnTo>
                  <a:lnTo>
                    <a:pt x="56388" y="44196"/>
                  </a:lnTo>
                  <a:lnTo>
                    <a:pt x="64008" y="39624"/>
                  </a:lnTo>
                  <a:lnTo>
                    <a:pt x="70104" y="35052"/>
                  </a:lnTo>
                  <a:lnTo>
                    <a:pt x="85344" y="28956"/>
                  </a:lnTo>
                  <a:lnTo>
                    <a:pt x="94488" y="27432"/>
                  </a:lnTo>
                  <a:lnTo>
                    <a:pt x="102108" y="25908"/>
                  </a:lnTo>
                  <a:lnTo>
                    <a:pt x="684276" y="25908"/>
                  </a:lnTo>
                  <a:lnTo>
                    <a:pt x="693420" y="27432"/>
                  </a:lnTo>
                  <a:lnTo>
                    <a:pt x="701040" y="28956"/>
                  </a:lnTo>
                  <a:lnTo>
                    <a:pt x="708660" y="32004"/>
                  </a:lnTo>
                  <a:lnTo>
                    <a:pt x="716280" y="36576"/>
                  </a:lnTo>
                  <a:lnTo>
                    <a:pt x="723900" y="39624"/>
                  </a:lnTo>
                  <a:lnTo>
                    <a:pt x="729996" y="45720"/>
                  </a:lnTo>
                  <a:lnTo>
                    <a:pt x="736092" y="50292"/>
                  </a:lnTo>
                  <a:lnTo>
                    <a:pt x="742188" y="56388"/>
                  </a:lnTo>
                  <a:lnTo>
                    <a:pt x="746760" y="64008"/>
                  </a:lnTo>
                  <a:lnTo>
                    <a:pt x="751332" y="70104"/>
                  </a:lnTo>
                  <a:lnTo>
                    <a:pt x="754380" y="77724"/>
                  </a:lnTo>
                  <a:lnTo>
                    <a:pt x="757428" y="86868"/>
                  </a:lnTo>
                  <a:lnTo>
                    <a:pt x="758952" y="94488"/>
                  </a:lnTo>
                  <a:lnTo>
                    <a:pt x="760476" y="103632"/>
                  </a:lnTo>
                  <a:lnTo>
                    <a:pt x="760476" y="577596"/>
                  </a:lnTo>
                  <a:lnTo>
                    <a:pt x="762000" y="576072"/>
                  </a:lnTo>
                  <a:lnTo>
                    <a:pt x="768096" y="566928"/>
                  </a:lnTo>
                  <a:lnTo>
                    <a:pt x="772668" y="557784"/>
                  </a:lnTo>
                  <a:lnTo>
                    <a:pt x="777240" y="547116"/>
                  </a:lnTo>
                  <a:lnTo>
                    <a:pt x="781812" y="537972"/>
                  </a:lnTo>
                  <a:lnTo>
                    <a:pt x="784860" y="527304"/>
                  </a:lnTo>
                  <a:lnTo>
                    <a:pt x="786384" y="515112"/>
                  </a:lnTo>
                  <a:close/>
                </a:path>
                <a:path w="786765" h="615950">
                  <a:moveTo>
                    <a:pt x="760476" y="577596"/>
                  </a:moveTo>
                  <a:lnTo>
                    <a:pt x="760476" y="515112"/>
                  </a:lnTo>
                  <a:lnTo>
                    <a:pt x="758952" y="522732"/>
                  </a:lnTo>
                  <a:lnTo>
                    <a:pt x="757428" y="531876"/>
                  </a:lnTo>
                  <a:lnTo>
                    <a:pt x="754380" y="539496"/>
                  </a:lnTo>
                  <a:lnTo>
                    <a:pt x="749808" y="547116"/>
                  </a:lnTo>
                  <a:lnTo>
                    <a:pt x="746760" y="553212"/>
                  </a:lnTo>
                  <a:lnTo>
                    <a:pt x="740664" y="560832"/>
                  </a:lnTo>
                  <a:lnTo>
                    <a:pt x="736092" y="566928"/>
                  </a:lnTo>
                  <a:lnTo>
                    <a:pt x="729996" y="571500"/>
                  </a:lnTo>
                  <a:lnTo>
                    <a:pt x="722376" y="576072"/>
                  </a:lnTo>
                  <a:lnTo>
                    <a:pt x="716280" y="580644"/>
                  </a:lnTo>
                  <a:lnTo>
                    <a:pt x="708660" y="583692"/>
                  </a:lnTo>
                  <a:lnTo>
                    <a:pt x="699516" y="586740"/>
                  </a:lnTo>
                  <a:lnTo>
                    <a:pt x="691896" y="589788"/>
                  </a:lnTo>
                  <a:lnTo>
                    <a:pt x="682752" y="589788"/>
                  </a:lnTo>
                  <a:lnTo>
                    <a:pt x="675132" y="591312"/>
                  </a:lnTo>
                  <a:lnTo>
                    <a:pt x="111252" y="591312"/>
                  </a:lnTo>
                  <a:lnTo>
                    <a:pt x="70104" y="580644"/>
                  </a:lnTo>
                  <a:lnTo>
                    <a:pt x="39624" y="553212"/>
                  </a:lnTo>
                  <a:lnTo>
                    <a:pt x="25908" y="521208"/>
                  </a:lnTo>
                  <a:lnTo>
                    <a:pt x="25908" y="513588"/>
                  </a:lnTo>
                  <a:lnTo>
                    <a:pt x="24384" y="504444"/>
                  </a:lnTo>
                  <a:lnTo>
                    <a:pt x="24384" y="574548"/>
                  </a:lnTo>
                  <a:lnTo>
                    <a:pt x="25908" y="576072"/>
                  </a:lnTo>
                  <a:lnTo>
                    <a:pt x="32004" y="583692"/>
                  </a:lnTo>
                  <a:lnTo>
                    <a:pt x="68580" y="608076"/>
                  </a:lnTo>
                  <a:lnTo>
                    <a:pt x="100584" y="615696"/>
                  </a:lnTo>
                  <a:lnTo>
                    <a:pt x="687324" y="615696"/>
                  </a:lnTo>
                  <a:lnTo>
                    <a:pt x="737616" y="597408"/>
                  </a:lnTo>
                  <a:lnTo>
                    <a:pt x="746760" y="589788"/>
                  </a:lnTo>
                  <a:lnTo>
                    <a:pt x="754380" y="583692"/>
                  </a:lnTo>
                  <a:lnTo>
                    <a:pt x="760476" y="577596"/>
                  </a:lnTo>
                  <a:close/>
                </a:path>
              </a:pathLst>
            </a:custGeom>
            <a:solidFill>
              <a:srgbClr val="FFFFFF"/>
            </a:solidFill>
          </p:spPr>
          <p:txBody>
            <a:bodyPr wrap="square" lIns="0" tIns="0" rIns="0" bIns="0" rtlCol="0"/>
            <a:lstStyle/>
            <a:p>
              <a:endParaRPr sz="1634"/>
            </a:p>
          </p:txBody>
        </p:sp>
      </p:grpSp>
      <p:sp>
        <p:nvSpPr>
          <p:cNvPr id="38" name="object 38"/>
          <p:cNvSpPr txBox="1"/>
          <p:nvPr/>
        </p:nvSpPr>
        <p:spPr>
          <a:xfrm>
            <a:off x="9435220" y="1844627"/>
            <a:ext cx="512333" cy="335710"/>
          </a:xfrm>
          <a:prstGeom prst="rect">
            <a:avLst/>
          </a:prstGeom>
        </p:spPr>
        <p:txBody>
          <a:bodyPr vert="horz" wrap="square" lIns="0" tIns="27663" rIns="0" bIns="0" rtlCol="0">
            <a:spAutoFit/>
          </a:bodyPr>
          <a:lstStyle/>
          <a:p>
            <a:pPr marL="98552" marR="4611" indent="-87602">
              <a:lnSpc>
                <a:spcPts val="1198"/>
              </a:lnSpc>
              <a:spcBef>
                <a:spcPts val="218"/>
              </a:spcBef>
            </a:pPr>
            <a:r>
              <a:rPr sz="1089" dirty="0">
                <a:solidFill>
                  <a:srgbClr val="FFFFFF"/>
                </a:solidFill>
                <a:latin typeface="Verdana"/>
                <a:cs typeface="Verdana"/>
              </a:rPr>
              <a:t>G</a:t>
            </a:r>
            <a:r>
              <a:rPr sz="1089" spc="-73" dirty="0">
                <a:solidFill>
                  <a:srgbClr val="FFFFFF"/>
                </a:solidFill>
                <a:latin typeface="Verdana"/>
                <a:cs typeface="Verdana"/>
              </a:rPr>
              <a:t> </a:t>
            </a:r>
            <a:r>
              <a:rPr sz="1089" spc="-5" dirty="0">
                <a:solidFill>
                  <a:srgbClr val="FFFFFF"/>
                </a:solidFill>
                <a:latin typeface="Verdana"/>
                <a:cs typeface="Verdana"/>
              </a:rPr>
              <a:t>Base  Flow</a:t>
            </a:r>
            <a:endParaRPr sz="1089">
              <a:latin typeface="Verdana"/>
              <a:cs typeface="Verdana"/>
            </a:endParaRPr>
          </a:p>
        </p:txBody>
      </p:sp>
      <p:grpSp>
        <p:nvGrpSpPr>
          <p:cNvPr id="39" name="object 39"/>
          <p:cNvGrpSpPr/>
          <p:nvPr/>
        </p:nvGrpSpPr>
        <p:grpSpPr>
          <a:xfrm>
            <a:off x="7260021" y="3022130"/>
            <a:ext cx="2236630" cy="350392"/>
            <a:chOff x="6629278" y="3329940"/>
            <a:chExt cx="2464435" cy="386080"/>
          </a:xfrm>
        </p:grpSpPr>
        <p:sp>
          <p:nvSpPr>
            <p:cNvPr id="40" name="object 40"/>
            <p:cNvSpPr/>
            <p:nvPr/>
          </p:nvSpPr>
          <p:spPr>
            <a:xfrm>
              <a:off x="6641469" y="3342131"/>
              <a:ext cx="2438400" cy="360045"/>
            </a:xfrm>
            <a:custGeom>
              <a:avLst/>
              <a:gdLst/>
              <a:ahLst/>
              <a:cxnLst/>
              <a:rect l="l" t="t" r="r" b="b"/>
              <a:pathLst>
                <a:path w="2438400" h="360045">
                  <a:moveTo>
                    <a:pt x="2438399" y="300227"/>
                  </a:moveTo>
                  <a:lnTo>
                    <a:pt x="2438399" y="59435"/>
                  </a:lnTo>
                  <a:lnTo>
                    <a:pt x="2433827" y="36647"/>
                  </a:lnTo>
                  <a:lnTo>
                    <a:pt x="2421254" y="17716"/>
                  </a:lnTo>
                  <a:lnTo>
                    <a:pt x="2402395" y="4786"/>
                  </a:lnTo>
                  <a:lnTo>
                    <a:pt x="2378963" y="0"/>
                  </a:lnTo>
                  <a:lnTo>
                    <a:pt x="60959" y="0"/>
                  </a:lnTo>
                  <a:lnTo>
                    <a:pt x="37290" y="4786"/>
                  </a:lnTo>
                  <a:lnTo>
                    <a:pt x="17906" y="17716"/>
                  </a:lnTo>
                  <a:lnTo>
                    <a:pt x="4810" y="36647"/>
                  </a:lnTo>
                  <a:lnTo>
                    <a:pt x="0" y="59435"/>
                  </a:lnTo>
                  <a:lnTo>
                    <a:pt x="0" y="300227"/>
                  </a:lnTo>
                  <a:lnTo>
                    <a:pt x="4810" y="323659"/>
                  </a:lnTo>
                  <a:lnTo>
                    <a:pt x="17906" y="342518"/>
                  </a:lnTo>
                  <a:lnTo>
                    <a:pt x="37290" y="355091"/>
                  </a:lnTo>
                  <a:lnTo>
                    <a:pt x="60959" y="359663"/>
                  </a:lnTo>
                  <a:lnTo>
                    <a:pt x="2378963" y="359663"/>
                  </a:lnTo>
                  <a:lnTo>
                    <a:pt x="2402395" y="355091"/>
                  </a:lnTo>
                  <a:lnTo>
                    <a:pt x="2421254" y="342518"/>
                  </a:lnTo>
                  <a:lnTo>
                    <a:pt x="2433827" y="323659"/>
                  </a:lnTo>
                  <a:lnTo>
                    <a:pt x="2438399" y="300227"/>
                  </a:lnTo>
                  <a:close/>
                </a:path>
              </a:pathLst>
            </a:custGeom>
            <a:solidFill>
              <a:srgbClr val="252572"/>
            </a:solidFill>
          </p:spPr>
          <p:txBody>
            <a:bodyPr wrap="square" lIns="0" tIns="0" rIns="0" bIns="0" rtlCol="0"/>
            <a:lstStyle/>
            <a:p>
              <a:endParaRPr sz="1634"/>
            </a:p>
          </p:txBody>
        </p:sp>
        <p:sp>
          <p:nvSpPr>
            <p:cNvPr id="41" name="object 41"/>
            <p:cNvSpPr/>
            <p:nvPr/>
          </p:nvSpPr>
          <p:spPr>
            <a:xfrm>
              <a:off x="6629278" y="3329940"/>
              <a:ext cx="2464435" cy="386080"/>
            </a:xfrm>
            <a:custGeom>
              <a:avLst/>
              <a:gdLst/>
              <a:ahLst/>
              <a:cxnLst/>
              <a:rect l="l" t="t" r="r" b="b"/>
              <a:pathLst>
                <a:path w="2464434" h="386079">
                  <a:moveTo>
                    <a:pt x="6096" y="339852"/>
                  </a:moveTo>
                  <a:lnTo>
                    <a:pt x="6096" y="45720"/>
                  </a:lnTo>
                  <a:lnTo>
                    <a:pt x="1524" y="57912"/>
                  </a:lnTo>
                  <a:lnTo>
                    <a:pt x="0" y="65532"/>
                  </a:lnTo>
                  <a:lnTo>
                    <a:pt x="0" y="320040"/>
                  </a:lnTo>
                  <a:lnTo>
                    <a:pt x="1524" y="326136"/>
                  </a:lnTo>
                  <a:lnTo>
                    <a:pt x="1524" y="329184"/>
                  </a:lnTo>
                  <a:lnTo>
                    <a:pt x="6096" y="339852"/>
                  </a:lnTo>
                  <a:close/>
                </a:path>
                <a:path w="2464434" h="386079">
                  <a:moveTo>
                    <a:pt x="2442972" y="364236"/>
                  </a:moveTo>
                  <a:lnTo>
                    <a:pt x="2442972" y="19812"/>
                  </a:lnTo>
                  <a:lnTo>
                    <a:pt x="2441448" y="19812"/>
                  </a:lnTo>
                  <a:lnTo>
                    <a:pt x="2432304" y="12192"/>
                  </a:lnTo>
                  <a:lnTo>
                    <a:pt x="2430780" y="10668"/>
                  </a:lnTo>
                  <a:lnTo>
                    <a:pt x="2420112" y="6096"/>
                  </a:lnTo>
                  <a:lnTo>
                    <a:pt x="2418588" y="4572"/>
                  </a:lnTo>
                  <a:lnTo>
                    <a:pt x="2407920" y="1524"/>
                  </a:lnTo>
                  <a:lnTo>
                    <a:pt x="2404872" y="1524"/>
                  </a:lnTo>
                  <a:lnTo>
                    <a:pt x="2397252" y="0"/>
                  </a:lnTo>
                  <a:lnTo>
                    <a:pt x="65532" y="0"/>
                  </a:lnTo>
                  <a:lnTo>
                    <a:pt x="59436" y="1524"/>
                  </a:lnTo>
                  <a:lnTo>
                    <a:pt x="56388" y="1524"/>
                  </a:lnTo>
                  <a:lnTo>
                    <a:pt x="45720" y="4572"/>
                  </a:lnTo>
                  <a:lnTo>
                    <a:pt x="44196" y="6096"/>
                  </a:lnTo>
                  <a:lnTo>
                    <a:pt x="33528" y="10668"/>
                  </a:lnTo>
                  <a:lnTo>
                    <a:pt x="32004" y="12192"/>
                  </a:lnTo>
                  <a:lnTo>
                    <a:pt x="22860" y="19812"/>
                  </a:lnTo>
                  <a:lnTo>
                    <a:pt x="21336" y="21336"/>
                  </a:lnTo>
                  <a:lnTo>
                    <a:pt x="13716" y="30480"/>
                  </a:lnTo>
                  <a:lnTo>
                    <a:pt x="12192" y="32004"/>
                  </a:lnTo>
                  <a:lnTo>
                    <a:pt x="6096" y="42672"/>
                  </a:lnTo>
                  <a:lnTo>
                    <a:pt x="6096" y="341376"/>
                  </a:lnTo>
                  <a:lnTo>
                    <a:pt x="12192" y="352044"/>
                  </a:lnTo>
                  <a:lnTo>
                    <a:pt x="12192" y="353568"/>
                  </a:lnTo>
                  <a:lnTo>
                    <a:pt x="13716" y="353568"/>
                  </a:lnTo>
                  <a:lnTo>
                    <a:pt x="21336" y="362712"/>
                  </a:lnTo>
                  <a:lnTo>
                    <a:pt x="21336" y="364236"/>
                  </a:lnTo>
                  <a:lnTo>
                    <a:pt x="22860" y="364236"/>
                  </a:lnTo>
                  <a:lnTo>
                    <a:pt x="25908" y="366776"/>
                  </a:lnTo>
                  <a:lnTo>
                    <a:pt x="25908" y="67056"/>
                  </a:lnTo>
                  <a:lnTo>
                    <a:pt x="28956" y="57912"/>
                  </a:lnTo>
                  <a:lnTo>
                    <a:pt x="28956" y="54864"/>
                  </a:lnTo>
                  <a:lnTo>
                    <a:pt x="35052" y="44196"/>
                  </a:lnTo>
                  <a:lnTo>
                    <a:pt x="35052" y="44958"/>
                  </a:lnTo>
                  <a:lnTo>
                    <a:pt x="38100" y="40386"/>
                  </a:lnTo>
                  <a:lnTo>
                    <a:pt x="38100" y="39624"/>
                  </a:lnTo>
                  <a:lnTo>
                    <a:pt x="39624" y="38100"/>
                  </a:lnTo>
                  <a:lnTo>
                    <a:pt x="39624" y="38354"/>
                  </a:lnTo>
                  <a:lnTo>
                    <a:pt x="47244" y="32004"/>
                  </a:lnTo>
                  <a:lnTo>
                    <a:pt x="47244" y="32657"/>
                  </a:lnTo>
                  <a:lnTo>
                    <a:pt x="53340" y="29173"/>
                  </a:lnTo>
                  <a:lnTo>
                    <a:pt x="53340" y="28956"/>
                  </a:lnTo>
                  <a:lnTo>
                    <a:pt x="56388" y="27432"/>
                  </a:lnTo>
                  <a:lnTo>
                    <a:pt x="56388" y="28085"/>
                  </a:lnTo>
                  <a:lnTo>
                    <a:pt x="62484" y="26343"/>
                  </a:lnTo>
                  <a:lnTo>
                    <a:pt x="62484" y="25908"/>
                  </a:lnTo>
                  <a:lnTo>
                    <a:pt x="68580" y="24384"/>
                  </a:lnTo>
                  <a:lnTo>
                    <a:pt x="2391156" y="24384"/>
                  </a:lnTo>
                  <a:lnTo>
                    <a:pt x="2397252" y="25908"/>
                  </a:lnTo>
                  <a:lnTo>
                    <a:pt x="2401824" y="25908"/>
                  </a:lnTo>
                  <a:lnTo>
                    <a:pt x="2401824" y="26343"/>
                  </a:lnTo>
                  <a:lnTo>
                    <a:pt x="2407920" y="28085"/>
                  </a:lnTo>
                  <a:lnTo>
                    <a:pt x="2407920" y="27432"/>
                  </a:lnTo>
                  <a:lnTo>
                    <a:pt x="2410968" y="28956"/>
                  </a:lnTo>
                  <a:lnTo>
                    <a:pt x="2410968" y="29173"/>
                  </a:lnTo>
                  <a:lnTo>
                    <a:pt x="2417064" y="32657"/>
                  </a:lnTo>
                  <a:lnTo>
                    <a:pt x="2417064" y="32004"/>
                  </a:lnTo>
                  <a:lnTo>
                    <a:pt x="2424684" y="38354"/>
                  </a:lnTo>
                  <a:lnTo>
                    <a:pt x="2424684" y="38100"/>
                  </a:lnTo>
                  <a:lnTo>
                    <a:pt x="2426208" y="39624"/>
                  </a:lnTo>
                  <a:lnTo>
                    <a:pt x="2426208" y="40386"/>
                  </a:lnTo>
                  <a:lnTo>
                    <a:pt x="2429256" y="44958"/>
                  </a:lnTo>
                  <a:lnTo>
                    <a:pt x="2429256" y="44196"/>
                  </a:lnTo>
                  <a:lnTo>
                    <a:pt x="2435352" y="54864"/>
                  </a:lnTo>
                  <a:lnTo>
                    <a:pt x="2435352" y="56896"/>
                  </a:lnTo>
                  <a:lnTo>
                    <a:pt x="2438400" y="64008"/>
                  </a:lnTo>
                  <a:lnTo>
                    <a:pt x="2438400" y="366776"/>
                  </a:lnTo>
                  <a:lnTo>
                    <a:pt x="2441448" y="364236"/>
                  </a:lnTo>
                  <a:lnTo>
                    <a:pt x="2442972" y="364236"/>
                  </a:lnTo>
                  <a:close/>
                </a:path>
                <a:path w="2464434" h="386079">
                  <a:moveTo>
                    <a:pt x="27432" y="323088"/>
                  </a:moveTo>
                  <a:lnTo>
                    <a:pt x="25908" y="316992"/>
                  </a:lnTo>
                  <a:lnTo>
                    <a:pt x="25908" y="321564"/>
                  </a:lnTo>
                  <a:lnTo>
                    <a:pt x="27432" y="323088"/>
                  </a:lnTo>
                  <a:close/>
                </a:path>
                <a:path w="2464434" h="386079">
                  <a:moveTo>
                    <a:pt x="29826" y="330708"/>
                  </a:moveTo>
                  <a:lnTo>
                    <a:pt x="25908" y="321564"/>
                  </a:lnTo>
                  <a:lnTo>
                    <a:pt x="25908" y="366776"/>
                  </a:lnTo>
                  <a:lnTo>
                    <a:pt x="28956" y="369316"/>
                  </a:lnTo>
                  <a:lnTo>
                    <a:pt x="28956" y="329184"/>
                  </a:lnTo>
                  <a:lnTo>
                    <a:pt x="29826" y="330708"/>
                  </a:lnTo>
                  <a:close/>
                </a:path>
                <a:path w="2464434" h="386079">
                  <a:moveTo>
                    <a:pt x="30480" y="53340"/>
                  </a:moveTo>
                  <a:lnTo>
                    <a:pt x="28956" y="54864"/>
                  </a:lnTo>
                  <a:lnTo>
                    <a:pt x="28956" y="57912"/>
                  </a:lnTo>
                  <a:lnTo>
                    <a:pt x="30480" y="53340"/>
                  </a:lnTo>
                  <a:close/>
                </a:path>
                <a:path w="2464434" h="386079">
                  <a:moveTo>
                    <a:pt x="30480" y="332232"/>
                  </a:moveTo>
                  <a:lnTo>
                    <a:pt x="29826" y="330708"/>
                  </a:lnTo>
                  <a:lnTo>
                    <a:pt x="28956" y="329184"/>
                  </a:lnTo>
                  <a:lnTo>
                    <a:pt x="30480" y="332232"/>
                  </a:lnTo>
                  <a:close/>
                </a:path>
                <a:path w="2464434" h="386079">
                  <a:moveTo>
                    <a:pt x="30480" y="370586"/>
                  </a:moveTo>
                  <a:lnTo>
                    <a:pt x="30480" y="332232"/>
                  </a:lnTo>
                  <a:lnTo>
                    <a:pt x="28956" y="329184"/>
                  </a:lnTo>
                  <a:lnTo>
                    <a:pt x="28956" y="369316"/>
                  </a:lnTo>
                  <a:lnTo>
                    <a:pt x="30480" y="370586"/>
                  </a:lnTo>
                  <a:close/>
                </a:path>
                <a:path w="2464434" h="386079">
                  <a:moveTo>
                    <a:pt x="35052" y="339852"/>
                  </a:moveTo>
                  <a:lnTo>
                    <a:pt x="29826" y="330708"/>
                  </a:lnTo>
                  <a:lnTo>
                    <a:pt x="30480" y="332232"/>
                  </a:lnTo>
                  <a:lnTo>
                    <a:pt x="30480" y="370586"/>
                  </a:lnTo>
                  <a:lnTo>
                    <a:pt x="32004" y="371856"/>
                  </a:lnTo>
                  <a:lnTo>
                    <a:pt x="32004" y="373380"/>
                  </a:lnTo>
                  <a:lnTo>
                    <a:pt x="33528" y="373380"/>
                  </a:lnTo>
                  <a:lnTo>
                    <a:pt x="33528" y="338328"/>
                  </a:lnTo>
                  <a:lnTo>
                    <a:pt x="35052" y="339852"/>
                  </a:lnTo>
                  <a:close/>
                </a:path>
                <a:path w="2464434" h="386079">
                  <a:moveTo>
                    <a:pt x="35052" y="44958"/>
                  </a:moveTo>
                  <a:lnTo>
                    <a:pt x="35052" y="44196"/>
                  </a:lnTo>
                  <a:lnTo>
                    <a:pt x="33528" y="47244"/>
                  </a:lnTo>
                  <a:lnTo>
                    <a:pt x="35052" y="44958"/>
                  </a:lnTo>
                  <a:close/>
                </a:path>
                <a:path w="2464434" h="386079">
                  <a:moveTo>
                    <a:pt x="39014" y="346557"/>
                  </a:moveTo>
                  <a:lnTo>
                    <a:pt x="33528" y="338328"/>
                  </a:lnTo>
                  <a:lnTo>
                    <a:pt x="33528" y="373380"/>
                  </a:lnTo>
                  <a:lnTo>
                    <a:pt x="38100" y="375992"/>
                  </a:lnTo>
                  <a:lnTo>
                    <a:pt x="38100" y="345948"/>
                  </a:lnTo>
                  <a:lnTo>
                    <a:pt x="39014" y="346557"/>
                  </a:lnTo>
                  <a:close/>
                </a:path>
                <a:path w="2464434" h="386079">
                  <a:moveTo>
                    <a:pt x="39624" y="38100"/>
                  </a:moveTo>
                  <a:lnTo>
                    <a:pt x="38100" y="39624"/>
                  </a:lnTo>
                  <a:lnTo>
                    <a:pt x="39243" y="38671"/>
                  </a:lnTo>
                  <a:lnTo>
                    <a:pt x="39624" y="38100"/>
                  </a:lnTo>
                  <a:close/>
                </a:path>
                <a:path w="2464434" h="386079">
                  <a:moveTo>
                    <a:pt x="39243" y="38671"/>
                  </a:moveTo>
                  <a:lnTo>
                    <a:pt x="38100" y="39624"/>
                  </a:lnTo>
                  <a:lnTo>
                    <a:pt x="38100" y="40386"/>
                  </a:lnTo>
                  <a:lnTo>
                    <a:pt x="39243" y="38671"/>
                  </a:lnTo>
                  <a:close/>
                </a:path>
                <a:path w="2464434" h="386079">
                  <a:moveTo>
                    <a:pt x="39624" y="347472"/>
                  </a:moveTo>
                  <a:lnTo>
                    <a:pt x="39014" y="346557"/>
                  </a:lnTo>
                  <a:lnTo>
                    <a:pt x="38100" y="345948"/>
                  </a:lnTo>
                  <a:lnTo>
                    <a:pt x="39624" y="347472"/>
                  </a:lnTo>
                  <a:close/>
                </a:path>
                <a:path w="2464434" h="386079">
                  <a:moveTo>
                    <a:pt x="39624" y="376863"/>
                  </a:moveTo>
                  <a:lnTo>
                    <a:pt x="39624" y="347472"/>
                  </a:lnTo>
                  <a:lnTo>
                    <a:pt x="38100" y="345948"/>
                  </a:lnTo>
                  <a:lnTo>
                    <a:pt x="38100" y="375992"/>
                  </a:lnTo>
                  <a:lnTo>
                    <a:pt x="39624" y="376863"/>
                  </a:lnTo>
                  <a:close/>
                </a:path>
                <a:path w="2464434" h="386079">
                  <a:moveTo>
                    <a:pt x="47244" y="379984"/>
                  </a:moveTo>
                  <a:lnTo>
                    <a:pt x="47244" y="352044"/>
                  </a:lnTo>
                  <a:lnTo>
                    <a:pt x="39014" y="346557"/>
                  </a:lnTo>
                  <a:lnTo>
                    <a:pt x="39624" y="347472"/>
                  </a:lnTo>
                  <a:lnTo>
                    <a:pt x="39624" y="376863"/>
                  </a:lnTo>
                  <a:lnTo>
                    <a:pt x="44196" y="379476"/>
                  </a:lnTo>
                  <a:lnTo>
                    <a:pt x="45720" y="379476"/>
                  </a:lnTo>
                  <a:lnTo>
                    <a:pt x="47244" y="379984"/>
                  </a:lnTo>
                  <a:close/>
                </a:path>
                <a:path w="2464434" h="386079">
                  <a:moveTo>
                    <a:pt x="39624" y="38354"/>
                  </a:moveTo>
                  <a:lnTo>
                    <a:pt x="39624" y="38100"/>
                  </a:lnTo>
                  <a:lnTo>
                    <a:pt x="39243" y="38671"/>
                  </a:lnTo>
                  <a:lnTo>
                    <a:pt x="39624" y="38354"/>
                  </a:lnTo>
                  <a:close/>
                </a:path>
                <a:path w="2464434" h="386079">
                  <a:moveTo>
                    <a:pt x="47244" y="32657"/>
                  </a:moveTo>
                  <a:lnTo>
                    <a:pt x="47244" y="32004"/>
                  </a:lnTo>
                  <a:lnTo>
                    <a:pt x="45720" y="33528"/>
                  </a:lnTo>
                  <a:lnTo>
                    <a:pt x="47244" y="32657"/>
                  </a:lnTo>
                  <a:close/>
                </a:path>
                <a:path w="2464434" h="386079">
                  <a:moveTo>
                    <a:pt x="54254" y="355396"/>
                  </a:moveTo>
                  <a:lnTo>
                    <a:pt x="45720" y="350520"/>
                  </a:lnTo>
                  <a:lnTo>
                    <a:pt x="47244" y="352044"/>
                  </a:lnTo>
                  <a:lnTo>
                    <a:pt x="47244" y="379984"/>
                  </a:lnTo>
                  <a:lnTo>
                    <a:pt x="53340" y="382016"/>
                  </a:lnTo>
                  <a:lnTo>
                    <a:pt x="53340" y="355092"/>
                  </a:lnTo>
                  <a:lnTo>
                    <a:pt x="54254" y="355396"/>
                  </a:lnTo>
                  <a:close/>
                </a:path>
                <a:path w="2464434" h="386079">
                  <a:moveTo>
                    <a:pt x="56388" y="27432"/>
                  </a:moveTo>
                  <a:lnTo>
                    <a:pt x="53340" y="28956"/>
                  </a:lnTo>
                  <a:lnTo>
                    <a:pt x="54102" y="28738"/>
                  </a:lnTo>
                  <a:lnTo>
                    <a:pt x="56388" y="27432"/>
                  </a:lnTo>
                  <a:close/>
                </a:path>
                <a:path w="2464434" h="386079">
                  <a:moveTo>
                    <a:pt x="54102" y="28738"/>
                  </a:moveTo>
                  <a:lnTo>
                    <a:pt x="53340" y="28956"/>
                  </a:lnTo>
                  <a:lnTo>
                    <a:pt x="53340" y="29173"/>
                  </a:lnTo>
                  <a:lnTo>
                    <a:pt x="54102" y="28738"/>
                  </a:lnTo>
                  <a:close/>
                </a:path>
                <a:path w="2464434" h="386079">
                  <a:moveTo>
                    <a:pt x="56388" y="356616"/>
                  </a:moveTo>
                  <a:lnTo>
                    <a:pt x="54254" y="355396"/>
                  </a:lnTo>
                  <a:lnTo>
                    <a:pt x="53340" y="355092"/>
                  </a:lnTo>
                  <a:lnTo>
                    <a:pt x="56388" y="356616"/>
                  </a:lnTo>
                  <a:close/>
                </a:path>
                <a:path w="2464434" h="386079">
                  <a:moveTo>
                    <a:pt x="56388" y="383032"/>
                  </a:moveTo>
                  <a:lnTo>
                    <a:pt x="56388" y="356616"/>
                  </a:lnTo>
                  <a:lnTo>
                    <a:pt x="53340" y="355092"/>
                  </a:lnTo>
                  <a:lnTo>
                    <a:pt x="53340" y="382016"/>
                  </a:lnTo>
                  <a:lnTo>
                    <a:pt x="56388" y="383032"/>
                  </a:lnTo>
                  <a:close/>
                </a:path>
                <a:path w="2464434" h="386079">
                  <a:moveTo>
                    <a:pt x="56388" y="28085"/>
                  </a:moveTo>
                  <a:lnTo>
                    <a:pt x="56388" y="27432"/>
                  </a:lnTo>
                  <a:lnTo>
                    <a:pt x="54102" y="28738"/>
                  </a:lnTo>
                  <a:lnTo>
                    <a:pt x="56388" y="28085"/>
                  </a:lnTo>
                  <a:close/>
                </a:path>
                <a:path w="2464434" h="386079">
                  <a:moveTo>
                    <a:pt x="2409444" y="355745"/>
                  </a:moveTo>
                  <a:lnTo>
                    <a:pt x="2400300" y="359664"/>
                  </a:lnTo>
                  <a:lnTo>
                    <a:pt x="67056" y="359664"/>
                  </a:lnTo>
                  <a:lnTo>
                    <a:pt x="54254" y="355396"/>
                  </a:lnTo>
                  <a:lnTo>
                    <a:pt x="56388" y="356616"/>
                  </a:lnTo>
                  <a:lnTo>
                    <a:pt x="56388" y="383032"/>
                  </a:lnTo>
                  <a:lnTo>
                    <a:pt x="59436" y="384048"/>
                  </a:lnTo>
                  <a:lnTo>
                    <a:pt x="67056" y="385572"/>
                  </a:lnTo>
                  <a:lnTo>
                    <a:pt x="2398776" y="385572"/>
                  </a:lnTo>
                  <a:lnTo>
                    <a:pt x="2406396" y="384048"/>
                  </a:lnTo>
                  <a:lnTo>
                    <a:pt x="2407920" y="383476"/>
                  </a:lnTo>
                  <a:lnTo>
                    <a:pt x="2407920" y="356616"/>
                  </a:lnTo>
                  <a:lnTo>
                    <a:pt x="2409444" y="355745"/>
                  </a:lnTo>
                  <a:close/>
                </a:path>
                <a:path w="2464434" h="386079">
                  <a:moveTo>
                    <a:pt x="64008" y="25908"/>
                  </a:moveTo>
                  <a:lnTo>
                    <a:pt x="62484" y="25908"/>
                  </a:lnTo>
                  <a:lnTo>
                    <a:pt x="62484" y="26343"/>
                  </a:lnTo>
                  <a:lnTo>
                    <a:pt x="64008" y="25908"/>
                  </a:lnTo>
                  <a:close/>
                </a:path>
                <a:path w="2464434" h="386079">
                  <a:moveTo>
                    <a:pt x="2401824" y="26343"/>
                  </a:moveTo>
                  <a:lnTo>
                    <a:pt x="2401824" y="25908"/>
                  </a:lnTo>
                  <a:lnTo>
                    <a:pt x="2400300" y="25908"/>
                  </a:lnTo>
                  <a:lnTo>
                    <a:pt x="2401824" y="26343"/>
                  </a:lnTo>
                  <a:close/>
                </a:path>
                <a:path w="2464434" h="386079">
                  <a:moveTo>
                    <a:pt x="2410968" y="28956"/>
                  </a:moveTo>
                  <a:lnTo>
                    <a:pt x="2407920" y="27432"/>
                  </a:lnTo>
                  <a:lnTo>
                    <a:pt x="2410206" y="28738"/>
                  </a:lnTo>
                  <a:lnTo>
                    <a:pt x="2410968" y="28956"/>
                  </a:lnTo>
                  <a:close/>
                </a:path>
                <a:path w="2464434" h="386079">
                  <a:moveTo>
                    <a:pt x="2410206" y="28738"/>
                  </a:moveTo>
                  <a:lnTo>
                    <a:pt x="2407920" y="27432"/>
                  </a:lnTo>
                  <a:lnTo>
                    <a:pt x="2407920" y="28085"/>
                  </a:lnTo>
                  <a:lnTo>
                    <a:pt x="2410206" y="28738"/>
                  </a:lnTo>
                  <a:close/>
                </a:path>
                <a:path w="2464434" h="386079">
                  <a:moveTo>
                    <a:pt x="2410968" y="355092"/>
                  </a:moveTo>
                  <a:lnTo>
                    <a:pt x="2409444" y="355745"/>
                  </a:lnTo>
                  <a:lnTo>
                    <a:pt x="2407920" y="356616"/>
                  </a:lnTo>
                  <a:lnTo>
                    <a:pt x="2410968" y="355092"/>
                  </a:lnTo>
                  <a:close/>
                </a:path>
                <a:path w="2464434" h="386079">
                  <a:moveTo>
                    <a:pt x="2410968" y="382333"/>
                  </a:moveTo>
                  <a:lnTo>
                    <a:pt x="2410968" y="355092"/>
                  </a:lnTo>
                  <a:lnTo>
                    <a:pt x="2407920" y="356616"/>
                  </a:lnTo>
                  <a:lnTo>
                    <a:pt x="2407920" y="383476"/>
                  </a:lnTo>
                  <a:lnTo>
                    <a:pt x="2410968" y="382333"/>
                  </a:lnTo>
                  <a:close/>
                </a:path>
                <a:path w="2464434" h="386079">
                  <a:moveTo>
                    <a:pt x="2418588" y="350520"/>
                  </a:moveTo>
                  <a:lnTo>
                    <a:pt x="2409444" y="355745"/>
                  </a:lnTo>
                  <a:lnTo>
                    <a:pt x="2410968" y="355092"/>
                  </a:lnTo>
                  <a:lnTo>
                    <a:pt x="2410968" y="382333"/>
                  </a:lnTo>
                  <a:lnTo>
                    <a:pt x="2417064" y="380047"/>
                  </a:lnTo>
                  <a:lnTo>
                    <a:pt x="2417064" y="352044"/>
                  </a:lnTo>
                  <a:lnTo>
                    <a:pt x="2418588" y="350520"/>
                  </a:lnTo>
                  <a:close/>
                </a:path>
                <a:path w="2464434" h="386079">
                  <a:moveTo>
                    <a:pt x="2410968" y="29173"/>
                  </a:moveTo>
                  <a:lnTo>
                    <a:pt x="2410968" y="28956"/>
                  </a:lnTo>
                  <a:lnTo>
                    <a:pt x="2410206" y="28738"/>
                  </a:lnTo>
                  <a:lnTo>
                    <a:pt x="2410968" y="29173"/>
                  </a:lnTo>
                  <a:close/>
                </a:path>
                <a:path w="2464434" h="386079">
                  <a:moveTo>
                    <a:pt x="2418588" y="33528"/>
                  </a:moveTo>
                  <a:lnTo>
                    <a:pt x="2417064" y="32004"/>
                  </a:lnTo>
                  <a:lnTo>
                    <a:pt x="2417064" y="32657"/>
                  </a:lnTo>
                  <a:lnTo>
                    <a:pt x="2418588" y="33528"/>
                  </a:lnTo>
                  <a:close/>
                </a:path>
                <a:path w="2464434" h="386079">
                  <a:moveTo>
                    <a:pt x="2424545" y="345809"/>
                  </a:moveTo>
                  <a:lnTo>
                    <a:pt x="2417064" y="352044"/>
                  </a:lnTo>
                  <a:lnTo>
                    <a:pt x="2417064" y="380047"/>
                  </a:lnTo>
                  <a:lnTo>
                    <a:pt x="2418588" y="379476"/>
                  </a:lnTo>
                  <a:lnTo>
                    <a:pt x="2420112" y="379476"/>
                  </a:lnTo>
                  <a:lnTo>
                    <a:pt x="2423160" y="377734"/>
                  </a:lnTo>
                  <a:lnTo>
                    <a:pt x="2423160" y="347472"/>
                  </a:lnTo>
                  <a:lnTo>
                    <a:pt x="2424545" y="345809"/>
                  </a:lnTo>
                  <a:close/>
                </a:path>
                <a:path w="2464434" h="386079">
                  <a:moveTo>
                    <a:pt x="2426208" y="344424"/>
                  </a:moveTo>
                  <a:lnTo>
                    <a:pt x="2424545" y="345809"/>
                  </a:lnTo>
                  <a:lnTo>
                    <a:pt x="2423160" y="347472"/>
                  </a:lnTo>
                  <a:lnTo>
                    <a:pt x="2426208" y="344424"/>
                  </a:lnTo>
                  <a:close/>
                </a:path>
                <a:path w="2464434" h="386079">
                  <a:moveTo>
                    <a:pt x="2426208" y="375992"/>
                  </a:moveTo>
                  <a:lnTo>
                    <a:pt x="2426208" y="344424"/>
                  </a:lnTo>
                  <a:lnTo>
                    <a:pt x="2423160" y="347472"/>
                  </a:lnTo>
                  <a:lnTo>
                    <a:pt x="2423160" y="377734"/>
                  </a:lnTo>
                  <a:lnTo>
                    <a:pt x="2426208" y="375992"/>
                  </a:lnTo>
                  <a:close/>
                </a:path>
                <a:path w="2464434" h="386079">
                  <a:moveTo>
                    <a:pt x="2430780" y="373380"/>
                  </a:moveTo>
                  <a:lnTo>
                    <a:pt x="2430780" y="338328"/>
                  </a:lnTo>
                  <a:lnTo>
                    <a:pt x="2424545" y="345809"/>
                  </a:lnTo>
                  <a:lnTo>
                    <a:pt x="2426208" y="344424"/>
                  </a:lnTo>
                  <a:lnTo>
                    <a:pt x="2426208" y="375992"/>
                  </a:lnTo>
                  <a:lnTo>
                    <a:pt x="2430780" y="373380"/>
                  </a:lnTo>
                  <a:close/>
                </a:path>
                <a:path w="2464434" h="386079">
                  <a:moveTo>
                    <a:pt x="2426208" y="39624"/>
                  </a:moveTo>
                  <a:lnTo>
                    <a:pt x="2424684" y="38100"/>
                  </a:lnTo>
                  <a:lnTo>
                    <a:pt x="2425065" y="38671"/>
                  </a:lnTo>
                  <a:lnTo>
                    <a:pt x="2426208" y="39624"/>
                  </a:lnTo>
                  <a:close/>
                </a:path>
                <a:path w="2464434" h="386079">
                  <a:moveTo>
                    <a:pt x="2425065" y="38671"/>
                  </a:moveTo>
                  <a:lnTo>
                    <a:pt x="2424684" y="38100"/>
                  </a:lnTo>
                  <a:lnTo>
                    <a:pt x="2424684" y="38354"/>
                  </a:lnTo>
                  <a:lnTo>
                    <a:pt x="2425065" y="38671"/>
                  </a:lnTo>
                  <a:close/>
                </a:path>
                <a:path w="2464434" h="386079">
                  <a:moveTo>
                    <a:pt x="2426208" y="40386"/>
                  </a:moveTo>
                  <a:lnTo>
                    <a:pt x="2426208" y="39624"/>
                  </a:lnTo>
                  <a:lnTo>
                    <a:pt x="2425065" y="38671"/>
                  </a:lnTo>
                  <a:lnTo>
                    <a:pt x="2426208" y="40386"/>
                  </a:lnTo>
                  <a:close/>
                </a:path>
                <a:path w="2464434" h="386079">
                  <a:moveTo>
                    <a:pt x="2430780" y="47244"/>
                  </a:moveTo>
                  <a:lnTo>
                    <a:pt x="2429256" y="44196"/>
                  </a:lnTo>
                  <a:lnTo>
                    <a:pt x="2429256" y="44958"/>
                  </a:lnTo>
                  <a:lnTo>
                    <a:pt x="2430780" y="47244"/>
                  </a:lnTo>
                  <a:close/>
                </a:path>
                <a:path w="2464434" h="386079">
                  <a:moveTo>
                    <a:pt x="2434132" y="331317"/>
                  </a:moveTo>
                  <a:lnTo>
                    <a:pt x="2429256" y="339852"/>
                  </a:lnTo>
                  <a:lnTo>
                    <a:pt x="2430780" y="338328"/>
                  </a:lnTo>
                  <a:lnTo>
                    <a:pt x="2430780" y="373380"/>
                  </a:lnTo>
                  <a:lnTo>
                    <a:pt x="2432304" y="373380"/>
                  </a:lnTo>
                  <a:lnTo>
                    <a:pt x="2432304" y="371856"/>
                  </a:lnTo>
                  <a:lnTo>
                    <a:pt x="2433828" y="370586"/>
                  </a:lnTo>
                  <a:lnTo>
                    <a:pt x="2433828" y="332232"/>
                  </a:lnTo>
                  <a:lnTo>
                    <a:pt x="2434132" y="331317"/>
                  </a:lnTo>
                  <a:close/>
                </a:path>
                <a:path w="2464434" h="386079">
                  <a:moveTo>
                    <a:pt x="2435352" y="56896"/>
                  </a:moveTo>
                  <a:lnTo>
                    <a:pt x="2435352" y="54864"/>
                  </a:lnTo>
                  <a:lnTo>
                    <a:pt x="2433828" y="53340"/>
                  </a:lnTo>
                  <a:lnTo>
                    <a:pt x="2435352" y="56896"/>
                  </a:lnTo>
                  <a:close/>
                </a:path>
                <a:path w="2464434" h="386079">
                  <a:moveTo>
                    <a:pt x="2435352" y="329184"/>
                  </a:moveTo>
                  <a:lnTo>
                    <a:pt x="2434132" y="331317"/>
                  </a:lnTo>
                  <a:lnTo>
                    <a:pt x="2433828" y="332232"/>
                  </a:lnTo>
                  <a:lnTo>
                    <a:pt x="2435352" y="329184"/>
                  </a:lnTo>
                  <a:close/>
                </a:path>
                <a:path w="2464434" h="386079">
                  <a:moveTo>
                    <a:pt x="2435352" y="369316"/>
                  </a:moveTo>
                  <a:lnTo>
                    <a:pt x="2435352" y="329184"/>
                  </a:lnTo>
                  <a:lnTo>
                    <a:pt x="2433828" y="332232"/>
                  </a:lnTo>
                  <a:lnTo>
                    <a:pt x="2433828" y="370586"/>
                  </a:lnTo>
                  <a:lnTo>
                    <a:pt x="2435352" y="369316"/>
                  </a:lnTo>
                  <a:close/>
                </a:path>
                <a:path w="2464434" h="386079">
                  <a:moveTo>
                    <a:pt x="2438400" y="366776"/>
                  </a:moveTo>
                  <a:lnTo>
                    <a:pt x="2438400" y="318516"/>
                  </a:lnTo>
                  <a:lnTo>
                    <a:pt x="2434132" y="331317"/>
                  </a:lnTo>
                  <a:lnTo>
                    <a:pt x="2435352" y="329184"/>
                  </a:lnTo>
                  <a:lnTo>
                    <a:pt x="2435352" y="369316"/>
                  </a:lnTo>
                  <a:lnTo>
                    <a:pt x="2438400" y="366776"/>
                  </a:lnTo>
                  <a:close/>
                </a:path>
                <a:path w="2464434" h="386079">
                  <a:moveTo>
                    <a:pt x="2458212" y="341376"/>
                  </a:moveTo>
                  <a:lnTo>
                    <a:pt x="2458212" y="42672"/>
                  </a:lnTo>
                  <a:lnTo>
                    <a:pt x="2452116" y="32004"/>
                  </a:lnTo>
                  <a:lnTo>
                    <a:pt x="2450592" y="32004"/>
                  </a:lnTo>
                  <a:lnTo>
                    <a:pt x="2450592" y="30480"/>
                  </a:lnTo>
                  <a:lnTo>
                    <a:pt x="2442972" y="21336"/>
                  </a:lnTo>
                  <a:lnTo>
                    <a:pt x="2442972" y="362712"/>
                  </a:lnTo>
                  <a:lnTo>
                    <a:pt x="2450592" y="353568"/>
                  </a:lnTo>
                  <a:lnTo>
                    <a:pt x="2452116" y="353568"/>
                  </a:lnTo>
                  <a:lnTo>
                    <a:pt x="2452116" y="352044"/>
                  </a:lnTo>
                  <a:lnTo>
                    <a:pt x="2458212" y="341376"/>
                  </a:lnTo>
                  <a:close/>
                </a:path>
                <a:path w="2464434" h="386079">
                  <a:moveTo>
                    <a:pt x="2464308" y="318516"/>
                  </a:moveTo>
                  <a:lnTo>
                    <a:pt x="2464308" y="64008"/>
                  </a:lnTo>
                  <a:lnTo>
                    <a:pt x="2462784" y="56388"/>
                  </a:lnTo>
                  <a:lnTo>
                    <a:pt x="2458212" y="45720"/>
                  </a:lnTo>
                  <a:lnTo>
                    <a:pt x="2458212" y="339852"/>
                  </a:lnTo>
                  <a:lnTo>
                    <a:pt x="2462784" y="326136"/>
                  </a:lnTo>
                  <a:lnTo>
                    <a:pt x="2464308" y="318516"/>
                  </a:lnTo>
                  <a:close/>
                </a:path>
              </a:pathLst>
            </a:custGeom>
            <a:solidFill>
              <a:srgbClr val="FFFFFF"/>
            </a:solidFill>
          </p:spPr>
          <p:txBody>
            <a:bodyPr wrap="square" lIns="0" tIns="0" rIns="0" bIns="0" rtlCol="0"/>
            <a:lstStyle/>
            <a:p>
              <a:endParaRPr sz="1634"/>
            </a:p>
          </p:txBody>
        </p:sp>
      </p:grpSp>
      <p:sp>
        <p:nvSpPr>
          <p:cNvPr id="42" name="object 42"/>
          <p:cNvSpPr txBox="1"/>
          <p:nvPr/>
        </p:nvSpPr>
        <p:spPr>
          <a:xfrm>
            <a:off x="7305663" y="3048409"/>
            <a:ext cx="2143845" cy="246193"/>
          </a:xfrm>
          <a:prstGeom prst="rect">
            <a:avLst/>
          </a:prstGeom>
          <a:solidFill>
            <a:srgbClr val="252572"/>
          </a:solidFill>
        </p:spPr>
        <p:txBody>
          <a:bodyPr vert="horz" wrap="square" lIns="0" tIns="50137" rIns="0" bIns="0" rtlCol="0">
            <a:spAutoFit/>
          </a:bodyPr>
          <a:lstStyle/>
          <a:p>
            <a:pPr marL="405157">
              <a:spcBef>
                <a:spcPts val="394"/>
              </a:spcBef>
            </a:pPr>
            <a:r>
              <a:rPr sz="1271" spc="-14" dirty="0">
                <a:solidFill>
                  <a:srgbClr val="FFFFFF"/>
                </a:solidFill>
                <a:latin typeface="Verdana"/>
                <a:cs typeface="Verdana"/>
              </a:rPr>
              <a:t>Raw </a:t>
            </a:r>
            <a:r>
              <a:rPr sz="1271" dirty="0">
                <a:solidFill>
                  <a:srgbClr val="FFFFFF"/>
                </a:solidFill>
                <a:latin typeface="Verdana"/>
                <a:cs typeface="Verdana"/>
              </a:rPr>
              <a:t>Image</a:t>
            </a:r>
            <a:r>
              <a:rPr sz="1271" spc="-18" dirty="0">
                <a:solidFill>
                  <a:srgbClr val="FFFFFF"/>
                </a:solidFill>
                <a:latin typeface="Verdana"/>
                <a:cs typeface="Verdana"/>
              </a:rPr>
              <a:t> </a:t>
            </a:r>
            <a:r>
              <a:rPr sz="1271" dirty="0">
                <a:solidFill>
                  <a:srgbClr val="FFFFFF"/>
                </a:solidFill>
                <a:latin typeface="Verdana"/>
                <a:cs typeface="Verdana"/>
              </a:rPr>
              <a:t>Files</a:t>
            </a:r>
            <a:endParaRPr sz="1271">
              <a:latin typeface="Verdana"/>
              <a:cs typeface="Verdana"/>
            </a:endParaRPr>
          </a:p>
        </p:txBody>
      </p:sp>
      <p:sp>
        <p:nvSpPr>
          <p:cNvPr id="43" name="object 43"/>
          <p:cNvSpPr/>
          <p:nvPr/>
        </p:nvSpPr>
        <p:spPr>
          <a:xfrm>
            <a:off x="8239272" y="2391424"/>
            <a:ext cx="345782" cy="622407"/>
          </a:xfrm>
          <a:custGeom>
            <a:avLst/>
            <a:gdLst/>
            <a:ahLst/>
            <a:cxnLst/>
            <a:rect l="l" t="t" r="r" b="b"/>
            <a:pathLst>
              <a:path w="381000" h="685800">
                <a:moveTo>
                  <a:pt x="380999" y="495299"/>
                </a:moveTo>
                <a:lnTo>
                  <a:pt x="286511" y="495299"/>
                </a:lnTo>
                <a:lnTo>
                  <a:pt x="286511" y="0"/>
                </a:lnTo>
                <a:lnTo>
                  <a:pt x="96011" y="0"/>
                </a:lnTo>
                <a:lnTo>
                  <a:pt x="96011" y="495299"/>
                </a:lnTo>
                <a:lnTo>
                  <a:pt x="0" y="495299"/>
                </a:lnTo>
                <a:lnTo>
                  <a:pt x="190499" y="685799"/>
                </a:lnTo>
                <a:lnTo>
                  <a:pt x="380999" y="495299"/>
                </a:lnTo>
                <a:close/>
              </a:path>
            </a:pathLst>
          </a:custGeom>
          <a:solidFill>
            <a:srgbClr val="7474D1"/>
          </a:solidFill>
        </p:spPr>
        <p:txBody>
          <a:bodyPr wrap="square" lIns="0" tIns="0" rIns="0" bIns="0" rtlCol="0"/>
          <a:lstStyle/>
          <a:p>
            <a:endParaRPr sz="1634"/>
          </a:p>
        </p:txBody>
      </p:sp>
    </p:spTree>
    <p:extLst>
      <p:ext uri="{BB962C8B-B14F-4D97-AF65-F5344CB8AC3E}">
        <p14:creationId xmlns:p14="http://schemas.microsoft.com/office/powerpoint/2010/main" val="293575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5235" y="796769"/>
            <a:ext cx="5059936"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454 </a:t>
            </a:r>
            <a:r>
              <a:rPr sz="3630" spc="-9" dirty="0"/>
              <a:t>Platform</a:t>
            </a:r>
            <a:r>
              <a:rPr sz="3630" dirty="0"/>
              <a:t> </a:t>
            </a:r>
            <a:r>
              <a:rPr sz="3630" spc="-9" dirty="0"/>
              <a:t>Updates</a:t>
            </a:r>
            <a:endParaRPr sz="3630"/>
          </a:p>
        </p:txBody>
      </p:sp>
      <p:grpSp>
        <p:nvGrpSpPr>
          <p:cNvPr id="3" name="object 3"/>
          <p:cNvGrpSpPr/>
          <p:nvPr/>
        </p:nvGrpSpPr>
        <p:grpSpPr>
          <a:xfrm>
            <a:off x="2349926" y="2174274"/>
            <a:ext cx="7492508" cy="929576"/>
            <a:chOff x="1219081" y="2395727"/>
            <a:chExt cx="8255634" cy="1024255"/>
          </a:xfrm>
        </p:grpSpPr>
        <p:sp>
          <p:nvSpPr>
            <p:cNvPr id="4" name="object 4"/>
            <p:cNvSpPr/>
            <p:nvPr/>
          </p:nvSpPr>
          <p:spPr>
            <a:xfrm>
              <a:off x="4181734" y="2447543"/>
              <a:ext cx="5292851" cy="434339"/>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1231273" y="2407919"/>
              <a:ext cx="2962910" cy="512445"/>
            </a:xfrm>
            <a:custGeom>
              <a:avLst/>
              <a:gdLst/>
              <a:ahLst/>
              <a:cxnLst/>
              <a:rect l="l" t="t" r="r" b="b"/>
              <a:pathLst>
                <a:path w="2962910" h="512444">
                  <a:moveTo>
                    <a:pt x="2962652" y="426719"/>
                  </a:moveTo>
                  <a:lnTo>
                    <a:pt x="2962652" y="85343"/>
                  </a:lnTo>
                  <a:lnTo>
                    <a:pt x="2955961" y="52077"/>
                  </a:lnTo>
                  <a:lnTo>
                    <a:pt x="2937697" y="24955"/>
                  </a:lnTo>
                  <a:lnTo>
                    <a:pt x="2910574" y="6691"/>
                  </a:lnTo>
                  <a:lnTo>
                    <a:pt x="2877308" y="0"/>
                  </a:lnTo>
                  <a:lnTo>
                    <a:pt x="86867" y="0"/>
                  </a:lnTo>
                  <a:lnTo>
                    <a:pt x="53363" y="6691"/>
                  </a:lnTo>
                  <a:lnTo>
                    <a:pt x="25717" y="24955"/>
                  </a:lnTo>
                  <a:lnTo>
                    <a:pt x="6929" y="52077"/>
                  </a:lnTo>
                  <a:lnTo>
                    <a:pt x="0" y="85343"/>
                  </a:lnTo>
                  <a:lnTo>
                    <a:pt x="0" y="426719"/>
                  </a:lnTo>
                  <a:lnTo>
                    <a:pt x="6929" y="459986"/>
                  </a:lnTo>
                  <a:lnTo>
                    <a:pt x="25717" y="487108"/>
                  </a:lnTo>
                  <a:lnTo>
                    <a:pt x="53363" y="505372"/>
                  </a:lnTo>
                  <a:lnTo>
                    <a:pt x="86867" y="512063"/>
                  </a:lnTo>
                  <a:lnTo>
                    <a:pt x="2877308" y="512063"/>
                  </a:lnTo>
                  <a:lnTo>
                    <a:pt x="2910574" y="505372"/>
                  </a:lnTo>
                  <a:lnTo>
                    <a:pt x="2937697" y="487108"/>
                  </a:lnTo>
                  <a:lnTo>
                    <a:pt x="2955961" y="459986"/>
                  </a:lnTo>
                  <a:lnTo>
                    <a:pt x="2962652" y="426719"/>
                  </a:lnTo>
                  <a:close/>
                </a:path>
              </a:pathLst>
            </a:custGeom>
            <a:solidFill>
              <a:srgbClr val="2D2D89"/>
            </a:solidFill>
          </p:spPr>
          <p:txBody>
            <a:bodyPr wrap="square" lIns="0" tIns="0" rIns="0" bIns="0" rtlCol="0"/>
            <a:lstStyle/>
            <a:p>
              <a:endParaRPr sz="1634"/>
            </a:p>
          </p:txBody>
        </p:sp>
        <p:sp>
          <p:nvSpPr>
            <p:cNvPr id="6" name="object 6"/>
            <p:cNvSpPr/>
            <p:nvPr/>
          </p:nvSpPr>
          <p:spPr>
            <a:xfrm>
              <a:off x="1219081" y="2395727"/>
              <a:ext cx="2988945" cy="538480"/>
            </a:xfrm>
            <a:custGeom>
              <a:avLst/>
              <a:gdLst/>
              <a:ahLst/>
              <a:cxnLst/>
              <a:rect l="l" t="t" r="r" b="b"/>
              <a:pathLst>
                <a:path w="2988945" h="538480">
                  <a:moveTo>
                    <a:pt x="2988561" y="438912"/>
                  </a:moveTo>
                  <a:lnTo>
                    <a:pt x="2988561" y="97536"/>
                  </a:lnTo>
                  <a:lnTo>
                    <a:pt x="2987037" y="86868"/>
                  </a:lnTo>
                  <a:lnTo>
                    <a:pt x="2976369" y="50292"/>
                  </a:lnTo>
                  <a:lnTo>
                    <a:pt x="2936745" y="12192"/>
                  </a:lnTo>
                  <a:lnTo>
                    <a:pt x="2900169" y="0"/>
                  </a:lnTo>
                  <a:lnTo>
                    <a:pt x="88392" y="0"/>
                  </a:lnTo>
                  <a:lnTo>
                    <a:pt x="77724" y="1524"/>
                  </a:lnTo>
                  <a:lnTo>
                    <a:pt x="59436" y="7620"/>
                  </a:lnTo>
                  <a:lnTo>
                    <a:pt x="51816" y="12192"/>
                  </a:lnTo>
                  <a:lnTo>
                    <a:pt x="42672" y="16764"/>
                  </a:lnTo>
                  <a:lnTo>
                    <a:pt x="12192" y="51816"/>
                  </a:lnTo>
                  <a:lnTo>
                    <a:pt x="0" y="88392"/>
                  </a:lnTo>
                  <a:lnTo>
                    <a:pt x="0" y="440436"/>
                  </a:lnTo>
                  <a:lnTo>
                    <a:pt x="1524" y="449580"/>
                  </a:lnTo>
                  <a:lnTo>
                    <a:pt x="3048" y="460248"/>
                  </a:lnTo>
                  <a:lnTo>
                    <a:pt x="4572" y="469392"/>
                  </a:lnTo>
                  <a:lnTo>
                    <a:pt x="7620" y="478536"/>
                  </a:lnTo>
                  <a:lnTo>
                    <a:pt x="12192" y="486156"/>
                  </a:lnTo>
                  <a:lnTo>
                    <a:pt x="16764" y="495300"/>
                  </a:lnTo>
                  <a:lnTo>
                    <a:pt x="22860" y="502920"/>
                  </a:lnTo>
                  <a:lnTo>
                    <a:pt x="25908" y="505968"/>
                  </a:lnTo>
                  <a:lnTo>
                    <a:pt x="25908" y="89916"/>
                  </a:lnTo>
                  <a:lnTo>
                    <a:pt x="27432" y="82296"/>
                  </a:lnTo>
                  <a:lnTo>
                    <a:pt x="28956" y="76200"/>
                  </a:lnTo>
                  <a:lnTo>
                    <a:pt x="32004" y="68580"/>
                  </a:lnTo>
                  <a:lnTo>
                    <a:pt x="38100" y="56388"/>
                  </a:lnTo>
                  <a:lnTo>
                    <a:pt x="42672" y="51816"/>
                  </a:lnTo>
                  <a:lnTo>
                    <a:pt x="47244" y="45720"/>
                  </a:lnTo>
                  <a:lnTo>
                    <a:pt x="51816" y="41148"/>
                  </a:lnTo>
                  <a:lnTo>
                    <a:pt x="57912" y="36576"/>
                  </a:lnTo>
                  <a:lnTo>
                    <a:pt x="70104" y="30480"/>
                  </a:lnTo>
                  <a:lnTo>
                    <a:pt x="77724" y="28956"/>
                  </a:lnTo>
                  <a:lnTo>
                    <a:pt x="83820" y="25908"/>
                  </a:lnTo>
                  <a:lnTo>
                    <a:pt x="2898645" y="25908"/>
                  </a:lnTo>
                  <a:lnTo>
                    <a:pt x="2942841" y="47244"/>
                  </a:lnTo>
                  <a:lnTo>
                    <a:pt x="2945889" y="51816"/>
                  </a:lnTo>
                  <a:lnTo>
                    <a:pt x="2955033" y="64008"/>
                  </a:lnTo>
                  <a:lnTo>
                    <a:pt x="2958081" y="70104"/>
                  </a:lnTo>
                  <a:lnTo>
                    <a:pt x="2959605" y="76200"/>
                  </a:lnTo>
                  <a:lnTo>
                    <a:pt x="2962653" y="91440"/>
                  </a:lnTo>
                  <a:lnTo>
                    <a:pt x="2962653" y="505206"/>
                  </a:lnTo>
                  <a:lnTo>
                    <a:pt x="2971797" y="493776"/>
                  </a:lnTo>
                  <a:lnTo>
                    <a:pt x="2976369" y="486156"/>
                  </a:lnTo>
                  <a:lnTo>
                    <a:pt x="2980941" y="477012"/>
                  </a:lnTo>
                  <a:lnTo>
                    <a:pt x="2987037" y="458724"/>
                  </a:lnTo>
                  <a:lnTo>
                    <a:pt x="2987037" y="449580"/>
                  </a:lnTo>
                  <a:lnTo>
                    <a:pt x="2988561" y="438912"/>
                  </a:lnTo>
                  <a:close/>
                </a:path>
                <a:path w="2988945" h="538480">
                  <a:moveTo>
                    <a:pt x="2962653" y="505206"/>
                  </a:moveTo>
                  <a:lnTo>
                    <a:pt x="2962653" y="448056"/>
                  </a:lnTo>
                  <a:lnTo>
                    <a:pt x="2961129" y="455676"/>
                  </a:lnTo>
                  <a:lnTo>
                    <a:pt x="2959605" y="461772"/>
                  </a:lnTo>
                  <a:lnTo>
                    <a:pt x="2956557" y="467868"/>
                  </a:lnTo>
                  <a:lnTo>
                    <a:pt x="2953509" y="475488"/>
                  </a:lnTo>
                  <a:lnTo>
                    <a:pt x="2950461" y="480060"/>
                  </a:lnTo>
                  <a:lnTo>
                    <a:pt x="2941317" y="492252"/>
                  </a:lnTo>
                  <a:lnTo>
                    <a:pt x="2935221" y="496824"/>
                  </a:lnTo>
                  <a:lnTo>
                    <a:pt x="2930649" y="499872"/>
                  </a:lnTo>
                  <a:lnTo>
                    <a:pt x="2924553" y="504444"/>
                  </a:lnTo>
                  <a:lnTo>
                    <a:pt x="2918457" y="507492"/>
                  </a:lnTo>
                  <a:lnTo>
                    <a:pt x="2910837" y="509016"/>
                  </a:lnTo>
                  <a:lnTo>
                    <a:pt x="2904741" y="510540"/>
                  </a:lnTo>
                  <a:lnTo>
                    <a:pt x="2897121" y="512064"/>
                  </a:lnTo>
                  <a:lnTo>
                    <a:pt x="89916" y="512064"/>
                  </a:lnTo>
                  <a:lnTo>
                    <a:pt x="82296" y="510540"/>
                  </a:lnTo>
                  <a:lnTo>
                    <a:pt x="76200" y="509016"/>
                  </a:lnTo>
                  <a:lnTo>
                    <a:pt x="70104" y="505968"/>
                  </a:lnTo>
                  <a:lnTo>
                    <a:pt x="62484" y="502920"/>
                  </a:lnTo>
                  <a:lnTo>
                    <a:pt x="57912" y="499872"/>
                  </a:lnTo>
                  <a:lnTo>
                    <a:pt x="51816" y="495300"/>
                  </a:lnTo>
                  <a:lnTo>
                    <a:pt x="41148" y="484632"/>
                  </a:lnTo>
                  <a:lnTo>
                    <a:pt x="38100" y="480060"/>
                  </a:lnTo>
                  <a:lnTo>
                    <a:pt x="33528" y="473964"/>
                  </a:lnTo>
                  <a:lnTo>
                    <a:pt x="30480" y="467868"/>
                  </a:lnTo>
                  <a:lnTo>
                    <a:pt x="28956" y="460248"/>
                  </a:lnTo>
                  <a:lnTo>
                    <a:pt x="27432" y="454152"/>
                  </a:lnTo>
                  <a:lnTo>
                    <a:pt x="25908" y="446532"/>
                  </a:lnTo>
                  <a:lnTo>
                    <a:pt x="25908" y="505968"/>
                  </a:lnTo>
                  <a:lnTo>
                    <a:pt x="60960" y="530352"/>
                  </a:lnTo>
                  <a:lnTo>
                    <a:pt x="88392" y="537972"/>
                  </a:lnTo>
                  <a:lnTo>
                    <a:pt x="2891025" y="537972"/>
                  </a:lnTo>
                  <a:lnTo>
                    <a:pt x="2900169" y="536448"/>
                  </a:lnTo>
                  <a:lnTo>
                    <a:pt x="2910837" y="534924"/>
                  </a:lnTo>
                  <a:lnTo>
                    <a:pt x="2919981" y="533400"/>
                  </a:lnTo>
                  <a:lnTo>
                    <a:pt x="2929125" y="530352"/>
                  </a:lnTo>
                  <a:lnTo>
                    <a:pt x="2936745" y="525780"/>
                  </a:lnTo>
                  <a:lnTo>
                    <a:pt x="2945889" y="521208"/>
                  </a:lnTo>
                  <a:lnTo>
                    <a:pt x="2953509" y="515112"/>
                  </a:lnTo>
                  <a:lnTo>
                    <a:pt x="2959605" y="509016"/>
                  </a:lnTo>
                  <a:lnTo>
                    <a:pt x="2962653" y="505206"/>
                  </a:lnTo>
                  <a:close/>
                </a:path>
              </a:pathLst>
            </a:custGeom>
            <a:solidFill>
              <a:srgbClr val="FFFFFF"/>
            </a:solidFill>
          </p:spPr>
          <p:txBody>
            <a:bodyPr wrap="square" lIns="0" tIns="0" rIns="0" bIns="0" rtlCol="0"/>
            <a:lstStyle/>
            <a:p>
              <a:endParaRPr sz="1634"/>
            </a:p>
          </p:txBody>
        </p:sp>
        <p:sp>
          <p:nvSpPr>
            <p:cNvPr id="7" name="object 7"/>
            <p:cNvSpPr/>
            <p:nvPr/>
          </p:nvSpPr>
          <p:spPr>
            <a:xfrm>
              <a:off x="4181734" y="2985515"/>
              <a:ext cx="5292851" cy="434339"/>
            </a:xfrm>
            <a:prstGeom prst="rect">
              <a:avLst/>
            </a:prstGeom>
            <a:blipFill>
              <a:blip r:embed="rId3" cstate="print"/>
              <a:stretch>
                <a:fillRect/>
              </a:stretch>
            </a:blipFill>
          </p:spPr>
          <p:txBody>
            <a:bodyPr wrap="square" lIns="0" tIns="0" rIns="0" bIns="0" rtlCol="0"/>
            <a:lstStyle/>
            <a:p>
              <a:endParaRPr sz="1634"/>
            </a:p>
          </p:txBody>
        </p:sp>
      </p:grpSp>
      <p:sp>
        <p:nvSpPr>
          <p:cNvPr id="8" name="object 8"/>
          <p:cNvSpPr txBox="1"/>
          <p:nvPr/>
        </p:nvSpPr>
        <p:spPr>
          <a:xfrm>
            <a:off x="5104654" y="2260949"/>
            <a:ext cx="4442140" cy="772547"/>
          </a:xfrm>
          <a:prstGeom prst="rect">
            <a:avLst/>
          </a:prstGeom>
        </p:spPr>
        <p:txBody>
          <a:bodyPr vert="horz" wrap="square" lIns="0" tIns="10950" rIns="0" bIns="0" rtlCol="0">
            <a:spAutoFit/>
          </a:bodyPr>
          <a:lstStyle/>
          <a:p>
            <a:pPr marL="11527">
              <a:spcBef>
                <a:spcPts val="86"/>
              </a:spcBef>
            </a:pPr>
            <a:r>
              <a:rPr sz="1724" spc="-5" dirty="0">
                <a:latin typeface="Verdana"/>
                <a:cs typeface="Verdana"/>
              </a:rPr>
              <a:t>• </a:t>
            </a:r>
            <a:r>
              <a:rPr sz="1724" spc="-9" dirty="0">
                <a:latin typeface="Verdana"/>
                <a:cs typeface="Verdana"/>
              </a:rPr>
              <a:t>100bp reads, ~20Mbp </a:t>
            </a:r>
            <a:r>
              <a:rPr sz="1724" spc="-5" dirty="0">
                <a:latin typeface="Verdana"/>
                <a:cs typeface="Verdana"/>
              </a:rPr>
              <a:t>/</a:t>
            </a:r>
            <a:r>
              <a:rPr sz="1724" spc="-208" dirty="0">
                <a:latin typeface="Verdana"/>
                <a:cs typeface="Verdana"/>
              </a:rPr>
              <a:t> </a:t>
            </a:r>
            <a:r>
              <a:rPr sz="1724" spc="-5" dirty="0">
                <a:latin typeface="Verdana"/>
                <a:cs typeface="Verdana"/>
              </a:rPr>
              <a:t>run</a:t>
            </a:r>
            <a:endParaRPr sz="1724">
              <a:latin typeface="Verdana"/>
              <a:cs typeface="Verdana"/>
            </a:endParaRPr>
          </a:p>
          <a:p>
            <a:pPr marL="11527">
              <a:spcBef>
                <a:spcPts val="1774"/>
              </a:spcBef>
            </a:pPr>
            <a:r>
              <a:rPr sz="1724" spc="-5" dirty="0">
                <a:latin typeface="Verdana"/>
                <a:cs typeface="Verdana"/>
              </a:rPr>
              <a:t>• </a:t>
            </a:r>
            <a:r>
              <a:rPr sz="1724" spc="-9" dirty="0">
                <a:latin typeface="Verdana"/>
                <a:cs typeface="Verdana"/>
              </a:rPr>
              <a:t>250bp reads ~100 Mbp </a:t>
            </a:r>
            <a:r>
              <a:rPr sz="1724" spc="-5" dirty="0">
                <a:latin typeface="Verdana"/>
                <a:cs typeface="Verdana"/>
              </a:rPr>
              <a:t>/ run </a:t>
            </a:r>
            <a:r>
              <a:rPr sz="1724" spc="-9" dirty="0">
                <a:latin typeface="Verdana"/>
                <a:cs typeface="Verdana"/>
              </a:rPr>
              <a:t>(7.5</a:t>
            </a:r>
            <a:r>
              <a:rPr sz="1724" spc="-177" dirty="0">
                <a:latin typeface="Verdana"/>
                <a:cs typeface="Verdana"/>
              </a:rPr>
              <a:t> </a:t>
            </a:r>
            <a:r>
              <a:rPr sz="1724" spc="-5" dirty="0">
                <a:latin typeface="Verdana"/>
                <a:cs typeface="Verdana"/>
              </a:rPr>
              <a:t>hrs)</a:t>
            </a:r>
            <a:endParaRPr sz="1724">
              <a:latin typeface="Verdana"/>
              <a:cs typeface="Verdana"/>
            </a:endParaRPr>
          </a:p>
        </p:txBody>
      </p:sp>
      <p:grpSp>
        <p:nvGrpSpPr>
          <p:cNvPr id="9" name="object 9"/>
          <p:cNvGrpSpPr/>
          <p:nvPr/>
        </p:nvGrpSpPr>
        <p:grpSpPr>
          <a:xfrm>
            <a:off x="2349926" y="2662518"/>
            <a:ext cx="7492508" cy="1417704"/>
            <a:chOff x="1219081" y="2933700"/>
            <a:chExt cx="8255634" cy="1562100"/>
          </a:xfrm>
        </p:grpSpPr>
        <p:sp>
          <p:nvSpPr>
            <p:cNvPr id="10" name="object 10"/>
            <p:cNvSpPr/>
            <p:nvPr/>
          </p:nvSpPr>
          <p:spPr>
            <a:xfrm>
              <a:off x="1231273" y="2945891"/>
              <a:ext cx="2962910" cy="513715"/>
            </a:xfrm>
            <a:custGeom>
              <a:avLst/>
              <a:gdLst/>
              <a:ahLst/>
              <a:cxnLst/>
              <a:rect l="l" t="t" r="r" b="b"/>
              <a:pathLst>
                <a:path w="2962910" h="513714">
                  <a:moveTo>
                    <a:pt x="2962652" y="426719"/>
                  </a:moveTo>
                  <a:lnTo>
                    <a:pt x="2962652" y="85343"/>
                  </a:lnTo>
                  <a:lnTo>
                    <a:pt x="2955961" y="52077"/>
                  </a:lnTo>
                  <a:lnTo>
                    <a:pt x="2937697" y="24955"/>
                  </a:lnTo>
                  <a:lnTo>
                    <a:pt x="2910574" y="6691"/>
                  </a:lnTo>
                  <a:lnTo>
                    <a:pt x="2877308" y="0"/>
                  </a:lnTo>
                  <a:lnTo>
                    <a:pt x="86867" y="0"/>
                  </a:lnTo>
                  <a:lnTo>
                    <a:pt x="53363" y="6691"/>
                  </a:lnTo>
                  <a:lnTo>
                    <a:pt x="25717" y="24955"/>
                  </a:lnTo>
                  <a:lnTo>
                    <a:pt x="6929" y="52077"/>
                  </a:lnTo>
                  <a:lnTo>
                    <a:pt x="0" y="85343"/>
                  </a:lnTo>
                  <a:lnTo>
                    <a:pt x="0" y="426719"/>
                  </a:lnTo>
                  <a:lnTo>
                    <a:pt x="6929" y="460224"/>
                  </a:lnTo>
                  <a:lnTo>
                    <a:pt x="25717" y="487870"/>
                  </a:lnTo>
                  <a:lnTo>
                    <a:pt x="53363" y="506658"/>
                  </a:lnTo>
                  <a:lnTo>
                    <a:pt x="86867" y="513587"/>
                  </a:lnTo>
                  <a:lnTo>
                    <a:pt x="2877308" y="513587"/>
                  </a:lnTo>
                  <a:lnTo>
                    <a:pt x="2910574" y="506658"/>
                  </a:lnTo>
                  <a:lnTo>
                    <a:pt x="2937697" y="487870"/>
                  </a:lnTo>
                  <a:lnTo>
                    <a:pt x="2955961" y="460224"/>
                  </a:lnTo>
                  <a:lnTo>
                    <a:pt x="2962652" y="426719"/>
                  </a:lnTo>
                  <a:close/>
                </a:path>
              </a:pathLst>
            </a:custGeom>
            <a:solidFill>
              <a:srgbClr val="2D2D89"/>
            </a:solidFill>
          </p:spPr>
          <p:txBody>
            <a:bodyPr wrap="square" lIns="0" tIns="0" rIns="0" bIns="0" rtlCol="0"/>
            <a:lstStyle/>
            <a:p>
              <a:endParaRPr sz="1634"/>
            </a:p>
          </p:txBody>
        </p:sp>
        <p:sp>
          <p:nvSpPr>
            <p:cNvPr id="11" name="object 11"/>
            <p:cNvSpPr/>
            <p:nvPr/>
          </p:nvSpPr>
          <p:spPr>
            <a:xfrm>
              <a:off x="1219081" y="2933700"/>
              <a:ext cx="2988945" cy="538480"/>
            </a:xfrm>
            <a:custGeom>
              <a:avLst/>
              <a:gdLst/>
              <a:ahLst/>
              <a:cxnLst/>
              <a:rect l="l" t="t" r="r" b="b"/>
              <a:pathLst>
                <a:path w="2988945" h="538479">
                  <a:moveTo>
                    <a:pt x="2988561" y="440436"/>
                  </a:moveTo>
                  <a:lnTo>
                    <a:pt x="2988561" y="97536"/>
                  </a:lnTo>
                  <a:lnTo>
                    <a:pt x="2987037" y="86868"/>
                  </a:lnTo>
                  <a:lnTo>
                    <a:pt x="2976369" y="50292"/>
                  </a:lnTo>
                  <a:lnTo>
                    <a:pt x="2951985" y="22860"/>
                  </a:lnTo>
                  <a:lnTo>
                    <a:pt x="2944365" y="16764"/>
                  </a:lnTo>
                  <a:lnTo>
                    <a:pt x="2936745" y="12192"/>
                  </a:lnTo>
                  <a:lnTo>
                    <a:pt x="2927601" y="7620"/>
                  </a:lnTo>
                  <a:lnTo>
                    <a:pt x="2909313" y="1524"/>
                  </a:lnTo>
                  <a:lnTo>
                    <a:pt x="2900169" y="0"/>
                  </a:lnTo>
                  <a:lnTo>
                    <a:pt x="88392" y="0"/>
                  </a:lnTo>
                  <a:lnTo>
                    <a:pt x="77724" y="1524"/>
                  </a:lnTo>
                  <a:lnTo>
                    <a:pt x="59436" y="7620"/>
                  </a:lnTo>
                  <a:lnTo>
                    <a:pt x="51816" y="12192"/>
                  </a:lnTo>
                  <a:lnTo>
                    <a:pt x="42672" y="16764"/>
                  </a:lnTo>
                  <a:lnTo>
                    <a:pt x="12192" y="51816"/>
                  </a:lnTo>
                  <a:lnTo>
                    <a:pt x="0" y="88392"/>
                  </a:lnTo>
                  <a:lnTo>
                    <a:pt x="0" y="440436"/>
                  </a:lnTo>
                  <a:lnTo>
                    <a:pt x="1524" y="449580"/>
                  </a:lnTo>
                  <a:lnTo>
                    <a:pt x="3048" y="460248"/>
                  </a:lnTo>
                  <a:lnTo>
                    <a:pt x="22860" y="502920"/>
                  </a:lnTo>
                  <a:lnTo>
                    <a:pt x="25908" y="505968"/>
                  </a:lnTo>
                  <a:lnTo>
                    <a:pt x="25908" y="89916"/>
                  </a:lnTo>
                  <a:lnTo>
                    <a:pt x="27432" y="82296"/>
                  </a:lnTo>
                  <a:lnTo>
                    <a:pt x="28956" y="76200"/>
                  </a:lnTo>
                  <a:lnTo>
                    <a:pt x="32004" y="68580"/>
                  </a:lnTo>
                  <a:lnTo>
                    <a:pt x="38100" y="56388"/>
                  </a:lnTo>
                  <a:lnTo>
                    <a:pt x="42672" y="51816"/>
                  </a:lnTo>
                  <a:lnTo>
                    <a:pt x="47244" y="45720"/>
                  </a:lnTo>
                  <a:lnTo>
                    <a:pt x="51816" y="41148"/>
                  </a:lnTo>
                  <a:lnTo>
                    <a:pt x="57912" y="38100"/>
                  </a:lnTo>
                  <a:lnTo>
                    <a:pt x="64008" y="33528"/>
                  </a:lnTo>
                  <a:lnTo>
                    <a:pt x="70104" y="30480"/>
                  </a:lnTo>
                  <a:lnTo>
                    <a:pt x="77724" y="28956"/>
                  </a:lnTo>
                  <a:lnTo>
                    <a:pt x="83820" y="27432"/>
                  </a:lnTo>
                  <a:lnTo>
                    <a:pt x="91440" y="25908"/>
                  </a:lnTo>
                  <a:lnTo>
                    <a:pt x="2898645" y="25908"/>
                  </a:lnTo>
                  <a:lnTo>
                    <a:pt x="2906265" y="27432"/>
                  </a:lnTo>
                  <a:lnTo>
                    <a:pt x="2912361" y="28956"/>
                  </a:lnTo>
                  <a:lnTo>
                    <a:pt x="2918457" y="32004"/>
                  </a:lnTo>
                  <a:lnTo>
                    <a:pt x="2926077" y="35052"/>
                  </a:lnTo>
                  <a:lnTo>
                    <a:pt x="2930649" y="38100"/>
                  </a:lnTo>
                  <a:lnTo>
                    <a:pt x="2942841" y="47244"/>
                  </a:lnTo>
                  <a:lnTo>
                    <a:pt x="2945889" y="51816"/>
                  </a:lnTo>
                  <a:lnTo>
                    <a:pt x="2955033" y="64008"/>
                  </a:lnTo>
                  <a:lnTo>
                    <a:pt x="2958081" y="70104"/>
                  </a:lnTo>
                  <a:lnTo>
                    <a:pt x="2959605" y="77724"/>
                  </a:lnTo>
                  <a:lnTo>
                    <a:pt x="2961129" y="83820"/>
                  </a:lnTo>
                  <a:lnTo>
                    <a:pt x="2962653" y="91440"/>
                  </a:lnTo>
                  <a:lnTo>
                    <a:pt x="2962653" y="505206"/>
                  </a:lnTo>
                  <a:lnTo>
                    <a:pt x="2971797" y="493776"/>
                  </a:lnTo>
                  <a:lnTo>
                    <a:pt x="2976369" y="486156"/>
                  </a:lnTo>
                  <a:lnTo>
                    <a:pt x="2980941" y="477012"/>
                  </a:lnTo>
                  <a:lnTo>
                    <a:pt x="2987037" y="458724"/>
                  </a:lnTo>
                  <a:lnTo>
                    <a:pt x="2987037" y="449580"/>
                  </a:lnTo>
                  <a:lnTo>
                    <a:pt x="2988561" y="440436"/>
                  </a:lnTo>
                  <a:close/>
                </a:path>
                <a:path w="2988945" h="538479">
                  <a:moveTo>
                    <a:pt x="2962653" y="505206"/>
                  </a:moveTo>
                  <a:lnTo>
                    <a:pt x="2962653" y="448056"/>
                  </a:lnTo>
                  <a:lnTo>
                    <a:pt x="2961129" y="455676"/>
                  </a:lnTo>
                  <a:lnTo>
                    <a:pt x="2959605" y="461772"/>
                  </a:lnTo>
                  <a:lnTo>
                    <a:pt x="2956557" y="467868"/>
                  </a:lnTo>
                  <a:lnTo>
                    <a:pt x="2953509" y="475488"/>
                  </a:lnTo>
                  <a:lnTo>
                    <a:pt x="2950461" y="481584"/>
                  </a:lnTo>
                  <a:lnTo>
                    <a:pt x="2945889" y="486156"/>
                  </a:lnTo>
                  <a:lnTo>
                    <a:pt x="2941317" y="492252"/>
                  </a:lnTo>
                  <a:lnTo>
                    <a:pt x="2935221" y="496824"/>
                  </a:lnTo>
                  <a:lnTo>
                    <a:pt x="2930649" y="499872"/>
                  </a:lnTo>
                  <a:lnTo>
                    <a:pt x="2924553" y="504444"/>
                  </a:lnTo>
                  <a:lnTo>
                    <a:pt x="2918457" y="507492"/>
                  </a:lnTo>
                  <a:lnTo>
                    <a:pt x="2910837" y="509016"/>
                  </a:lnTo>
                  <a:lnTo>
                    <a:pt x="2904741" y="510540"/>
                  </a:lnTo>
                  <a:lnTo>
                    <a:pt x="2897121" y="512064"/>
                  </a:lnTo>
                  <a:lnTo>
                    <a:pt x="89916" y="512064"/>
                  </a:lnTo>
                  <a:lnTo>
                    <a:pt x="82296" y="510540"/>
                  </a:lnTo>
                  <a:lnTo>
                    <a:pt x="76200" y="509016"/>
                  </a:lnTo>
                  <a:lnTo>
                    <a:pt x="70104" y="505968"/>
                  </a:lnTo>
                  <a:lnTo>
                    <a:pt x="62484" y="502920"/>
                  </a:lnTo>
                  <a:lnTo>
                    <a:pt x="57912" y="499872"/>
                  </a:lnTo>
                  <a:lnTo>
                    <a:pt x="51816" y="495300"/>
                  </a:lnTo>
                  <a:lnTo>
                    <a:pt x="47244" y="490728"/>
                  </a:lnTo>
                  <a:lnTo>
                    <a:pt x="41148" y="486156"/>
                  </a:lnTo>
                  <a:lnTo>
                    <a:pt x="38100" y="480060"/>
                  </a:lnTo>
                  <a:lnTo>
                    <a:pt x="33528" y="473964"/>
                  </a:lnTo>
                  <a:lnTo>
                    <a:pt x="30480" y="467868"/>
                  </a:lnTo>
                  <a:lnTo>
                    <a:pt x="28956" y="460248"/>
                  </a:lnTo>
                  <a:lnTo>
                    <a:pt x="27432" y="454152"/>
                  </a:lnTo>
                  <a:lnTo>
                    <a:pt x="25908" y="446532"/>
                  </a:lnTo>
                  <a:lnTo>
                    <a:pt x="25908" y="505968"/>
                  </a:lnTo>
                  <a:lnTo>
                    <a:pt x="28956" y="509016"/>
                  </a:lnTo>
                  <a:lnTo>
                    <a:pt x="60960" y="530352"/>
                  </a:lnTo>
                  <a:lnTo>
                    <a:pt x="88392" y="537972"/>
                  </a:lnTo>
                  <a:lnTo>
                    <a:pt x="2900169" y="537972"/>
                  </a:lnTo>
                  <a:lnTo>
                    <a:pt x="2910837" y="536448"/>
                  </a:lnTo>
                  <a:lnTo>
                    <a:pt x="2929125" y="530352"/>
                  </a:lnTo>
                  <a:lnTo>
                    <a:pt x="2936745" y="525780"/>
                  </a:lnTo>
                  <a:lnTo>
                    <a:pt x="2945889" y="521208"/>
                  </a:lnTo>
                  <a:lnTo>
                    <a:pt x="2953509" y="515112"/>
                  </a:lnTo>
                  <a:lnTo>
                    <a:pt x="2959605" y="509016"/>
                  </a:lnTo>
                  <a:lnTo>
                    <a:pt x="2962653" y="505206"/>
                  </a:lnTo>
                  <a:close/>
                </a:path>
              </a:pathLst>
            </a:custGeom>
            <a:solidFill>
              <a:srgbClr val="FFFFFF"/>
            </a:solidFill>
          </p:spPr>
          <p:txBody>
            <a:bodyPr wrap="square" lIns="0" tIns="0" rIns="0" bIns="0" rtlCol="0"/>
            <a:lstStyle/>
            <a:p>
              <a:endParaRPr sz="1634"/>
            </a:p>
          </p:txBody>
        </p:sp>
        <p:sp>
          <p:nvSpPr>
            <p:cNvPr id="12" name="object 12"/>
            <p:cNvSpPr/>
            <p:nvPr/>
          </p:nvSpPr>
          <p:spPr>
            <a:xfrm>
              <a:off x="4181734" y="3523487"/>
              <a:ext cx="5292851" cy="434339"/>
            </a:xfrm>
            <a:prstGeom prst="rect">
              <a:avLst/>
            </a:prstGeom>
            <a:blipFill>
              <a:blip r:embed="rId4" cstate="print"/>
              <a:stretch>
                <a:fillRect/>
              </a:stretch>
            </a:blipFill>
          </p:spPr>
          <p:txBody>
            <a:bodyPr wrap="square" lIns="0" tIns="0" rIns="0" bIns="0" rtlCol="0"/>
            <a:lstStyle/>
            <a:p>
              <a:endParaRPr sz="1634"/>
            </a:p>
          </p:txBody>
        </p:sp>
        <p:sp>
          <p:nvSpPr>
            <p:cNvPr id="13" name="object 13"/>
            <p:cNvSpPr/>
            <p:nvPr/>
          </p:nvSpPr>
          <p:spPr>
            <a:xfrm>
              <a:off x="1231273" y="3483863"/>
              <a:ext cx="2962910" cy="513715"/>
            </a:xfrm>
            <a:custGeom>
              <a:avLst/>
              <a:gdLst/>
              <a:ahLst/>
              <a:cxnLst/>
              <a:rect l="l" t="t" r="r" b="b"/>
              <a:pathLst>
                <a:path w="2962910" h="513714">
                  <a:moveTo>
                    <a:pt x="2962652" y="428243"/>
                  </a:moveTo>
                  <a:lnTo>
                    <a:pt x="2962652" y="85343"/>
                  </a:lnTo>
                  <a:lnTo>
                    <a:pt x="2955961" y="52077"/>
                  </a:lnTo>
                  <a:lnTo>
                    <a:pt x="2937697" y="24955"/>
                  </a:lnTo>
                  <a:lnTo>
                    <a:pt x="2910574" y="6691"/>
                  </a:lnTo>
                  <a:lnTo>
                    <a:pt x="2877308" y="0"/>
                  </a:lnTo>
                  <a:lnTo>
                    <a:pt x="86867" y="0"/>
                  </a:lnTo>
                  <a:lnTo>
                    <a:pt x="53363" y="6691"/>
                  </a:lnTo>
                  <a:lnTo>
                    <a:pt x="25717" y="24955"/>
                  </a:lnTo>
                  <a:lnTo>
                    <a:pt x="6929" y="52077"/>
                  </a:lnTo>
                  <a:lnTo>
                    <a:pt x="0" y="85343"/>
                  </a:lnTo>
                  <a:lnTo>
                    <a:pt x="0" y="428243"/>
                  </a:lnTo>
                  <a:lnTo>
                    <a:pt x="6929" y="460867"/>
                  </a:lnTo>
                  <a:lnTo>
                    <a:pt x="25717" y="488060"/>
                  </a:lnTo>
                  <a:lnTo>
                    <a:pt x="53363" y="506682"/>
                  </a:lnTo>
                  <a:lnTo>
                    <a:pt x="86867" y="513587"/>
                  </a:lnTo>
                  <a:lnTo>
                    <a:pt x="2877308" y="513587"/>
                  </a:lnTo>
                  <a:lnTo>
                    <a:pt x="2910574" y="506682"/>
                  </a:lnTo>
                  <a:lnTo>
                    <a:pt x="2937697" y="488060"/>
                  </a:lnTo>
                  <a:lnTo>
                    <a:pt x="2955961" y="460867"/>
                  </a:lnTo>
                  <a:lnTo>
                    <a:pt x="2962652" y="428243"/>
                  </a:lnTo>
                  <a:close/>
                </a:path>
              </a:pathLst>
            </a:custGeom>
            <a:solidFill>
              <a:srgbClr val="2D2D89"/>
            </a:solidFill>
          </p:spPr>
          <p:txBody>
            <a:bodyPr wrap="square" lIns="0" tIns="0" rIns="0" bIns="0" rtlCol="0"/>
            <a:lstStyle/>
            <a:p>
              <a:endParaRPr sz="1634"/>
            </a:p>
          </p:txBody>
        </p:sp>
        <p:sp>
          <p:nvSpPr>
            <p:cNvPr id="14" name="object 14"/>
            <p:cNvSpPr/>
            <p:nvPr/>
          </p:nvSpPr>
          <p:spPr>
            <a:xfrm>
              <a:off x="1219081" y="3471672"/>
              <a:ext cx="2988945" cy="538480"/>
            </a:xfrm>
            <a:custGeom>
              <a:avLst/>
              <a:gdLst/>
              <a:ahLst/>
              <a:cxnLst/>
              <a:rect l="l" t="t" r="r" b="b"/>
              <a:pathLst>
                <a:path w="2988945" h="538479">
                  <a:moveTo>
                    <a:pt x="2988561" y="440436"/>
                  </a:moveTo>
                  <a:lnTo>
                    <a:pt x="2988561" y="97536"/>
                  </a:lnTo>
                  <a:lnTo>
                    <a:pt x="2987037" y="86868"/>
                  </a:lnTo>
                  <a:lnTo>
                    <a:pt x="2976369" y="50292"/>
                  </a:lnTo>
                  <a:lnTo>
                    <a:pt x="2944365" y="16764"/>
                  </a:lnTo>
                  <a:lnTo>
                    <a:pt x="2909313" y="1524"/>
                  </a:lnTo>
                  <a:lnTo>
                    <a:pt x="2900169" y="0"/>
                  </a:lnTo>
                  <a:lnTo>
                    <a:pt x="88392" y="0"/>
                  </a:lnTo>
                  <a:lnTo>
                    <a:pt x="77724" y="1524"/>
                  </a:lnTo>
                  <a:lnTo>
                    <a:pt x="59436" y="7620"/>
                  </a:lnTo>
                  <a:lnTo>
                    <a:pt x="51816" y="12192"/>
                  </a:lnTo>
                  <a:lnTo>
                    <a:pt x="42672" y="16764"/>
                  </a:lnTo>
                  <a:lnTo>
                    <a:pt x="12192" y="51816"/>
                  </a:lnTo>
                  <a:lnTo>
                    <a:pt x="0" y="88392"/>
                  </a:lnTo>
                  <a:lnTo>
                    <a:pt x="0" y="440436"/>
                  </a:lnTo>
                  <a:lnTo>
                    <a:pt x="7620" y="478536"/>
                  </a:lnTo>
                  <a:lnTo>
                    <a:pt x="25908" y="505968"/>
                  </a:lnTo>
                  <a:lnTo>
                    <a:pt x="25908" y="89916"/>
                  </a:lnTo>
                  <a:lnTo>
                    <a:pt x="27432" y="82296"/>
                  </a:lnTo>
                  <a:lnTo>
                    <a:pt x="28956" y="76200"/>
                  </a:lnTo>
                  <a:lnTo>
                    <a:pt x="32004" y="70104"/>
                  </a:lnTo>
                  <a:lnTo>
                    <a:pt x="35052" y="62484"/>
                  </a:lnTo>
                  <a:lnTo>
                    <a:pt x="38100" y="56388"/>
                  </a:lnTo>
                  <a:lnTo>
                    <a:pt x="42672" y="51816"/>
                  </a:lnTo>
                  <a:lnTo>
                    <a:pt x="47244" y="45720"/>
                  </a:lnTo>
                  <a:lnTo>
                    <a:pt x="51816" y="41148"/>
                  </a:lnTo>
                  <a:lnTo>
                    <a:pt x="57912" y="38100"/>
                  </a:lnTo>
                  <a:lnTo>
                    <a:pt x="64008" y="33528"/>
                  </a:lnTo>
                  <a:lnTo>
                    <a:pt x="70104" y="30480"/>
                  </a:lnTo>
                  <a:lnTo>
                    <a:pt x="77724" y="28956"/>
                  </a:lnTo>
                  <a:lnTo>
                    <a:pt x="83820" y="27432"/>
                  </a:lnTo>
                  <a:lnTo>
                    <a:pt x="91440" y="25908"/>
                  </a:lnTo>
                  <a:lnTo>
                    <a:pt x="2898645" y="25908"/>
                  </a:lnTo>
                  <a:lnTo>
                    <a:pt x="2906265" y="27432"/>
                  </a:lnTo>
                  <a:lnTo>
                    <a:pt x="2912361" y="28956"/>
                  </a:lnTo>
                  <a:lnTo>
                    <a:pt x="2918457" y="32004"/>
                  </a:lnTo>
                  <a:lnTo>
                    <a:pt x="2926077" y="35052"/>
                  </a:lnTo>
                  <a:lnTo>
                    <a:pt x="2930649" y="38100"/>
                  </a:lnTo>
                  <a:lnTo>
                    <a:pt x="2942841" y="47244"/>
                  </a:lnTo>
                  <a:lnTo>
                    <a:pt x="2945889" y="51816"/>
                  </a:lnTo>
                  <a:lnTo>
                    <a:pt x="2955033" y="64008"/>
                  </a:lnTo>
                  <a:lnTo>
                    <a:pt x="2958081" y="70104"/>
                  </a:lnTo>
                  <a:lnTo>
                    <a:pt x="2959605" y="77724"/>
                  </a:lnTo>
                  <a:lnTo>
                    <a:pt x="2961129" y="83820"/>
                  </a:lnTo>
                  <a:lnTo>
                    <a:pt x="2962653" y="91440"/>
                  </a:lnTo>
                  <a:lnTo>
                    <a:pt x="2962653" y="505206"/>
                  </a:lnTo>
                  <a:lnTo>
                    <a:pt x="2971797" y="493776"/>
                  </a:lnTo>
                  <a:lnTo>
                    <a:pt x="2976369" y="486156"/>
                  </a:lnTo>
                  <a:lnTo>
                    <a:pt x="2980941" y="477012"/>
                  </a:lnTo>
                  <a:lnTo>
                    <a:pt x="2987037" y="458724"/>
                  </a:lnTo>
                  <a:lnTo>
                    <a:pt x="2987037" y="449580"/>
                  </a:lnTo>
                  <a:lnTo>
                    <a:pt x="2988561" y="440436"/>
                  </a:lnTo>
                  <a:close/>
                </a:path>
                <a:path w="2988945" h="538479">
                  <a:moveTo>
                    <a:pt x="2962653" y="505206"/>
                  </a:moveTo>
                  <a:lnTo>
                    <a:pt x="2962653" y="448056"/>
                  </a:lnTo>
                  <a:lnTo>
                    <a:pt x="2961129" y="455676"/>
                  </a:lnTo>
                  <a:lnTo>
                    <a:pt x="2959605" y="461772"/>
                  </a:lnTo>
                  <a:lnTo>
                    <a:pt x="2956557" y="469392"/>
                  </a:lnTo>
                  <a:lnTo>
                    <a:pt x="2950461" y="481584"/>
                  </a:lnTo>
                  <a:lnTo>
                    <a:pt x="2945889" y="486156"/>
                  </a:lnTo>
                  <a:lnTo>
                    <a:pt x="2941317" y="492252"/>
                  </a:lnTo>
                  <a:lnTo>
                    <a:pt x="2936745" y="496824"/>
                  </a:lnTo>
                  <a:lnTo>
                    <a:pt x="2930649" y="499872"/>
                  </a:lnTo>
                  <a:lnTo>
                    <a:pt x="2924553" y="504444"/>
                  </a:lnTo>
                  <a:lnTo>
                    <a:pt x="2918457" y="507492"/>
                  </a:lnTo>
                  <a:lnTo>
                    <a:pt x="2910837" y="509016"/>
                  </a:lnTo>
                  <a:lnTo>
                    <a:pt x="2904741" y="510540"/>
                  </a:lnTo>
                  <a:lnTo>
                    <a:pt x="2897121" y="512064"/>
                  </a:lnTo>
                  <a:lnTo>
                    <a:pt x="89916" y="512064"/>
                  </a:lnTo>
                  <a:lnTo>
                    <a:pt x="82296" y="510540"/>
                  </a:lnTo>
                  <a:lnTo>
                    <a:pt x="76200" y="509016"/>
                  </a:lnTo>
                  <a:lnTo>
                    <a:pt x="70104" y="505968"/>
                  </a:lnTo>
                  <a:lnTo>
                    <a:pt x="62484" y="502920"/>
                  </a:lnTo>
                  <a:lnTo>
                    <a:pt x="57912" y="499872"/>
                  </a:lnTo>
                  <a:lnTo>
                    <a:pt x="45720" y="490728"/>
                  </a:lnTo>
                  <a:lnTo>
                    <a:pt x="41148" y="486156"/>
                  </a:lnTo>
                  <a:lnTo>
                    <a:pt x="38100" y="480060"/>
                  </a:lnTo>
                  <a:lnTo>
                    <a:pt x="33528" y="473964"/>
                  </a:lnTo>
                  <a:lnTo>
                    <a:pt x="30480" y="467868"/>
                  </a:lnTo>
                  <a:lnTo>
                    <a:pt x="28956" y="460248"/>
                  </a:lnTo>
                  <a:lnTo>
                    <a:pt x="27432" y="454152"/>
                  </a:lnTo>
                  <a:lnTo>
                    <a:pt x="25908" y="446532"/>
                  </a:lnTo>
                  <a:lnTo>
                    <a:pt x="25908" y="505968"/>
                  </a:lnTo>
                  <a:lnTo>
                    <a:pt x="60960" y="530352"/>
                  </a:lnTo>
                  <a:lnTo>
                    <a:pt x="88392" y="537972"/>
                  </a:lnTo>
                  <a:lnTo>
                    <a:pt x="2900169" y="537972"/>
                  </a:lnTo>
                  <a:lnTo>
                    <a:pt x="2910837" y="536448"/>
                  </a:lnTo>
                  <a:lnTo>
                    <a:pt x="2929125" y="530352"/>
                  </a:lnTo>
                  <a:lnTo>
                    <a:pt x="2936745" y="525780"/>
                  </a:lnTo>
                  <a:lnTo>
                    <a:pt x="2945889" y="521208"/>
                  </a:lnTo>
                  <a:lnTo>
                    <a:pt x="2953509" y="515112"/>
                  </a:lnTo>
                  <a:lnTo>
                    <a:pt x="2959605" y="509016"/>
                  </a:lnTo>
                  <a:lnTo>
                    <a:pt x="2962653" y="505206"/>
                  </a:lnTo>
                  <a:close/>
                </a:path>
              </a:pathLst>
            </a:custGeom>
            <a:solidFill>
              <a:srgbClr val="FFFFFF"/>
            </a:solidFill>
          </p:spPr>
          <p:txBody>
            <a:bodyPr wrap="square" lIns="0" tIns="0" rIns="0" bIns="0" rtlCol="0"/>
            <a:lstStyle/>
            <a:p>
              <a:endParaRPr sz="1634"/>
            </a:p>
          </p:txBody>
        </p:sp>
        <p:sp>
          <p:nvSpPr>
            <p:cNvPr id="15" name="object 15"/>
            <p:cNvSpPr/>
            <p:nvPr/>
          </p:nvSpPr>
          <p:spPr>
            <a:xfrm>
              <a:off x="4181734" y="4061459"/>
              <a:ext cx="5292851" cy="434339"/>
            </a:xfrm>
            <a:prstGeom prst="rect">
              <a:avLst/>
            </a:prstGeom>
            <a:blipFill>
              <a:blip r:embed="rId5" cstate="print"/>
              <a:stretch>
                <a:fillRect/>
              </a:stretch>
            </a:blipFill>
          </p:spPr>
          <p:txBody>
            <a:bodyPr wrap="square" lIns="0" tIns="0" rIns="0" bIns="0" rtlCol="0"/>
            <a:lstStyle/>
            <a:p>
              <a:endParaRPr sz="1634"/>
            </a:p>
          </p:txBody>
        </p:sp>
      </p:grpSp>
      <p:sp>
        <p:nvSpPr>
          <p:cNvPr id="16" name="object 16"/>
          <p:cNvSpPr txBox="1"/>
          <p:nvPr/>
        </p:nvSpPr>
        <p:spPr>
          <a:xfrm>
            <a:off x="5104655" y="3237436"/>
            <a:ext cx="4363186" cy="772547"/>
          </a:xfrm>
          <a:prstGeom prst="rect">
            <a:avLst/>
          </a:prstGeom>
        </p:spPr>
        <p:txBody>
          <a:bodyPr vert="horz" wrap="square" lIns="0" tIns="10950" rIns="0" bIns="0" rtlCol="0">
            <a:spAutoFit/>
          </a:bodyPr>
          <a:lstStyle/>
          <a:p>
            <a:pPr marL="11527">
              <a:spcBef>
                <a:spcPts val="86"/>
              </a:spcBef>
            </a:pPr>
            <a:r>
              <a:rPr sz="1724" spc="-5" dirty="0">
                <a:latin typeface="Verdana"/>
                <a:cs typeface="Verdana"/>
              </a:rPr>
              <a:t>• </a:t>
            </a:r>
            <a:r>
              <a:rPr sz="1724" spc="-9" dirty="0">
                <a:latin typeface="Verdana"/>
                <a:cs typeface="Verdana"/>
              </a:rPr>
              <a:t>400bp reads ~400 Mbp </a:t>
            </a:r>
            <a:r>
              <a:rPr sz="1724" spc="-5" dirty="0">
                <a:latin typeface="Verdana"/>
                <a:cs typeface="Verdana"/>
              </a:rPr>
              <a:t>/ run (10</a:t>
            </a:r>
            <a:r>
              <a:rPr sz="1724" spc="-191" dirty="0">
                <a:latin typeface="Verdana"/>
                <a:cs typeface="Verdana"/>
              </a:rPr>
              <a:t> </a:t>
            </a:r>
            <a:r>
              <a:rPr sz="1724" spc="-5" dirty="0">
                <a:latin typeface="Verdana"/>
                <a:cs typeface="Verdana"/>
              </a:rPr>
              <a:t>hrs)</a:t>
            </a:r>
            <a:endParaRPr sz="1724">
              <a:latin typeface="Verdana"/>
              <a:cs typeface="Verdana"/>
            </a:endParaRPr>
          </a:p>
          <a:p>
            <a:pPr marL="11527">
              <a:spcBef>
                <a:spcPts val="1783"/>
              </a:spcBef>
            </a:pPr>
            <a:r>
              <a:rPr sz="1724" spc="-5" dirty="0">
                <a:latin typeface="Verdana"/>
                <a:cs typeface="Verdana"/>
              </a:rPr>
              <a:t>• </a:t>
            </a:r>
            <a:r>
              <a:rPr sz="1724" spc="-9" dirty="0">
                <a:latin typeface="Verdana"/>
                <a:cs typeface="Verdana"/>
              </a:rPr>
              <a:t>700 bp reads ~700 Mbp/run </a:t>
            </a:r>
            <a:r>
              <a:rPr sz="1724" spc="-5" dirty="0">
                <a:latin typeface="Verdana"/>
                <a:cs typeface="Verdana"/>
              </a:rPr>
              <a:t>(18</a:t>
            </a:r>
            <a:r>
              <a:rPr sz="1724" spc="-185" dirty="0">
                <a:latin typeface="Verdana"/>
                <a:cs typeface="Verdana"/>
              </a:rPr>
              <a:t> </a:t>
            </a:r>
            <a:r>
              <a:rPr sz="1724" spc="-5" dirty="0">
                <a:latin typeface="Verdana"/>
                <a:cs typeface="Verdana"/>
              </a:rPr>
              <a:t>hrs)</a:t>
            </a:r>
            <a:endParaRPr sz="1724">
              <a:latin typeface="Verdana"/>
              <a:cs typeface="Verdana"/>
            </a:endParaRPr>
          </a:p>
        </p:txBody>
      </p:sp>
      <p:grpSp>
        <p:nvGrpSpPr>
          <p:cNvPr id="17" name="object 17"/>
          <p:cNvGrpSpPr/>
          <p:nvPr/>
        </p:nvGrpSpPr>
        <p:grpSpPr>
          <a:xfrm>
            <a:off x="2349926" y="3639005"/>
            <a:ext cx="7492508" cy="929576"/>
            <a:chOff x="1219081" y="4009644"/>
            <a:chExt cx="8255634" cy="1024255"/>
          </a:xfrm>
        </p:grpSpPr>
        <p:sp>
          <p:nvSpPr>
            <p:cNvPr id="18" name="object 18"/>
            <p:cNvSpPr/>
            <p:nvPr/>
          </p:nvSpPr>
          <p:spPr>
            <a:xfrm>
              <a:off x="1231273" y="4021835"/>
              <a:ext cx="2962910" cy="513715"/>
            </a:xfrm>
            <a:custGeom>
              <a:avLst/>
              <a:gdLst/>
              <a:ahLst/>
              <a:cxnLst/>
              <a:rect l="l" t="t" r="r" b="b"/>
              <a:pathLst>
                <a:path w="2962910" h="513714">
                  <a:moveTo>
                    <a:pt x="2962652" y="428243"/>
                  </a:moveTo>
                  <a:lnTo>
                    <a:pt x="2962652" y="85343"/>
                  </a:lnTo>
                  <a:lnTo>
                    <a:pt x="2955961" y="52077"/>
                  </a:lnTo>
                  <a:lnTo>
                    <a:pt x="2937697" y="24955"/>
                  </a:lnTo>
                  <a:lnTo>
                    <a:pt x="2910574" y="6691"/>
                  </a:lnTo>
                  <a:lnTo>
                    <a:pt x="2877308" y="0"/>
                  </a:lnTo>
                  <a:lnTo>
                    <a:pt x="86867" y="0"/>
                  </a:lnTo>
                  <a:lnTo>
                    <a:pt x="53363" y="6691"/>
                  </a:lnTo>
                  <a:lnTo>
                    <a:pt x="25717" y="24955"/>
                  </a:lnTo>
                  <a:lnTo>
                    <a:pt x="6929" y="52077"/>
                  </a:lnTo>
                  <a:lnTo>
                    <a:pt x="0" y="85343"/>
                  </a:lnTo>
                  <a:lnTo>
                    <a:pt x="0" y="428243"/>
                  </a:lnTo>
                  <a:lnTo>
                    <a:pt x="6929" y="461510"/>
                  </a:lnTo>
                  <a:lnTo>
                    <a:pt x="25717" y="488632"/>
                  </a:lnTo>
                  <a:lnTo>
                    <a:pt x="53363" y="506896"/>
                  </a:lnTo>
                  <a:lnTo>
                    <a:pt x="86867" y="513587"/>
                  </a:lnTo>
                  <a:lnTo>
                    <a:pt x="2877308" y="513587"/>
                  </a:lnTo>
                  <a:lnTo>
                    <a:pt x="2910574" y="506896"/>
                  </a:lnTo>
                  <a:lnTo>
                    <a:pt x="2937697" y="488632"/>
                  </a:lnTo>
                  <a:lnTo>
                    <a:pt x="2955961" y="461510"/>
                  </a:lnTo>
                  <a:lnTo>
                    <a:pt x="2962652" y="428243"/>
                  </a:lnTo>
                  <a:close/>
                </a:path>
              </a:pathLst>
            </a:custGeom>
            <a:solidFill>
              <a:srgbClr val="2D2D89"/>
            </a:solidFill>
          </p:spPr>
          <p:txBody>
            <a:bodyPr wrap="square" lIns="0" tIns="0" rIns="0" bIns="0" rtlCol="0"/>
            <a:lstStyle/>
            <a:p>
              <a:endParaRPr sz="1634"/>
            </a:p>
          </p:txBody>
        </p:sp>
        <p:sp>
          <p:nvSpPr>
            <p:cNvPr id="19" name="object 19"/>
            <p:cNvSpPr/>
            <p:nvPr/>
          </p:nvSpPr>
          <p:spPr>
            <a:xfrm>
              <a:off x="1219081" y="4009644"/>
              <a:ext cx="2988945" cy="538480"/>
            </a:xfrm>
            <a:custGeom>
              <a:avLst/>
              <a:gdLst/>
              <a:ahLst/>
              <a:cxnLst/>
              <a:rect l="l" t="t" r="r" b="b"/>
              <a:pathLst>
                <a:path w="2988945" h="538479">
                  <a:moveTo>
                    <a:pt x="2988561" y="440436"/>
                  </a:moveTo>
                  <a:lnTo>
                    <a:pt x="2988561" y="97536"/>
                  </a:lnTo>
                  <a:lnTo>
                    <a:pt x="2987037" y="88392"/>
                  </a:lnTo>
                  <a:lnTo>
                    <a:pt x="2985513" y="77724"/>
                  </a:lnTo>
                  <a:lnTo>
                    <a:pt x="2965701" y="35052"/>
                  </a:lnTo>
                  <a:lnTo>
                    <a:pt x="2927601" y="7620"/>
                  </a:lnTo>
                  <a:lnTo>
                    <a:pt x="2900169" y="0"/>
                  </a:lnTo>
                  <a:lnTo>
                    <a:pt x="88392" y="0"/>
                  </a:lnTo>
                  <a:lnTo>
                    <a:pt x="77724" y="1524"/>
                  </a:lnTo>
                  <a:lnTo>
                    <a:pt x="59436" y="7620"/>
                  </a:lnTo>
                  <a:lnTo>
                    <a:pt x="51816" y="12192"/>
                  </a:lnTo>
                  <a:lnTo>
                    <a:pt x="42672" y="16764"/>
                  </a:lnTo>
                  <a:lnTo>
                    <a:pt x="12192" y="51816"/>
                  </a:lnTo>
                  <a:lnTo>
                    <a:pt x="0" y="88392"/>
                  </a:lnTo>
                  <a:lnTo>
                    <a:pt x="0" y="440436"/>
                  </a:lnTo>
                  <a:lnTo>
                    <a:pt x="7620" y="478536"/>
                  </a:lnTo>
                  <a:lnTo>
                    <a:pt x="25908" y="506730"/>
                  </a:lnTo>
                  <a:lnTo>
                    <a:pt x="25908" y="89916"/>
                  </a:lnTo>
                  <a:lnTo>
                    <a:pt x="27432" y="82296"/>
                  </a:lnTo>
                  <a:lnTo>
                    <a:pt x="28956" y="76200"/>
                  </a:lnTo>
                  <a:lnTo>
                    <a:pt x="32004" y="70104"/>
                  </a:lnTo>
                  <a:lnTo>
                    <a:pt x="35052" y="62484"/>
                  </a:lnTo>
                  <a:lnTo>
                    <a:pt x="38100" y="56388"/>
                  </a:lnTo>
                  <a:lnTo>
                    <a:pt x="42672" y="51816"/>
                  </a:lnTo>
                  <a:lnTo>
                    <a:pt x="47244" y="45720"/>
                  </a:lnTo>
                  <a:lnTo>
                    <a:pt x="53340" y="41148"/>
                  </a:lnTo>
                  <a:lnTo>
                    <a:pt x="57912" y="38100"/>
                  </a:lnTo>
                  <a:lnTo>
                    <a:pt x="64008" y="33528"/>
                  </a:lnTo>
                  <a:lnTo>
                    <a:pt x="70104" y="30480"/>
                  </a:lnTo>
                  <a:lnTo>
                    <a:pt x="77724" y="28956"/>
                  </a:lnTo>
                  <a:lnTo>
                    <a:pt x="83820" y="27432"/>
                  </a:lnTo>
                  <a:lnTo>
                    <a:pt x="91440" y="25908"/>
                  </a:lnTo>
                  <a:lnTo>
                    <a:pt x="2898645" y="25908"/>
                  </a:lnTo>
                  <a:lnTo>
                    <a:pt x="2906265" y="27432"/>
                  </a:lnTo>
                  <a:lnTo>
                    <a:pt x="2912361" y="28956"/>
                  </a:lnTo>
                  <a:lnTo>
                    <a:pt x="2918457" y="32004"/>
                  </a:lnTo>
                  <a:lnTo>
                    <a:pt x="2926077" y="35052"/>
                  </a:lnTo>
                  <a:lnTo>
                    <a:pt x="2955033" y="64008"/>
                  </a:lnTo>
                  <a:lnTo>
                    <a:pt x="2959605" y="77724"/>
                  </a:lnTo>
                  <a:lnTo>
                    <a:pt x="2961129" y="83820"/>
                  </a:lnTo>
                  <a:lnTo>
                    <a:pt x="2962653" y="91440"/>
                  </a:lnTo>
                  <a:lnTo>
                    <a:pt x="2962653" y="505206"/>
                  </a:lnTo>
                  <a:lnTo>
                    <a:pt x="2971797" y="493776"/>
                  </a:lnTo>
                  <a:lnTo>
                    <a:pt x="2976369" y="486156"/>
                  </a:lnTo>
                  <a:lnTo>
                    <a:pt x="2980941" y="477012"/>
                  </a:lnTo>
                  <a:lnTo>
                    <a:pt x="2987037" y="458724"/>
                  </a:lnTo>
                  <a:lnTo>
                    <a:pt x="2987037" y="449580"/>
                  </a:lnTo>
                  <a:lnTo>
                    <a:pt x="2988561" y="440436"/>
                  </a:lnTo>
                  <a:close/>
                </a:path>
                <a:path w="2988945" h="538479">
                  <a:moveTo>
                    <a:pt x="2962653" y="505206"/>
                  </a:moveTo>
                  <a:lnTo>
                    <a:pt x="2962653" y="448056"/>
                  </a:lnTo>
                  <a:lnTo>
                    <a:pt x="2961129" y="455676"/>
                  </a:lnTo>
                  <a:lnTo>
                    <a:pt x="2959605" y="461772"/>
                  </a:lnTo>
                  <a:lnTo>
                    <a:pt x="2956557" y="469392"/>
                  </a:lnTo>
                  <a:lnTo>
                    <a:pt x="2950461" y="481584"/>
                  </a:lnTo>
                  <a:lnTo>
                    <a:pt x="2945889" y="486156"/>
                  </a:lnTo>
                  <a:lnTo>
                    <a:pt x="2941317" y="492252"/>
                  </a:lnTo>
                  <a:lnTo>
                    <a:pt x="2936745" y="496824"/>
                  </a:lnTo>
                  <a:lnTo>
                    <a:pt x="2930649" y="499872"/>
                  </a:lnTo>
                  <a:lnTo>
                    <a:pt x="2924553" y="504444"/>
                  </a:lnTo>
                  <a:lnTo>
                    <a:pt x="2918457" y="507492"/>
                  </a:lnTo>
                  <a:lnTo>
                    <a:pt x="2910837" y="509016"/>
                  </a:lnTo>
                  <a:lnTo>
                    <a:pt x="2904741" y="510540"/>
                  </a:lnTo>
                  <a:lnTo>
                    <a:pt x="2897121" y="512064"/>
                  </a:lnTo>
                  <a:lnTo>
                    <a:pt x="89916" y="512064"/>
                  </a:lnTo>
                  <a:lnTo>
                    <a:pt x="82296" y="510540"/>
                  </a:lnTo>
                  <a:lnTo>
                    <a:pt x="76200" y="509016"/>
                  </a:lnTo>
                  <a:lnTo>
                    <a:pt x="70104" y="505968"/>
                  </a:lnTo>
                  <a:lnTo>
                    <a:pt x="62484" y="502920"/>
                  </a:lnTo>
                  <a:lnTo>
                    <a:pt x="57912" y="499872"/>
                  </a:lnTo>
                  <a:lnTo>
                    <a:pt x="45720" y="490728"/>
                  </a:lnTo>
                  <a:lnTo>
                    <a:pt x="41148" y="486156"/>
                  </a:lnTo>
                  <a:lnTo>
                    <a:pt x="38100" y="480060"/>
                  </a:lnTo>
                  <a:lnTo>
                    <a:pt x="33528" y="473964"/>
                  </a:lnTo>
                  <a:lnTo>
                    <a:pt x="30480" y="467868"/>
                  </a:lnTo>
                  <a:lnTo>
                    <a:pt x="28956" y="460248"/>
                  </a:lnTo>
                  <a:lnTo>
                    <a:pt x="27432" y="454152"/>
                  </a:lnTo>
                  <a:lnTo>
                    <a:pt x="25908" y="446532"/>
                  </a:lnTo>
                  <a:lnTo>
                    <a:pt x="25908" y="506730"/>
                  </a:lnTo>
                  <a:lnTo>
                    <a:pt x="28956" y="510540"/>
                  </a:lnTo>
                  <a:lnTo>
                    <a:pt x="36576" y="515112"/>
                  </a:lnTo>
                  <a:lnTo>
                    <a:pt x="44196" y="521208"/>
                  </a:lnTo>
                  <a:lnTo>
                    <a:pt x="51816" y="525780"/>
                  </a:lnTo>
                  <a:lnTo>
                    <a:pt x="60960" y="530352"/>
                  </a:lnTo>
                  <a:lnTo>
                    <a:pt x="79248" y="536448"/>
                  </a:lnTo>
                  <a:lnTo>
                    <a:pt x="88392" y="537972"/>
                  </a:lnTo>
                  <a:lnTo>
                    <a:pt x="2900169" y="537972"/>
                  </a:lnTo>
                  <a:lnTo>
                    <a:pt x="2910837" y="536448"/>
                  </a:lnTo>
                  <a:lnTo>
                    <a:pt x="2929125" y="530352"/>
                  </a:lnTo>
                  <a:lnTo>
                    <a:pt x="2936745" y="525780"/>
                  </a:lnTo>
                  <a:lnTo>
                    <a:pt x="2945889" y="521208"/>
                  </a:lnTo>
                  <a:lnTo>
                    <a:pt x="2953509" y="515112"/>
                  </a:lnTo>
                  <a:lnTo>
                    <a:pt x="2959605" y="509016"/>
                  </a:lnTo>
                  <a:lnTo>
                    <a:pt x="2962653" y="505206"/>
                  </a:lnTo>
                  <a:close/>
                </a:path>
              </a:pathLst>
            </a:custGeom>
            <a:solidFill>
              <a:srgbClr val="FFFFFF"/>
            </a:solidFill>
          </p:spPr>
          <p:txBody>
            <a:bodyPr wrap="square" lIns="0" tIns="0" rIns="0" bIns="0" rtlCol="0"/>
            <a:lstStyle/>
            <a:p>
              <a:endParaRPr sz="1634"/>
            </a:p>
          </p:txBody>
        </p:sp>
        <p:sp>
          <p:nvSpPr>
            <p:cNvPr id="20" name="object 20"/>
            <p:cNvSpPr/>
            <p:nvPr/>
          </p:nvSpPr>
          <p:spPr>
            <a:xfrm>
              <a:off x="4181734" y="4599431"/>
              <a:ext cx="5292851" cy="434339"/>
            </a:xfrm>
            <a:prstGeom prst="rect">
              <a:avLst/>
            </a:prstGeom>
            <a:blipFill>
              <a:blip r:embed="rId6" cstate="print"/>
              <a:stretch>
                <a:fillRect/>
              </a:stretch>
            </a:blipFill>
          </p:spPr>
          <p:txBody>
            <a:bodyPr wrap="square" lIns="0" tIns="0" rIns="0" bIns="0" rtlCol="0"/>
            <a:lstStyle/>
            <a:p>
              <a:endParaRPr sz="1634"/>
            </a:p>
          </p:txBody>
        </p:sp>
      </p:grpSp>
      <p:sp>
        <p:nvSpPr>
          <p:cNvPr id="21" name="object 21"/>
          <p:cNvSpPr txBox="1"/>
          <p:nvPr/>
        </p:nvSpPr>
        <p:spPr>
          <a:xfrm>
            <a:off x="5104655" y="4215305"/>
            <a:ext cx="4145920" cy="276386"/>
          </a:xfrm>
          <a:prstGeom prst="rect">
            <a:avLst/>
          </a:prstGeom>
        </p:spPr>
        <p:txBody>
          <a:bodyPr vert="horz" wrap="square" lIns="0" tIns="10950" rIns="0" bIns="0" rtlCol="0">
            <a:spAutoFit/>
          </a:bodyPr>
          <a:lstStyle/>
          <a:p>
            <a:pPr marL="11527">
              <a:spcBef>
                <a:spcPts val="86"/>
              </a:spcBef>
            </a:pPr>
            <a:r>
              <a:rPr sz="1724" spc="-5" dirty="0">
                <a:latin typeface="Verdana"/>
                <a:cs typeface="Verdana"/>
              </a:rPr>
              <a:t>• </a:t>
            </a:r>
            <a:r>
              <a:rPr sz="1724" spc="-9" dirty="0">
                <a:latin typeface="Verdana"/>
                <a:cs typeface="Verdana"/>
              </a:rPr>
              <a:t>400 bp reads </a:t>
            </a:r>
            <a:r>
              <a:rPr sz="1724" spc="-5" dirty="0">
                <a:latin typeface="Verdana"/>
                <a:cs typeface="Verdana"/>
              </a:rPr>
              <a:t>~ </a:t>
            </a:r>
            <a:r>
              <a:rPr sz="1724" spc="-9" dirty="0">
                <a:latin typeface="Verdana"/>
                <a:cs typeface="Verdana"/>
              </a:rPr>
              <a:t>35Mbp/run </a:t>
            </a:r>
            <a:r>
              <a:rPr sz="1724" spc="-5" dirty="0">
                <a:latin typeface="Verdana"/>
                <a:cs typeface="Verdana"/>
              </a:rPr>
              <a:t>(10</a:t>
            </a:r>
            <a:r>
              <a:rPr sz="1724" spc="-204" dirty="0">
                <a:latin typeface="Verdana"/>
                <a:cs typeface="Verdana"/>
              </a:rPr>
              <a:t> </a:t>
            </a:r>
            <a:r>
              <a:rPr sz="1724" spc="-5" dirty="0">
                <a:latin typeface="Verdana"/>
                <a:cs typeface="Verdana"/>
              </a:rPr>
              <a:t>hrs)</a:t>
            </a:r>
            <a:endParaRPr sz="1724">
              <a:latin typeface="Verdana"/>
              <a:cs typeface="Verdana"/>
            </a:endParaRPr>
          </a:p>
        </p:txBody>
      </p:sp>
      <p:grpSp>
        <p:nvGrpSpPr>
          <p:cNvPr id="22" name="object 22"/>
          <p:cNvGrpSpPr/>
          <p:nvPr/>
        </p:nvGrpSpPr>
        <p:grpSpPr>
          <a:xfrm>
            <a:off x="2349926" y="4127248"/>
            <a:ext cx="2712656" cy="488705"/>
            <a:chOff x="1219081" y="4547616"/>
            <a:chExt cx="2988945" cy="538480"/>
          </a:xfrm>
        </p:grpSpPr>
        <p:sp>
          <p:nvSpPr>
            <p:cNvPr id="23" name="object 23"/>
            <p:cNvSpPr/>
            <p:nvPr/>
          </p:nvSpPr>
          <p:spPr>
            <a:xfrm>
              <a:off x="1231273" y="4559807"/>
              <a:ext cx="2962910" cy="513715"/>
            </a:xfrm>
            <a:custGeom>
              <a:avLst/>
              <a:gdLst/>
              <a:ahLst/>
              <a:cxnLst/>
              <a:rect l="l" t="t" r="r" b="b"/>
              <a:pathLst>
                <a:path w="2962910" h="513714">
                  <a:moveTo>
                    <a:pt x="2962652" y="428243"/>
                  </a:moveTo>
                  <a:lnTo>
                    <a:pt x="2962652" y="85343"/>
                  </a:lnTo>
                  <a:lnTo>
                    <a:pt x="2955961" y="52720"/>
                  </a:lnTo>
                  <a:lnTo>
                    <a:pt x="2937697" y="25526"/>
                  </a:lnTo>
                  <a:lnTo>
                    <a:pt x="2910574" y="6905"/>
                  </a:lnTo>
                  <a:lnTo>
                    <a:pt x="2877308" y="0"/>
                  </a:lnTo>
                  <a:lnTo>
                    <a:pt x="86867" y="0"/>
                  </a:lnTo>
                  <a:lnTo>
                    <a:pt x="53363" y="6905"/>
                  </a:lnTo>
                  <a:lnTo>
                    <a:pt x="25717" y="25526"/>
                  </a:lnTo>
                  <a:lnTo>
                    <a:pt x="6929" y="52720"/>
                  </a:lnTo>
                  <a:lnTo>
                    <a:pt x="0" y="85343"/>
                  </a:lnTo>
                  <a:lnTo>
                    <a:pt x="0" y="428243"/>
                  </a:lnTo>
                  <a:lnTo>
                    <a:pt x="6929" y="461510"/>
                  </a:lnTo>
                  <a:lnTo>
                    <a:pt x="25717" y="488632"/>
                  </a:lnTo>
                  <a:lnTo>
                    <a:pt x="53363" y="506896"/>
                  </a:lnTo>
                  <a:lnTo>
                    <a:pt x="86867" y="513587"/>
                  </a:lnTo>
                  <a:lnTo>
                    <a:pt x="2877308" y="513587"/>
                  </a:lnTo>
                  <a:lnTo>
                    <a:pt x="2910574" y="506896"/>
                  </a:lnTo>
                  <a:lnTo>
                    <a:pt x="2937697" y="488632"/>
                  </a:lnTo>
                  <a:lnTo>
                    <a:pt x="2955961" y="461510"/>
                  </a:lnTo>
                  <a:lnTo>
                    <a:pt x="2962652" y="428243"/>
                  </a:lnTo>
                  <a:close/>
                </a:path>
              </a:pathLst>
            </a:custGeom>
            <a:solidFill>
              <a:srgbClr val="7474D1"/>
            </a:solidFill>
          </p:spPr>
          <p:txBody>
            <a:bodyPr wrap="square" lIns="0" tIns="0" rIns="0" bIns="0" rtlCol="0"/>
            <a:lstStyle/>
            <a:p>
              <a:endParaRPr sz="1634"/>
            </a:p>
          </p:txBody>
        </p:sp>
        <p:sp>
          <p:nvSpPr>
            <p:cNvPr id="24" name="object 24"/>
            <p:cNvSpPr/>
            <p:nvPr/>
          </p:nvSpPr>
          <p:spPr>
            <a:xfrm>
              <a:off x="1219081" y="4547616"/>
              <a:ext cx="2988945" cy="538480"/>
            </a:xfrm>
            <a:custGeom>
              <a:avLst/>
              <a:gdLst/>
              <a:ahLst/>
              <a:cxnLst/>
              <a:rect l="l" t="t" r="r" b="b"/>
              <a:pathLst>
                <a:path w="2988945" h="538479">
                  <a:moveTo>
                    <a:pt x="2988561" y="440436"/>
                  </a:moveTo>
                  <a:lnTo>
                    <a:pt x="2988561" y="97536"/>
                  </a:lnTo>
                  <a:lnTo>
                    <a:pt x="2987037" y="88392"/>
                  </a:lnTo>
                  <a:lnTo>
                    <a:pt x="2985513" y="77724"/>
                  </a:lnTo>
                  <a:lnTo>
                    <a:pt x="2983989" y="68580"/>
                  </a:lnTo>
                  <a:lnTo>
                    <a:pt x="2980941" y="59436"/>
                  </a:lnTo>
                  <a:lnTo>
                    <a:pt x="2976369" y="51816"/>
                  </a:lnTo>
                  <a:lnTo>
                    <a:pt x="2971797" y="42672"/>
                  </a:lnTo>
                  <a:lnTo>
                    <a:pt x="2936745" y="12192"/>
                  </a:lnTo>
                  <a:lnTo>
                    <a:pt x="2900169" y="0"/>
                  </a:lnTo>
                  <a:lnTo>
                    <a:pt x="97536" y="0"/>
                  </a:lnTo>
                  <a:lnTo>
                    <a:pt x="88392" y="1524"/>
                  </a:lnTo>
                  <a:lnTo>
                    <a:pt x="77724" y="3048"/>
                  </a:lnTo>
                  <a:lnTo>
                    <a:pt x="68580" y="4572"/>
                  </a:lnTo>
                  <a:lnTo>
                    <a:pt x="59436" y="7620"/>
                  </a:lnTo>
                  <a:lnTo>
                    <a:pt x="51816" y="12192"/>
                  </a:lnTo>
                  <a:lnTo>
                    <a:pt x="42672" y="16764"/>
                  </a:lnTo>
                  <a:lnTo>
                    <a:pt x="12192" y="51816"/>
                  </a:lnTo>
                  <a:lnTo>
                    <a:pt x="0" y="88392"/>
                  </a:lnTo>
                  <a:lnTo>
                    <a:pt x="0" y="440436"/>
                  </a:lnTo>
                  <a:lnTo>
                    <a:pt x="7620" y="478536"/>
                  </a:lnTo>
                  <a:lnTo>
                    <a:pt x="25908" y="505968"/>
                  </a:lnTo>
                  <a:lnTo>
                    <a:pt x="25908" y="89916"/>
                  </a:lnTo>
                  <a:lnTo>
                    <a:pt x="27432" y="82296"/>
                  </a:lnTo>
                  <a:lnTo>
                    <a:pt x="28956" y="76200"/>
                  </a:lnTo>
                  <a:lnTo>
                    <a:pt x="32004" y="70104"/>
                  </a:lnTo>
                  <a:lnTo>
                    <a:pt x="35052" y="62484"/>
                  </a:lnTo>
                  <a:lnTo>
                    <a:pt x="38100" y="57912"/>
                  </a:lnTo>
                  <a:lnTo>
                    <a:pt x="42672" y="51816"/>
                  </a:lnTo>
                  <a:lnTo>
                    <a:pt x="53340" y="41148"/>
                  </a:lnTo>
                  <a:lnTo>
                    <a:pt x="57912" y="38100"/>
                  </a:lnTo>
                  <a:lnTo>
                    <a:pt x="64008" y="33528"/>
                  </a:lnTo>
                  <a:lnTo>
                    <a:pt x="70104" y="30480"/>
                  </a:lnTo>
                  <a:lnTo>
                    <a:pt x="77724" y="28956"/>
                  </a:lnTo>
                  <a:lnTo>
                    <a:pt x="83820" y="27432"/>
                  </a:lnTo>
                  <a:lnTo>
                    <a:pt x="91440" y="25908"/>
                  </a:lnTo>
                  <a:lnTo>
                    <a:pt x="2898645" y="25908"/>
                  </a:lnTo>
                  <a:lnTo>
                    <a:pt x="2906265" y="27432"/>
                  </a:lnTo>
                  <a:lnTo>
                    <a:pt x="2912361" y="28956"/>
                  </a:lnTo>
                  <a:lnTo>
                    <a:pt x="2918457" y="32004"/>
                  </a:lnTo>
                  <a:lnTo>
                    <a:pt x="2926077" y="35052"/>
                  </a:lnTo>
                  <a:lnTo>
                    <a:pt x="2955033" y="64008"/>
                  </a:lnTo>
                  <a:lnTo>
                    <a:pt x="2959605" y="77724"/>
                  </a:lnTo>
                  <a:lnTo>
                    <a:pt x="2961129" y="83820"/>
                  </a:lnTo>
                  <a:lnTo>
                    <a:pt x="2962653" y="91440"/>
                  </a:lnTo>
                  <a:lnTo>
                    <a:pt x="2962653" y="505206"/>
                  </a:lnTo>
                  <a:lnTo>
                    <a:pt x="2971797" y="493776"/>
                  </a:lnTo>
                  <a:lnTo>
                    <a:pt x="2976369" y="486156"/>
                  </a:lnTo>
                  <a:lnTo>
                    <a:pt x="2980941" y="477012"/>
                  </a:lnTo>
                  <a:lnTo>
                    <a:pt x="2987037" y="458724"/>
                  </a:lnTo>
                  <a:lnTo>
                    <a:pt x="2987037" y="449580"/>
                  </a:lnTo>
                  <a:lnTo>
                    <a:pt x="2988561" y="440436"/>
                  </a:lnTo>
                  <a:close/>
                </a:path>
                <a:path w="2988945" h="538479">
                  <a:moveTo>
                    <a:pt x="2962653" y="505206"/>
                  </a:moveTo>
                  <a:lnTo>
                    <a:pt x="2962653" y="448056"/>
                  </a:lnTo>
                  <a:lnTo>
                    <a:pt x="2961129" y="455676"/>
                  </a:lnTo>
                  <a:lnTo>
                    <a:pt x="2959605" y="461772"/>
                  </a:lnTo>
                  <a:lnTo>
                    <a:pt x="2956557" y="469392"/>
                  </a:lnTo>
                  <a:lnTo>
                    <a:pt x="2950461" y="481584"/>
                  </a:lnTo>
                  <a:lnTo>
                    <a:pt x="2945889" y="486156"/>
                  </a:lnTo>
                  <a:lnTo>
                    <a:pt x="2941317" y="492252"/>
                  </a:lnTo>
                  <a:lnTo>
                    <a:pt x="2935221" y="496824"/>
                  </a:lnTo>
                  <a:lnTo>
                    <a:pt x="2930649" y="501396"/>
                  </a:lnTo>
                  <a:lnTo>
                    <a:pt x="2918457" y="507492"/>
                  </a:lnTo>
                  <a:lnTo>
                    <a:pt x="2910837" y="509016"/>
                  </a:lnTo>
                  <a:lnTo>
                    <a:pt x="2904741" y="512064"/>
                  </a:lnTo>
                  <a:lnTo>
                    <a:pt x="89916" y="512064"/>
                  </a:lnTo>
                  <a:lnTo>
                    <a:pt x="51816" y="495300"/>
                  </a:lnTo>
                  <a:lnTo>
                    <a:pt x="47244" y="490728"/>
                  </a:lnTo>
                  <a:lnTo>
                    <a:pt x="41148" y="486156"/>
                  </a:lnTo>
                  <a:lnTo>
                    <a:pt x="38100" y="480060"/>
                  </a:lnTo>
                  <a:lnTo>
                    <a:pt x="33528" y="473964"/>
                  </a:lnTo>
                  <a:lnTo>
                    <a:pt x="30480" y="467868"/>
                  </a:lnTo>
                  <a:lnTo>
                    <a:pt x="28956" y="460248"/>
                  </a:lnTo>
                  <a:lnTo>
                    <a:pt x="27432" y="454152"/>
                  </a:lnTo>
                  <a:lnTo>
                    <a:pt x="25908" y="446532"/>
                  </a:lnTo>
                  <a:lnTo>
                    <a:pt x="25908" y="505968"/>
                  </a:lnTo>
                  <a:lnTo>
                    <a:pt x="36576" y="516636"/>
                  </a:lnTo>
                  <a:lnTo>
                    <a:pt x="51816" y="525780"/>
                  </a:lnTo>
                  <a:lnTo>
                    <a:pt x="60960" y="530352"/>
                  </a:lnTo>
                  <a:lnTo>
                    <a:pt x="79248" y="536448"/>
                  </a:lnTo>
                  <a:lnTo>
                    <a:pt x="88392" y="537972"/>
                  </a:lnTo>
                  <a:lnTo>
                    <a:pt x="2900169" y="537972"/>
                  </a:lnTo>
                  <a:lnTo>
                    <a:pt x="2910837" y="536448"/>
                  </a:lnTo>
                  <a:lnTo>
                    <a:pt x="2929125" y="530352"/>
                  </a:lnTo>
                  <a:lnTo>
                    <a:pt x="2936745" y="525780"/>
                  </a:lnTo>
                  <a:lnTo>
                    <a:pt x="2945889" y="521208"/>
                  </a:lnTo>
                  <a:lnTo>
                    <a:pt x="2953509" y="515112"/>
                  </a:lnTo>
                  <a:lnTo>
                    <a:pt x="2959605" y="509016"/>
                  </a:lnTo>
                  <a:lnTo>
                    <a:pt x="2962653" y="505206"/>
                  </a:lnTo>
                  <a:close/>
                </a:path>
              </a:pathLst>
            </a:custGeom>
            <a:solidFill>
              <a:srgbClr val="FFFFFF"/>
            </a:solidFill>
          </p:spPr>
          <p:txBody>
            <a:bodyPr wrap="square" lIns="0" tIns="0" rIns="0" bIns="0" rtlCol="0"/>
            <a:lstStyle/>
            <a:p>
              <a:endParaRPr sz="1634"/>
            </a:p>
          </p:txBody>
        </p:sp>
      </p:grpSp>
      <p:sp>
        <p:nvSpPr>
          <p:cNvPr id="25" name="object 25"/>
          <p:cNvSpPr txBox="1"/>
          <p:nvPr/>
        </p:nvSpPr>
        <p:spPr>
          <a:xfrm>
            <a:off x="2440755" y="2252651"/>
            <a:ext cx="2528239" cy="2274309"/>
          </a:xfrm>
          <a:prstGeom prst="rect">
            <a:avLst/>
          </a:prstGeom>
        </p:spPr>
        <p:txBody>
          <a:bodyPr vert="horz" wrap="square" lIns="0" tIns="11526" rIns="0" bIns="0" rtlCol="0">
            <a:spAutoFit/>
          </a:bodyPr>
          <a:lstStyle/>
          <a:p>
            <a:pPr marL="949208">
              <a:spcBef>
                <a:spcPts val="91"/>
              </a:spcBef>
            </a:pPr>
            <a:r>
              <a:rPr sz="1815" spc="-5" dirty="0">
                <a:solidFill>
                  <a:srgbClr val="FFFFFF"/>
                </a:solidFill>
                <a:latin typeface="Verdana"/>
                <a:cs typeface="Verdana"/>
              </a:rPr>
              <a:t>GS20</a:t>
            </a:r>
            <a:endParaRPr sz="1815">
              <a:latin typeface="Verdana"/>
              <a:cs typeface="Verdana"/>
            </a:endParaRPr>
          </a:p>
          <a:p>
            <a:pPr marL="832791">
              <a:spcBef>
                <a:spcPts val="1670"/>
              </a:spcBef>
            </a:pPr>
            <a:r>
              <a:rPr sz="1815" dirty="0">
                <a:solidFill>
                  <a:srgbClr val="FFFFFF"/>
                </a:solidFill>
                <a:latin typeface="Verdana"/>
                <a:cs typeface="Verdana"/>
              </a:rPr>
              <a:t>GS-FLX</a:t>
            </a:r>
            <a:endParaRPr sz="1815">
              <a:latin typeface="Verdana"/>
              <a:cs typeface="Verdana"/>
            </a:endParaRPr>
          </a:p>
          <a:p>
            <a:pPr marL="11527" marR="4611" indent="274908">
              <a:lnSpc>
                <a:spcPct val="176500"/>
              </a:lnSpc>
            </a:pPr>
            <a:r>
              <a:rPr sz="1815" dirty="0">
                <a:solidFill>
                  <a:srgbClr val="FFFFFF"/>
                </a:solidFill>
                <a:latin typeface="Verdana"/>
                <a:cs typeface="Verdana"/>
              </a:rPr>
              <a:t>GS-FLX </a:t>
            </a:r>
            <a:r>
              <a:rPr sz="1815" spc="-5" dirty="0">
                <a:solidFill>
                  <a:srgbClr val="FFFFFF"/>
                </a:solidFill>
                <a:latin typeface="Verdana"/>
                <a:cs typeface="Verdana"/>
              </a:rPr>
              <a:t>Titanium  </a:t>
            </a:r>
            <a:r>
              <a:rPr sz="1815" dirty="0">
                <a:solidFill>
                  <a:srgbClr val="FFFFFF"/>
                </a:solidFill>
                <a:latin typeface="Verdana"/>
                <a:cs typeface="Verdana"/>
              </a:rPr>
              <a:t>GS-FLX </a:t>
            </a:r>
            <a:r>
              <a:rPr sz="1815" spc="-5" dirty="0">
                <a:solidFill>
                  <a:srgbClr val="FFFFFF"/>
                </a:solidFill>
                <a:latin typeface="Verdana"/>
                <a:cs typeface="Verdana"/>
              </a:rPr>
              <a:t>Titanium</a:t>
            </a:r>
            <a:r>
              <a:rPr sz="1815" spc="-73" dirty="0">
                <a:solidFill>
                  <a:srgbClr val="FFFFFF"/>
                </a:solidFill>
                <a:latin typeface="Verdana"/>
                <a:cs typeface="Verdana"/>
              </a:rPr>
              <a:t> </a:t>
            </a:r>
            <a:r>
              <a:rPr sz="1815" spc="-5" dirty="0">
                <a:solidFill>
                  <a:srgbClr val="FFFFFF"/>
                </a:solidFill>
                <a:latin typeface="Verdana"/>
                <a:cs typeface="Verdana"/>
              </a:rPr>
              <a:t>Plus</a:t>
            </a:r>
            <a:endParaRPr sz="1815">
              <a:latin typeface="Verdana"/>
              <a:cs typeface="Verdana"/>
            </a:endParaRPr>
          </a:p>
          <a:p>
            <a:pPr marL="665657">
              <a:spcBef>
                <a:spcPts val="1665"/>
              </a:spcBef>
              <a:tabLst>
                <a:tab pos="1163602" algn="l"/>
              </a:tabLst>
            </a:pPr>
            <a:r>
              <a:rPr sz="1815" spc="-5" dirty="0">
                <a:solidFill>
                  <a:srgbClr val="FFFFFF"/>
                </a:solidFill>
                <a:latin typeface="Verdana"/>
                <a:cs typeface="Verdana"/>
              </a:rPr>
              <a:t>GS	Junior</a:t>
            </a:r>
            <a:endParaRPr sz="1815">
              <a:latin typeface="Verdana"/>
              <a:cs typeface="Verdana"/>
            </a:endParaRPr>
          </a:p>
        </p:txBody>
      </p:sp>
    </p:spTree>
    <p:extLst>
      <p:ext uri="{BB962C8B-B14F-4D97-AF65-F5344CB8AC3E}">
        <p14:creationId xmlns:p14="http://schemas.microsoft.com/office/powerpoint/2010/main" val="464330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16451" y="3427383"/>
            <a:ext cx="6856154" cy="2214386"/>
            <a:chOff x="1622938" y="3776469"/>
            <a:chExt cx="7554466" cy="2439925"/>
          </a:xfrm>
        </p:grpSpPr>
        <p:sp>
          <p:nvSpPr>
            <p:cNvPr id="3" name="object 3"/>
            <p:cNvSpPr/>
            <p:nvPr/>
          </p:nvSpPr>
          <p:spPr>
            <a:xfrm>
              <a:off x="5193669" y="4204715"/>
              <a:ext cx="3983735" cy="2011679"/>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1622938" y="4204715"/>
              <a:ext cx="3189732" cy="1991867"/>
            </a:xfrm>
            <a:prstGeom prst="rect">
              <a:avLst/>
            </a:prstGeom>
            <a:blipFill>
              <a:blip r:embed="rId3" cstate="print"/>
              <a:stretch>
                <a:fillRect/>
              </a:stretch>
            </a:blipFill>
          </p:spPr>
          <p:txBody>
            <a:bodyPr wrap="square" lIns="0" tIns="0" rIns="0" bIns="0" rtlCol="0"/>
            <a:lstStyle/>
            <a:p>
              <a:endParaRPr sz="1634"/>
            </a:p>
          </p:txBody>
        </p:sp>
        <p:sp>
          <p:nvSpPr>
            <p:cNvPr id="5" name="object 5"/>
            <p:cNvSpPr/>
            <p:nvPr/>
          </p:nvSpPr>
          <p:spPr>
            <a:xfrm>
              <a:off x="3898269" y="3776469"/>
              <a:ext cx="2781299" cy="1415796"/>
            </a:xfrm>
            <a:prstGeom prst="rect">
              <a:avLst/>
            </a:prstGeom>
            <a:blipFill>
              <a:blip r:embed="rId4" cstate="print"/>
              <a:stretch>
                <a:fillRect/>
              </a:stretch>
            </a:blipFill>
          </p:spPr>
          <p:txBody>
            <a:bodyPr wrap="square" lIns="0" tIns="0" rIns="0" bIns="0" rtlCol="0"/>
            <a:lstStyle/>
            <a:p>
              <a:endParaRPr sz="1634"/>
            </a:p>
          </p:txBody>
        </p:sp>
      </p:grpSp>
      <p:sp>
        <p:nvSpPr>
          <p:cNvPr id="6" name="object 6"/>
          <p:cNvSpPr txBox="1">
            <a:spLocks noGrp="1"/>
          </p:cNvSpPr>
          <p:nvPr>
            <p:ph type="title"/>
          </p:nvPr>
        </p:nvSpPr>
        <p:spPr>
          <a:xfrm>
            <a:off x="3342552" y="796769"/>
            <a:ext cx="5506571"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454 Sequencing</a:t>
            </a:r>
            <a:r>
              <a:rPr sz="3630" spc="-14" dirty="0"/>
              <a:t> </a:t>
            </a:r>
            <a:r>
              <a:rPr sz="3630" spc="-9" dirty="0"/>
              <a:t>Output</a:t>
            </a:r>
            <a:endParaRPr sz="3630"/>
          </a:p>
        </p:txBody>
      </p:sp>
      <p:sp>
        <p:nvSpPr>
          <p:cNvPr id="7" name="object 7"/>
          <p:cNvSpPr txBox="1"/>
          <p:nvPr/>
        </p:nvSpPr>
        <p:spPr>
          <a:xfrm>
            <a:off x="2432456" y="1722913"/>
            <a:ext cx="4942370" cy="1212269"/>
          </a:xfrm>
          <a:prstGeom prst="rect">
            <a:avLst/>
          </a:prstGeom>
        </p:spPr>
        <p:txBody>
          <a:bodyPr vert="horz" wrap="square" lIns="0" tIns="77801" rIns="0" bIns="0" rtlCol="0">
            <a:spAutoFit/>
          </a:bodyPr>
          <a:lstStyle/>
          <a:p>
            <a:pPr marL="11527">
              <a:spcBef>
                <a:spcPts val="613"/>
              </a:spcBef>
              <a:tabLst>
                <a:tab pos="322166" algn="l"/>
              </a:tabLst>
            </a:pPr>
            <a:r>
              <a:rPr sz="2178" dirty="0">
                <a:latin typeface="Verdana"/>
                <a:cs typeface="Verdana"/>
              </a:rPr>
              <a:t>•	</a:t>
            </a:r>
            <a:r>
              <a:rPr sz="2178" spc="-5" dirty="0">
                <a:latin typeface="Verdana"/>
                <a:cs typeface="Verdana"/>
              </a:rPr>
              <a:t>*.sff </a:t>
            </a:r>
            <a:r>
              <a:rPr sz="2178" i="1" spc="-5" dirty="0">
                <a:latin typeface="Verdana"/>
                <a:cs typeface="Verdana"/>
              </a:rPr>
              <a:t>(standard flowgram</a:t>
            </a:r>
            <a:r>
              <a:rPr sz="2178" i="1" spc="36" dirty="0">
                <a:latin typeface="Verdana"/>
                <a:cs typeface="Verdana"/>
              </a:rPr>
              <a:t> </a:t>
            </a:r>
            <a:r>
              <a:rPr sz="2178" i="1" spc="-5" dirty="0">
                <a:latin typeface="Verdana"/>
                <a:cs typeface="Verdana"/>
              </a:rPr>
              <a:t>format)</a:t>
            </a:r>
            <a:endParaRPr sz="2178">
              <a:latin typeface="Verdana"/>
              <a:cs typeface="Verdana"/>
            </a:endParaRPr>
          </a:p>
          <a:p>
            <a:pPr marL="11527">
              <a:spcBef>
                <a:spcPts val="522"/>
              </a:spcBef>
              <a:tabLst>
                <a:tab pos="322166" algn="l"/>
              </a:tabLst>
            </a:pPr>
            <a:r>
              <a:rPr sz="2178" dirty="0">
                <a:latin typeface="Verdana"/>
                <a:cs typeface="Verdana"/>
              </a:rPr>
              <a:t>•	</a:t>
            </a:r>
            <a:r>
              <a:rPr sz="2178" spc="-5" dirty="0">
                <a:latin typeface="Verdana"/>
                <a:cs typeface="Verdana"/>
              </a:rPr>
              <a:t>*.fna</a:t>
            </a:r>
            <a:r>
              <a:rPr sz="2178" spc="9" dirty="0">
                <a:latin typeface="Verdana"/>
                <a:cs typeface="Verdana"/>
              </a:rPr>
              <a:t> </a:t>
            </a:r>
            <a:r>
              <a:rPr sz="2178" i="1" spc="-5" dirty="0">
                <a:latin typeface="Verdana"/>
                <a:cs typeface="Verdana"/>
              </a:rPr>
              <a:t>(fasta)</a:t>
            </a:r>
            <a:endParaRPr sz="2178">
              <a:latin typeface="Verdana"/>
              <a:cs typeface="Verdana"/>
            </a:endParaRPr>
          </a:p>
          <a:p>
            <a:pPr marL="11527">
              <a:spcBef>
                <a:spcPts val="522"/>
              </a:spcBef>
              <a:tabLst>
                <a:tab pos="322166" algn="l"/>
              </a:tabLst>
            </a:pPr>
            <a:r>
              <a:rPr sz="2178" dirty="0">
                <a:latin typeface="Verdana"/>
                <a:cs typeface="Verdana"/>
              </a:rPr>
              <a:t>•	</a:t>
            </a:r>
            <a:r>
              <a:rPr sz="2178" spc="-5" dirty="0">
                <a:latin typeface="Verdana"/>
                <a:cs typeface="Verdana"/>
              </a:rPr>
              <a:t>*.qual </a:t>
            </a:r>
            <a:r>
              <a:rPr sz="2178" i="1" spc="-5" dirty="0">
                <a:latin typeface="Verdana"/>
                <a:cs typeface="Verdana"/>
              </a:rPr>
              <a:t>(Phred </a:t>
            </a:r>
            <a:r>
              <a:rPr sz="2178" i="1" dirty="0">
                <a:latin typeface="Verdana"/>
                <a:cs typeface="Verdana"/>
              </a:rPr>
              <a:t>quality</a:t>
            </a:r>
            <a:r>
              <a:rPr sz="2178" i="1" spc="5" dirty="0">
                <a:latin typeface="Verdana"/>
                <a:cs typeface="Verdana"/>
              </a:rPr>
              <a:t> </a:t>
            </a:r>
            <a:r>
              <a:rPr sz="2178" i="1" spc="-5" dirty="0">
                <a:latin typeface="Verdana"/>
                <a:cs typeface="Verdana"/>
              </a:rPr>
              <a:t>scores)</a:t>
            </a:r>
            <a:endParaRPr sz="2178">
              <a:latin typeface="Verdana"/>
              <a:cs typeface="Verdana"/>
            </a:endParaRPr>
          </a:p>
        </p:txBody>
      </p:sp>
      <p:sp>
        <p:nvSpPr>
          <p:cNvPr id="8" name="object 8"/>
          <p:cNvSpPr txBox="1"/>
          <p:nvPr/>
        </p:nvSpPr>
        <p:spPr>
          <a:xfrm>
            <a:off x="4023050" y="3662055"/>
            <a:ext cx="540572"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~500</a:t>
            </a:r>
            <a:r>
              <a:rPr sz="1089" b="1" spc="-73" dirty="0">
                <a:latin typeface="Arial"/>
                <a:cs typeface="Arial"/>
              </a:rPr>
              <a:t> </a:t>
            </a:r>
            <a:r>
              <a:rPr sz="1089" b="1" spc="-5" dirty="0">
                <a:latin typeface="Arial"/>
                <a:cs typeface="Arial"/>
              </a:rPr>
              <a:t>bp</a:t>
            </a:r>
            <a:endParaRPr sz="1089">
              <a:latin typeface="Arial"/>
              <a:cs typeface="Arial"/>
            </a:endParaRPr>
          </a:p>
        </p:txBody>
      </p:sp>
      <p:sp>
        <p:nvSpPr>
          <p:cNvPr id="9" name="object 9"/>
          <p:cNvSpPr txBox="1"/>
          <p:nvPr/>
        </p:nvSpPr>
        <p:spPr>
          <a:xfrm>
            <a:off x="7964957" y="3662055"/>
            <a:ext cx="540572"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~800</a:t>
            </a:r>
            <a:r>
              <a:rPr sz="1089" b="1" spc="-73" dirty="0">
                <a:latin typeface="Arial"/>
                <a:cs typeface="Arial"/>
              </a:rPr>
              <a:t> </a:t>
            </a:r>
            <a:r>
              <a:rPr sz="1089" b="1" spc="-5" dirty="0">
                <a:latin typeface="Arial"/>
                <a:cs typeface="Arial"/>
              </a:rPr>
              <a:t>bp</a:t>
            </a:r>
            <a:endParaRPr sz="1089">
              <a:latin typeface="Arial"/>
              <a:cs typeface="Arial"/>
            </a:endParaRPr>
          </a:p>
        </p:txBody>
      </p:sp>
    </p:spTree>
    <p:extLst>
      <p:ext uri="{BB962C8B-B14F-4D97-AF65-F5344CB8AC3E}">
        <p14:creationId xmlns:p14="http://schemas.microsoft.com/office/powerpoint/2010/main" val="147290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p:cNvSpPr txBox="1"/>
          <p:nvPr/>
        </p:nvSpPr>
        <p:spPr>
          <a:xfrm>
            <a:off x="3877054" y="790070"/>
            <a:ext cx="6867146" cy="565055"/>
          </a:xfrm>
          <a:prstGeom prst="rect">
            <a:avLst/>
          </a:prstGeom>
        </p:spPr>
        <p:txBody>
          <a:bodyPr vert="horz" wrap="square" lIns="0" tIns="10950" rIns="0" bIns="0" rtlCol="0">
            <a:spAutoFit/>
          </a:bodyPr>
          <a:lstStyle/>
          <a:p>
            <a:pPr marL="11527">
              <a:spcBef>
                <a:spcPts val="86"/>
              </a:spcBef>
            </a:pPr>
            <a:r>
              <a:rPr sz="3600" b="1" spc="-5" dirty="0">
                <a:solidFill>
                  <a:srgbClr val="323299"/>
                </a:solidFill>
                <a:latin typeface="Arial"/>
                <a:cs typeface="Arial"/>
              </a:rPr>
              <a:t>Illumina</a:t>
            </a:r>
            <a:r>
              <a:rPr sz="3600" b="1" spc="-23" dirty="0">
                <a:solidFill>
                  <a:srgbClr val="323299"/>
                </a:solidFill>
                <a:latin typeface="Arial"/>
                <a:cs typeface="Arial"/>
              </a:rPr>
              <a:t> </a:t>
            </a:r>
            <a:r>
              <a:rPr sz="3600" b="1" spc="-5" dirty="0">
                <a:solidFill>
                  <a:srgbClr val="323299"/>
                </a:solidFill>
                <a:latin typeface="Arial"/>
                <a:cs typeface="Arial"/>
              </a:rPr>
              <a:t>HiSeq</a:t>
            </a:r>
            <a:endParaRPr sz="3600" dirty="0">
              <a:latin typeface="Arial"/>
              <a:cs typeface="Arial"/>
            </a:endParaRPr>
          </a:p>
        </p:txBody>
      </p:sp>
      <p:sp>
        <p:nvSpPr>
          <p:cNvPr id="3" name="object 9"/>
          <p:cNvSpPr/>
          <p:nvPr/>
        </p:nvSpPr>
        <p:spPr>
          <a:xfrm>
            <a:off x="1590328" y="2331720"/>
            <a:ext cx="3146987" cy="3406639"/>
          </a:xfrm>
          <a:prstGeom prst="rect">
            <a:avLst/>
          </a:prstGeom>
          <a:blipFill>
            <a:blip r:embed="rId2" cstate="print"/>
            <a:stretch>
              <a:fillRect/>
            </a:stretch>
          </a:blipFill>
        </p:spPr>
        <p:txBody>
          <a:bodyPr wrap="square" lIns="0" tIns="0" rIns="0" bIns="0" rtlCol="0"/>
          <a:lstStyle/>
          <a:p>
            <a:endParaRPr sz="1634"/>
          </a:p>
        </p:txBody>
      </p:sp>
      <p:sp>
        <p:nvSpPr>
          <p:cNvPr id="4" name="Rectangle 3"/>
          <p:cNvSpPr/>
          <p:nvPr/>
        </p:nvSpPr>
        <p:spPr>
          <a:xfrm>
            <a:off x="6270107" y="3527798"/>
            <a:ext cx="1467068" cy="369332"/>
          </a:xfrm>
          <a:prstGeom prst="rect">
            <a:avLst/>
          </a:prstGeom>
        </p:spPr>
        <p:txBody>
          <a:bodyPr wrap="none">
            <a:spAutoFit/>
          </a:bodyPr>
          <a:lstStyle/>
          <a:p>
            <a:pPr fontAlgn="base"/>
            <a:r>
              <a:rPr lang="en-US" altLang="zh-CN" b="1" dirty="0">
                <a:solidFill>
                  <a:srgbClr val="1E4164"/>
                </a:solidFill>
                <a:latin typeface="Arial" panose="020B0604020202020204" pitchFamily="34" charset="0"/>
                <a:cs typeface="Arial" panose="020B0604020202020204" pitchFamily="34" charset="0"/>
              </a:rPr>
              <a:t>Bridge PCR</a:t>
            </a:r>
          </a:p>
        </p:txBody>
      </p:sp>
      <p:sp>
        <p:nvSpPr>
          <p:cNvPr id="5" name="Rectangle 4"/>
          <p:cNvSpPr/>
          <p:nvPr/>
        </p:nvSpPr>
        <p:spPr>
          <a:xfrm>
            <a:off x="6270107" y="4195310"/>
            <a:ext cx="3967753" cy="369332"/>
          </a:xfrm>
          <a:prstGeom prst="rect">
            <a:avLst/>
          </a:prstGeom>
        </p:spPr>
        <p:txBody>
          <a:bodyPr wrap="none">
            <a:spAutoFit/>
          </a:bodyPr>
          <a:lstStyle/>
          <a:p>
            <a:r>
              <a:rPr lang="en-US" altLang="zh-CN" b="1" dirty="0">
                <a:solidFill>
                  <a:srgbClr val="1E4164"/>
                </a:solidFill>
                <a:latin typeface="Arial" panose="020B0604020202020204" pitchFamily="34" charset="0"/>
                <a:cs typeface="Arial" panose="020B0604020202020204" pitchFamily="34" charset="0"/>
              </a:rPr>
              <a:t>Reversible terminator sequencing </a:t>
            </a:r>
            <a:endParaRPr lang="zh-CN" altLang="en-US" dirty="0"/>
          </a:p>
        </p:txBody>
      </p:sp>
    </p:spTree>
    <p:extLst>
      <p:ext uri="{BB962C8B-B14F-4D97-AF65-F5344CB8AC3E}">
        <p14:creationId xmlns:p14="http://schemas.microsoft.com/office/powerpoint/2010/main" val="388137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1057" y="528566"/>
            <a:ext cx="2621230" cy="646331"/>
          </a:xfrm>
          <a:prstGeom prst="rect">
            <a:avLst/>
          </a:prstGeom>
        </p:spPr>
        <p:txBody>
          <a:bodyPr wrap="none">
            <a:spAutoFit/>
          </a:bodyPr>
          <a:lstStyle/>
          <a:p>
            <a:pPr fontAlgn="base"/>
            <a:r>
              <a:rPr lang="en-US" altLang="zh-CN" sz="3600" dirty="0">
                <a:solidFill>
                  <a:srgbClr val="1E4164"/>
                </a:solidFill>
                <a:latin typeface="Arial" panose="020B0604020202020204" pitchFamily="34" charset="0"/>
                <a:cs typeface="Arial" panose="020B0604020202020204" pitchFamily="34" charset="0"/>
              </a:rPr>
              <a:t>Bridge PCR</a:t>
            </a:r>
            <a:endParaRPr lang="en-US" altLang="zh-CN" sz="3600" b="0" i="0" dirty="0">
              <a:solidFill>
                <a:srgbClr val="1E4164"/>
              </a:solidFill>
              <a:effectLst/>
              <a:latin typeface="Arial" panose="020B0604020202020204" pitchFamily="34" charset="0"/>
              <a:cs typeface="Arial" panose="020B0604020202020204" pitchFamily="34" charset="0"/>
            </a:endParaRPr>
          </a:p>
        </p:txBody>
      </p:sp>
      <p:pic>
        <p:nvPicPr>
          <p:cNvPr id="4098" name="Picture 2" descr="Bridging P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11" y="1403497"/>
            <a:ext cx="8421497" cy="5044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317736" y="5340096"/>
            <a:ext cx="1991251" cy="400110"/>
          </a:xfrm>
          <a:prstGeom prst="rect">
            <a:avLst/>
          </a:prstGeom>
          <a:noFill/>
        </p:spPr>
        <p:txBody>
          <a:bodyPr wrap="none" rtlCol="0">
            <a:spAutoFit/>
          </a:bodyPr>
          <a:lstStyle/>
          <a:p>
            <a:r>
              <a:rPr lang="zh-CN" altLang="en-US" sz="2000" b="1" dirty="0" smtClean="0"/>
              <a:t>目的：原</a:t>
            </a:r>
            <a:r>
              <a:rPr lang="zh-CN" altLang="en-US" sz="2000" b="1" dirty="0"/>
              <a:t>位</a:t>
            </a:r>
            <a:r>
              <a:rPr lang="zh-CN" altLang="en-US" sz="2000" b="1" dirty="0" smtClean="0"/>
              <a:t>扩增</a:t>
            </a:r>
            <a:endParaRPr lang="zh-CN" altLang="en-US" sz="2000" b="1" dirty="0"/>
          </a:p>
        </p:txBody>
      </p:sp>
    </p:spTree>
    <p:extLst>
      <p:ext uri="{BB962C8B-B14F-4D97-AF65-F5344CB8AC3E}">
        <p14:creationId xmlns:p14="http://schemas.microsoft.com/office/powerpoint/2010/main" val="2629992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8090" y="647438"/>
            <a:ext cx="7675499" cy="523220"/>
          </a:xfrm>
          <a:prstGeom prst="rect">
            <a:avLst/>
          </a:prstGeom>
        </p:spPr>
        <p:txBody>
          <a:bodyPr wrap="none">
            <a:spAutoFit/>
          </a:bodyPr>
          <a:lstStyle/>
          <a:p>
            <a:pPr fontAlgn="base"/>
            <a:r>
              <a:rPr lang="en-US" altLang="zh-CN" sz="2800" b="1" dirty="0">
                <a:solidFill>
                  <a:srgbClr val="1E4164"/>
                </a:solidFill>
                <a:latin typeface="Arial" panose="020B0604020202020204" pitchFamily="34" charset="0"/>
                <a:cs typeface="Arial" panose="020B0604020202020204" pitchFamily="34" charset="0"/>
              </a:rPr>
              <a:t>Reversible terminator sequencing (</a:t>
            </a:r>
            <a:r>
              <a:rPr lang="en-US" altLang="zh-CN" sz="2800" b="1" dirty="0" err="1">
                <a:solidFill>
                  <a:srgbClr val="1E4164"/>
                </a:solidFill>
                <a:latin typeface="Arial" panose="020B0604020202020204" pitchFamily="34" charset="0"/>
                <a:cs typeface="Arial" panose="020B0604020202020204" pitchFamily="34" charset="0"/>
              </a:rPr>
              <a:t>Illumina</a:t>
            </a:r>
            <a:r>
              <a:rPr lang="en-US" altLang="zh-CN" sz="2800" b="1" dirty="0">
                <a:solidFill>
                  <a:srgbClr val="1E4164"/>
                </a:solidFill>
                <a:latin typeface="Arial" panose="020B0604020202020204" pitchFamily="34" charset="0"/>
                <a:cs typeface="Arial" panose="020B0604020202020204" pitchFamily="34" charset="0"/>
              </a:rPr>
              <a:t>)</a:t>
            </a:r>
            <a:endParaRPr lang="en-US" altLang="zh-CN" sz="2800" b="1" i="0" dirty="0">
              <a:solidFill>
                <a:srgbClr val="1E4164"/>
              </a:solidFill>
              <a:effectLst/>
              <a:latin typeface="Arial" panose="020B0604020202020204" pitchFamily="34" charset="0"/>
              <a:cs typeface="Arial" panose="020B0604020202020204" pitchFamily="34" charset="0"/>
            </a:endParaRPr>
          </a:p>
        </p:txBody>
      </p:sp>
      <p:pic>
        <p:nvPicPr>
          <p:cNvPr id="1026" name="Picture 2" descr="Structure of fluorescently labelled azidomethyl dNTP used in Illumina sequenc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151" y="2412809"/>
            <a:ext cx="5667375" cy="18954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66013" y="4853678"/>
            <a:ext cx="4339650" cy="369332"/>
          </a:xfrm>
          <a:prstGeom prst="rect">
            <a:avLst/>
          </a:prstGeom>
        </p:spPr>
        <p:txBody>
          <a:bodyPr wrap="none">
            <a:spAutoFit/>
          </a:bodyPr>
          <a:lstStyle/>
          <a:p>
            <a:pPr fontAlgn="base"/>
            <a:r>
              <a:rPr lang="en-US" altLang="zh-CN" dirty="0">
                <a:solidFill>
                  <a:srgbClr val="1E4164"/>
                </a:solidFill>
                <a:latin typeface="PTSansRegular"/>
              </a:rPr>
              <a:t>3′-O-blocked reversible terminators</a:t>
            </a:r>
            <a:endParaRPr lang="en-US" altLang="zh-CN" b="0" i="0" dirty="0">
              <a:solidFill>
                <a:srgbClr val="1E4164"/>
              </a:solidFill>
              <a:effectLst/>
              <a:latin typeface="PTSansRegular"/>
            </a:endParaRPr>
          </a:p>
        </p:txBody>
      </p:sp>
    </p:spTree>
    <p:extLst>
      <p:ext uri="{BB962C8B-B14F-4D97-AF65-F5344CB8AC3E}">
        <p14:creationId xmlns:p14="http://schemas.microsoft.com/office/powerpoint/2010/main" val="419706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versible terminator sequenc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271" y="1456799"/>
            <a:ext cx="5577713" cy="52936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98090" y="647438"/>
            <a:ext cx="7675499" cy="523220"/>
          </a:xfrm>
          <a:prstGeom prst="rect">
            <a:avLst/>
          </a:prstGeom>
        </p:spPr>
        <p:txBody>
          <a:bodyPr wrap="none">
            <a:spAutoFit/>
          </a:bodyPr>
          <a:lstStyle/>
          <a:p>
            <a:pPr fontAlgn="base"/>
            <a:r>
              <a:rPr lang="en-US" altLang="zh-CN" sz="2800" b="1" dirty="0">
                <a:solidFill>
                  <a:srgbClr val="1E4164"/>
                </a:solidFill>
                <a:latin typeface="Arial" panose="020B0604020202020204" pitchFamily="34" charset="0"/>
                <a:cs typeface="Arial" panose="020B0604020202020204" pitchFamily="34" charset="0"/>
              </a:rPr>
              <a:t>Reversible terminator sequencing (</a:t>
            </a:r>
            <a:r>
              <a:rPr lang="en-US" altLang="zh-CN" sz="2800" b="1" dirty="0" err="1">
                <a:solidFill>
                  <a:srgbClr val="1E4164"/>
                </a:solidFill>
                <a:latin typeface="Arial" panose="020B0604020202020204" pitchFamily="34" charset="0"/>
                <a:cs typeface="Arial" panose="020B0604020202020204" pitchFamily="34" charset="0"/>
              </a:rPr>
              <a:t>Illumina</a:t>
            </a:r>
            <a:r>
              <a:rPr lang="en-US" altLang="zh-CN" sz="2800" b="1" dirty="0">
                <a:solidFill>
                  <a:srgbClr val="1E4164"/>
                </a:solidFill>
                <a:latin typeface="Arial" panose="020B0604020202020204" pitchFamily="34" charset="0"/>
                <a:cs typeface="Arial" panose="020B0604020202020204" pitchFamily="34" charset="0"/>
              </a:rPr>
              <a:t>)</a:t>
            </a:r>
            <a:endParaRPr lang="en-US" altLang="zh-CN" sz="2800" b="1" i="0" dirty="0">
              <a:solidFill>
                <a:srgbClr val="1E416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825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4268" y="1812816"/>
            <a:ext cx="977985" cy="457974"/>
          </a:xfrm>
          <a:prstGeom prst="rect">
            <a:avLst/>
          </a:prstGeom>
        </p:spPr>
        <p:txBody>
          <a:bodyPr vert="horz" wrap="square" lIns="0" tIns="10950" rIns="0" bIns="0" rtlCol="0">
            <a:spAutoFit/>
          </a:bodyPr>
          <a:lstStyle/>
          <a:p>
            <a:pPr marL="11527" marR="4611" indent="283552">
              <a:spcBef>
                <a:spcPts val="86"/>
              </a:spcBef>
            </a:pPr>
            <a:r>
              <a:rPr sz="1452" spc="-9" dirty="0">
                <a:latin typeface="Arial"/>
                <a:cs typeface="Arial"/>
              </a:rPr>
              <a:t>DNA  </a:t>
            </a:r>
            <a:r>
              <a:rPr sz="1452" spc="-5" dirty="0">
                <a:latin typeface="Arial"/>
                <a:cs typeface="Arial"/>
              </a:rPr>
              <a:t>(0.1-1.0</a:t>
            </a:r>
            <a:r>
              <a:rPr sz="1452" spc="-36" dirty="0">
                <a:latin typeface="Arial"/>
                <a:cs typeface="Arial"/>
              </a:rPr>
              <a:t> </a:t>
            </a:r>
            <a:r>
              <a:rPr sz="1452" spc="-5" dirty="0">
                <a:latin typeface="Arial"/>
                <a:cs typeface="Arial"/>
              </a:rPr>
              <a:t>ug)</a:t>
            </a:r>
            <a:endParaRPr sz="1452">
              <a:latin typeface="Arial"/>
              <a:cs typeface="Arial"/>
            </a:endParaRPr>
          </a:p>
        </p:txBody>
      </p:sp>
      <p:grpSp>
        <p:nvGrpSpPr>
          <p:cNvPr id="3" name="object 3"/>
          <p:cNvGrpSpPr/>
          <p:nvPr/>
        </p:nvGrpSpPr>
        <p:grpSpPr>
          <a:xfrm>
            <a:off x="4596119" y="1643153"/>
            <a:ext cx="3134509" cy="2191102"/>
            <a:chOff x="3694053" y="1810511"/>
            <a:chExt cx="3453765" cy="2414270"/>
          </a:xfrm>
        </p:grpSpPr>
        <p:sp>
          <p:nvSpPr>
            <p:cNvPr id="4" name="object 4"/>
            <p:cNvSpPr/>
            <p:nvPr/>
          </p:nvSpPr>
          <p:spPr>
            <a:xfrm>
              <a:off x="3694049" y="2385059"/>
              <a:ext cx="3061970" cy="1839595"/>
            </a:xfrm>
            <a:custGeom>
              <a:avLst/>
              <a:gdLst/>
              <a:ahLst/>
              <a:cxnLst/>
              <a:rect l="l" t="t" r="r" b="b"/>
              <a:pathLst>
                <a:path w="3061970" h="1839595">
                  <a:moveTo>
                    <a:pt x="3061716" y="64008"/>
                  </a:moveTo>
                  <a:lnTo>
                    <a:pt x="3013951" y="63449"/>
                  </a:lnTo>
                  <a:lnTo>
                    <a:pt x="2965056" y="62801"/>
                  </a:lnTo>
                  <a:lnTo>
                    <a:pt x="2915094" y="62064"/>
                  </a:lnTo>
                  <a:lnTo>
                    <a:pt x="2864116" y="61252"/>
                  </a:lnTo>
                  <a:lnTo>
                    <a:pt x="2812199" y="60363"/>
                  </a:lnTo>
                  <a:lnTo>
                    <a:pt x="2759392" y="59397"/>
                  </a:lnTo>
                  <a:lnTo>
                    <a:pt x="2705747" y="58369"/>
                  </a:lnTo>
                  <a:lnTo>
                    <a:pt x="2651328" y="57277"/>
                  </a:lnTo>
                  <a:lnTo>
                    <a:pt x="2596210" y="56108"/>
                  </a:lnTo>
                  <a:lnTo>
                    <a:pt x="2540419" y="54889"/>
                  </a:lnTo>
                  <a:lnTo>
                    <a:pt x="2484043" y="53619"/>
                  </a:lnTo>
                  <a:lnTo>
                    <a:pt x="2427122" y="52298"/>
                  </a:lnTo>
                  <a:lnTo>
                    <a:pt x="2369731" y="50927"/>
                  </a:lnTo>
                  <a:lnTo>
                    <a:pt x="2311920" y="49517"/>
                  </a:lnTo>
                  <a:lnTo>
                    <a:pt x="2253742" y="48069"/>
                  </a:lnTo>
                  <a:lnTo>
                    <a:pt x="2136559" y="45059"/>
                  </a:lnTo>
                  <a:lnTo>
                    <a:pt x="2018626" y="41935"/>
                  </a:lnTo>
                  <a:lnTo>
                    <a:pt x="1900440" y="38735"/>
                  </a:lnTo>
                  <a:lnTo>
                    <a:pt x="1723694" y="33832"/>
                  </a:lnTo>
                  <a:lnTo>
                    <a:pt x="1212164" y="19380"/>
                  </a:lnTo>
                  <a:lnTo>
                    <a:pt x="1053198" y="14973"/>
                  </a:lnTo>
                  <a:lnTo>
                    <a:pt x="951801" y="12242"/>
                  </a:lnTo>
                  <a:lnTo>
                    <a:pt x="854608" y="9702"/>
                  </a:lnTo>
                  <a:lnTo>
                    <a:pt x="762101" y="7391"/>
                  </a:lnTo>
                  <a:lnTo>
                    <a:pt x="717765" y="6324"/>
                  </a:lnTo>
                  <a:lnTo>
                    <a:pt x="674763" y="5334"/>
                  </a:lnTo>
                  <a:lnTo>
                    <a:pt x="633171" y="4406"/>
                  </a:lnTo>
                  <a:lnTo>
                    <a:pt x="593039" y="3556"/>
                  </a:lnTo>
                  <a:lnTo>
                    <a:pt x="554443" y="2781"/>
                  </a:lnTo>
                  <a:lnTo>
                    <a:pt x="482041" y="1485"/>
                  </a:lnTo>
                  <a:lnTo>
                    <a:pt x="416458" y="558"/>
                  </a:lnTo>
                  <a:lnTo>
                    <a:pt x="358140" y="0"/>
                  </a:lnTo>
                  <a:lnTo>
                    <a:pt x="330428" y="28028"/>
                  </a:lnTo>
                  <a:lnTo>
                    <a:pt x="290423" y="34315"/>
                  </a:lnTo>
                  <a:lnTo>
                    <a:pt x="245224" y="31165"/>
                  </a:lnTo>
                  <a:lnTo>
                    <a:pt x="201930" y="30873"/>
                  </a:lnTo>
                  <a:lnTo>
                    <a:pt x="167640" y="45720"/>
                  </a:lnTo>
                  <a:lnTo>
                    <a:pt x="162521" y="53797"/>
                  </a:lnTo>
                  <a:lnTo>
                    <a:pt x="160972" y="63436"/>
                  </a:lnTo>
                  <a:lnTo>
                    <a:pt x="159715" y="73367"/>
                  </a:lnTo>
                  <a:lnTo>
                    <a:pt x="155448" y="82296"/>
                  </a:lnTo>
                  <a:lnTo>
                    <a:pt x="147154" y="88392"/>
                  </a:lnTo>
                  <a:lnTo>
                    <a:pt x="136017" y="92202"/>
                  </a:lnTo>
                  <a:lnTo>
                    <a:pt x="125437" y="96012"/>
                  </a:lnTo>
                  <a:lnTo>
                    <a:pt x="118872" y="102108"/>
                  </a:lnTo>
                  <a:lnTo>
                    <a:pt x="111823" y="135788"/>
                  </a:lnTo>
                  <a:lnTo>
                    <a:pt x="109347" y="170307"/>
                  </a:lnTo>
                  <a:lnTo>
                    <a:pt x="108585" y="205409"/>
                  </a:lnTo>
                  <a:lnTo>
                    <a:pt x="106680" y="240792"/>
                  </a:lnTo>
                  <a:lnTo>
                    <a:pt x="95440" y="256794"/>
                  </a:lnTo>
                  <a:lnTo>
                    <a:pt x="85344" y="273939"/>
                  </a:lnTo>
                  <a:lnTo>
                    <a:pt x="74104" y="290512"/>
                  </a:lnTo>
                  <a:lnTo>
                    <a:pt x="59436" y="304800"/>
                  </a:lnTo>
                  <a:lnTo>
                    <a:pt x="47980" y="309803"/>
                  </a:lnTo>
                  <a:lnTo>
                    <a:pt x="34099" y="312801"/>
                  </a:lnTo>
                  <a:lnTo>
                    <a:pt x="21069" y="316382"/>
                  </a:lnTo>
                  <a:lnTo>
                    <a:pt x="12192" y="323088"/>
                  </a:lnTo>
                  <a:lnTo>
                    <a:pt x="5143" y="340334"/>
                  </a:lnTo>
                  <a:lnTo>
                    <a:pt x="2667" y="359283"/>
                  </a:lnTo>
                  <a:lnTo>
                    <a:pt x="1905" y="378815"/>
                  </a:lnTo>
                  <a:lnTo>
                    <a:pt x="0" y="397764"/>
                  </a:lnTo>
                  <a:lnTo>
                    <a:pt x="6375" y="413981"/>
                  </a:lnTo>
                  <a:lnTo>
                    <a:pt x="11049" y="430339"/>
                  </a:lnTo>
                  <a:lnTo>
                    <a:pt x="16281" y="446417"/>
                  </a:lnTo>
                  <a:lnTo>
                    <a:pt x="24384" y="461772"/>
                  </a:lnTo>
                  <a:lnTo>
                    <a:pt x="31788" y="469061"/>
                  </a:lnTo>
                  <a:lnTo>
                    <a:pt x="41338" y="475488"/>
                  </a:lnTo>
                  <a:lnTo>
                    <a:pt x="51168" y="481926"/>
                  </a:lnTo>
                  <a:lnTo>
                    <a:pt x="59436" y="489204"/>
                  </a:lnTo>
                  <a:lnTo>
                    <a:pt x="66675" y="498589"/>
                  </a:lnTo>
                  <a:lnTo>
                    <a:pt x="72771" y="508254"/>
                  </a:lnTo>
                  <a:lnTo>
                    <a:pt x="78295" y="517931"/>
                  </a:lnTo>
                  <a:lnTo>
                    <a:pt x="83820" y="527304"/>
                  </a:lnTo>
                  <a:lnTo>
                    <a:pt x="110490" y="541020"/>
                  </a:lnTo>
                  <a:lnTo>
                    <a:pt x="133972" y="553021"/>
                  </a:lnTo>
                  <a:lnTo>
                    <a:pt x="155448" y="563880"/>
                  </a:lnTo>
                  <a:lnTo>
                    <a:pt x="188734" y="581317"/>
                  </a:lnTo>
                  <a:lnTo>
                    <a:pt x="202311" y="591312"/>
                  </a:lnTo>
                  <a:lnTo>
                    <a:pt x="207314" y="605891"/>
                  </a:lnTo>
                  <a:lnTo>
                    <a:pt x="214884" y="637032"/>
                  </a:lnTo>
                  <a:lnTo>
                    <a:pt x="189839" y="666165"/>
                  </a:lnTo>
                  <a:lnTo>
                    <a:pt x="163169" y="697572"/>
                  </a:lnTo>
                  <a:lnTo>
                    <a:pt x="136512" y="730783"/>
                  </a:lnTo>
                  <a:lnTo>
                    <a:pt x="111493" y="765352"/>
                  </a:lnTo>
                  <a:lnTo>
                    <a:pt x="89725" y="800836"/>
                  </a:lnTo>
                  <a:lnTo>
                    <a:pt x="72859" y="836764"/>
                  </a:lnTo>
                  <a:lnTo>
                    <a:pt x="60312" y="908189"/>
                  </a:lnTo>
                  <a:lnTo>
                    <a:pt x="67881" y="942759"/>
                  </a:lnTo>
                  <a:lnTo>
                    <a:pt x="86855" y="975969"/>
                  </a:lnTo>
                  <a:lnTo>
                    <a:pt x="118872" y="1007364"/>
                  </a:lnTo>
                  <a:lnTo>
                    <a:pt x="127063" y="1008938"/>
                  </a:lnTo>
                  <a:lnTo>
                    <a:pt x="146685" y="1013079"/>
                  </a:lnTo>
                  <a:lnTo>
                    <a:pt x="190500" y="1025652"/>
                  </a:lnTo>
                  <a:lnTo>
                    <a:pt x="232410" y="1061275"/>
                  </a:lnTo>
                  <a:lnTo>
                    <a:pt x="247078" y="1080731"/>
                  </a:lnTo>
                  <a:lnTo>
                    <a:pt x="274320" y="1100328"/>
                  </a:lnTo>
                  <a:lnTo>
                    <a:pt x="324662" y="1105903"/>
                  </a:lnTo>
                  <a:lnTo>
                    <a:pt x="376389" y="1113091"/>
                  </a:lnTo>
                  <a:lnTo>
                    <a:pt x="423214" y="1126782"/>
                  </a:lnTo>
                  <a:lnTo>
                    <a:pt x="458851" y="1151877"/>
                  </a:lnTo>
                  <a:lnTo>
                    <a:pt x="477012" y="1193292"/>
                  </a:lnTo>
                  <a:lnTo>
                    <a:pt x="478320" y="1218438"/>
                  </a:lnTo>
                  <a:lnTo>
                    <a:pt x="474916" y="1243584"/>
                  </a:lnTo>
                  <a:lnTo>
                    <a:pt x="469506" y="1268730"/>
                  </a:lnTo>
                  <a:lnTo>
                    <a:pt x="464820" y="1293876"/>
                  </a:lnTo>
                  <a:lnTo>
                    <a:pt x="498894" y="1333741"/>
                  </a:lnTo>
                  <a:lnTo>
                    <a:pt x="525703" y="1368412"/>
                  </a:lnTo>
                  <a:lnTo>
                    <a:pt x="548640" y="1414272"/>
                  </a:lnTo>
                  <a:lnTo>
                    <a:pt x="601764" y="1423212"/>
                  </a:lnTo>
                  <a:lnTo>
                    <a:pt x="643318" y="1425422"/>
                  </a:lnTo>
                  <a:lnTo>
                    <a:pt x="674941" y="1430629"/>
                  </a:lnTo>
                  <a:lnTo>
                    <a:pt x="698207" y="1448562"/>
                  </a:lnTo>
                  <a:lnTo>
                    <a:pt x="714756" y="1488948"/>
                  </a:lnTo>
                  <a:lnTo>
                    <a:pt x="696226" y="1524050"/>
                  </a:lnTo>
                  <a:lnTo>
                    <a:pt x="676275" y="1559433"/>
                  </a:lnTo>
                  <a:lnTo>
                    <a:pt x="663752" y="1596542"/>
                  </a:lnTo>
                  <a:lnTo>
                    <a:pt x="667512" y="1636776"/>
                  </a:lnTo>
                  <a:lnTo>
                    <a:pt x="674674" y="1644357"/>
                  </a:lnTo>
                  <a:lnTo>
                    <a:pt x="687133" y="1648206"/>
                  </a:lnTo>
                  <a:lnTo>
                    <a:pt x="701586" y="1650923"/>
                  </a:lnTo>
                  <a:lnTo>
                    <a:pt x="714756" y="1655064"/>
                  </a:lnTo>
                  <a:lnTo>
                    <a:pt x="727062" y="1661287"/>
                  </a:lnTo>
                  <a:lnTo>
                    <a:pt x="738949" y="1668208"/>
                  </a:lnTo>
                  <a:lnTo>
                    <a:pt x="750544" y="1675434"/>
                  </a:lnTo>
                  <a:lnTo>
                    <a:pt x="762000" y="1682496"/>
                  </a:lnTo>
                  <a:lnTo>
                    <a:pt x="917448" y="1700784"/>
                  </a:lnTo>
                  <a:lnTo>
                    <a:pt x="946327" y="1700720"/>
                  </a:lnTo>
                  <a:lnTo>
                    <a:pt x="975931" y="1699069"/>
                  </a:lnTo>
                  <a:lnTo>
                    <a:pt x="1002957" y="1700580"/>
                  </a:lnTo>
                  <a:lnTo>
                    <a:pt x="1024128" y="1709928"/>
                  </a:lnTo>
                  <a:lnTo>
                    <a:pt x="1044600" y="1738528"/>
                  </a:lnTo>
                  <a:lnTo>
                    <a:pt x="1051941" y="1772983"/>
                  </a:lnTo>
                  <a:lnTo>
                    <a:pt x="1057554" y="1808302"/>
                  </a:lnTo>
                  <a:lnTo>
                    <a:pt x="1072896" y="1839468"/>
                  </a:lnTo>
                  <a:lnTo>
                    <a:pt x="1116431" y="1803755"/>
                  </a:lnTo>
                  <a:lnTo>
                    <a:pt x="1168146" y="1760334"/>
                  </a:lnTo>
                  <a:lnTo>
                    <a:pt x="1227353" y="1709826"/>
                  </a:lnTo>
                  <a:lnTo>
                    <a:pt x="1259535" y="1682127"/>
                  </a:lnTo>
                  <a:lnTo>
                    <a:pt x="1293342" y="1652905"/>
                  </a:lnTo>
                  <a:lnTo>
                    <a:pt x="1328674" y="1622221"/>
                  </a:lnTo>
                  <a:lnTo>
                    <a:pt x="1365440" y="1590179"/>
                  </a:lnTo>
                  <a:lnTo>
                    <a:pt x="1403565" y="1556842"/>
                  </a:lnTo>
                  <a:lnTo>
                    <a:pt x="1442948" y="1522298"/>
                  </a:lnTo>
                  <a:lnTo>
                    <a:pt x="1483512" y="1486623"/>
                  </a:lnTo>
                  <a:lnTo>
                    <a:pt x="1525181" y="1449895"/>
                  </a:lnTo>
                  <a:lnTo>
                    <a:pt x="1567840" y="1412201"/>
                  </a:lnTo>
                  <a:lnTo>
                    <a:pt x="1611426" y="1373619"/>
                  </a:lnTo>
                  <a:lnTo>
                    <a:pt x="1655838" y="1334223"/>
                  </a:lnTo>
                  <a:lnTo>
                    <a:pt x="1700999" y="1294091"/>
                  </a:lnTo>
                  <a:lnTo>
                    <a:pt x="1746821" y="1253312"/>
                  </a:lnTo>
                  <a:lnTo>
                    <a:pt x="1793214" y="1211961"/>
                  </a:lnTo>
                  <a:lnTo>
                    <a:pt x="1840090" y="1170114"/>
                  </a:lnTo>
                  <a:lnTo>
                    <a:pt x="1887359" y="1127861"/>
                  </a:lnTo>
                  <a:lnTo>
                    <a:pt x="1934959" y="1085278"/>
                  </a:lnTo>
                  <a:lnTo>
                    <a:pt x="1982774" y="1042441"/>
                  </a:lnTo>
                  <a:lnTo>
                    <a:pt x="2030730" y="999426"/>
                  </a:lnTo>
                  <a:lnTo>
                    <a:pt x="2078736" y="956310"/>
                  </a:lnTo>
                  <a:lnTo>
                    <a:pt x="2126704" y="913193"/>
                  </a:lnTo>
                  <a:lnTo>
                    <a:pt x="2222208" y="827239"/>
                  </a:lnTo>
                  <a:lnTo>
                    <a:pt x="2316543" y="742175"/>
                  </a:lnTo>
                  <a:lnTo>
                    <a:pt x="2408999" y="658660"/>
                  </a:lnTo>
                  <a:lnTo>
                    <a:pt x="2498890" y="577316"/>
                  </a:lnTo>
                  <a:lnTo>
                    <a:pt x="2585542" y="498792"/>
                  </a:lnTo>
                  <a:lnTo>
                    <a:pt x="2668232" y="423722"/>
                  </a:lnTo>
                  <a:lnTo>
                    <a:pt x="2746298" y="352742"/>
                  </a:lnTo>
                  <a:lnTo>
                    <a:pt x="2819019" y="286499"/>
                  </a:lnTo>
                  <a:lnTo>
                    <a:pt x="2885719" y="225615"/>
                  </a:lnTo>
                  <a:lnTo>
                    <a:pt x="2945701" y="170738"/>
                  </a:lnTo>
                  <a:lnTo>
                    <a:pt x="2998266" y="122516"/>
                  </a:lnTo>
                  <a:lnTo>
                    <a:pt x="3042742" y="81559"/>
                  </a:lnTo>
                  <a:lnTo>
                    <a:pt x="3061716" y="64008"/>
                  </a:lnTo>
                  <a:close/>
                </a:path>
              </a:pathLst>
            </a:custGeom>
            <a:solidFill>
              <a:srgbClr val="EAEAEA"/>
            </a:solidFill>
          </p:spPr>
          <p:txBody>
            <a:bodyPr wrap="square" lIns="0" tIns="0" rIns="0" bIns="0" rtlCol="0"/>
            <a:lstStyle/>
            <a:p>
              <a:endParaRPr sz="1634"/>
            </a:p>
          </p:txBody>
        </p:sp>
        <p:sp>
          <p:nvSpPr>
            <p:cNvPr id="5" name="object 5"/>
            <p:cNvSpPr/>
            <p:nvPr/>
          </p:nvSpPr>
          <p:spPr>
            <a:xfrm>
              <a:off x="5486400" y="3073920"/>
              <a:ext cx="53340" cy="142240"/>
            </a:xfrm>
            <a:custGeom>
              <a:avLst/>
              <a:gdLst/>
              <a:ahLst/>
              <a:cxnLst/>
              <a:rect l="l" t="t" r="r" b="b"/>
              <a:pathLst>
                <a:path w="53339" h="142239">
                  <a:moveTo>
                    <a:pt x="53340" y="0"/>
                  </a:moveTo>
                  <a:lnTo>
                    <a:pt x="46990" y="0"/>
                  </a:lnTo>
                  <a:lnTo>
                    <a:pt x="46990" y="4572"/>
                  </a:lnTo>
                  <a:lnTo>
                    <a:pt x="46990" y="137160"/>
                  </a:lnTo>
                  <a:lnTo>
                    <a:pt x="5080" y="137160"/>
                  </a:lnTo>
                  <a:lnTo>
                    <a:pt x="5080" y="4572"/>
                  </a:lnTo>
                  <a:lnTo>
                    <a:pt x="46990" y="4572"/>
                  </a:lnTo>
                  <a:lnTo>
                    <a:pt x="46990" y="0"/>
                  </a:lnTo>
                  <a:lnTo>
                    <a:pt x="5080" y="0"/>
                  </a:lnTo>
                  <a:lnTo>
                    <a:pt x="0" y="0"/>
                  </a:lnTo>
                  <a:lnTo>
                    <a:pt x="0" y="141732"/>
                  </a:lnTo>
                  <a:lnTo>
                    <a:pt x="4445" y="141732"/>
                  </a:lnTo>
                  <a:lnTo>
                    <a:pt x="5080" y="141732"/>
                  </a:lnTo>
                  <a:lnTo>
                    <a:pt x="53213" y="141732"/>
                  </a:lnTo>
                  <a:lnTo>
                    <a:pt x="53213" y="137160"/>
                  </a:lnTo>
                  <a:lnTo>
                    <a:pt x="53340" y="137160"/>
                  </a:lnTo>
                  <a:lnTo>
                    <a:pt x="53340" y="4572"/>
                  </a:lnTo>
                  <a:lnTo>
                    <a:pt x="53340" y="0"/>
                  </a:lnTo>
                  <a:close/>
                </a:path>
              </a:pathLst>
            </a:custGeom>
            <a:solidFill>
              <a:srgbClr val="000000"/>
            </a:solidFill>
          </p:spPr>
          <p:txBody>
            <a:bodyPr wrap="square" lIns="0" tIns="0" rIns="0" bIns="0" rtlCol="0"/>
            <a:lstStyle/>
            <a:p>
              <a:endParaRPr sz="1634"/>
            </a:p>
          </p:txBody>
        </p:sp>
        <p:sp>
          <p:nvSpPr>
            <p:cNvPr id="6" name="object 6"/>
            <p:cNvSpPr/>
            <p:nvPr/>
          </p:nvSpPr>
          <p:spPr>
            <a:xfrm>
              <a:off x="5490849" y="3078479"/>
              <a:ext cx="43180" cy="132715"/>
            </a:xfrm>
            <a:custGeom>
              <a:avLst/>
              <a:gdLst/>
              <a:ahLst/>
              <a:cxnLst/>
              <a:rect l="l" t="t" r="r" b="b"/>
              <a:pathLst>
                <a:path w="43179" h="132714">
                  <a:moveTo>
                    <a:pt x="42671" y="132587"/>
                  </a:moveTo>
                  <a:lnTo>
                    <a:pt x="42671" y="0"/>
                  </a:lnTo>
                  <a:lnTo>
                    <a:pt x="0" y="0"/>
                  </a:lnTo>
                  <a:lnTo>
                    <a:pt x="0" y="132587"/>
                  </a:lnTo>
                  <a:lnTo>
                    <a:pt x="42671" y="132587"/>
                  </a:lnTo>
                  <a:close/>
                </a:path>
              </a:pathLst>
            </a:custGeom>
            <a:solidFill>
              <a:srgbClr val="FF3200"/>
            </a:solidFill>
          </p:spPr>
          <p:txBody>
            <a:bodyPr wrap="square" lIns="0" tIns="0" rIns="0" bIns="0" rtlCol="0"/>
            <a:lstStyle/>
            <a:p>
              <a:endParaRPr sz="1634"/>
            </a:p>
          </p:txBody>
        </p:sp>
        <p:sp>
          <p:nvSpPr>
            <p:cNvPr id="7" name="object 7"/>
            <p:cNvSpPr/>
            <p:nvPr/>
          </p:nvSpPr>
          <p:spPr>
            <a:xfrm>
              <a:off x="5486278" y="3073908"/>
              <a:ext cx="53340" cy="142240"/>
            </a:xfrm>
            <a:custGeom>
              <a:avLst/>
              <a:gdLst/>
              <a:ahLst/>
              <a:cxnLst/>
              <a:rect l="l" t="t" r="r" b="b"/>
              <a:pathLst>
                <a:path w="53339" h="142239">
                  <a:moveTo>
                    <a:pt x="53340" y="141732"/>
                  </a:moveTo>
                  <a:lnTo>
                    <a:pt x="53340" y="0"/>
                  </a:lnTo>
                  <a:lnTo>
                    <a:pt x="0" y="0"/>
                  </a:lnTo>
                  <a:lnTo>
                    <a:pt x="0" y="141732"/>
                  </a:lnTo>
                  <a:lnTo>
                    <a:pt x="4572" y="141732"/>
                  </a:lnTo>
                  <a:lnTo>
                    <a:pt x="4572" y="9144"/>
                  </a:lnTo>
                  <a:lnTo>
                    <a:pt x="9144" y="4572"/>
                  </a:lnTo>
                  <a:lnTo>
                    <a:pt x="9144" y="9144"/>
                  </a:lnTo>
                  <a:lnTo>
                    <a:pt x="42672" y="9144"/>
                  </a:lnTo>
                  <a:lnTo>
                    <a:pt x="42672" y="4572"/>
                  </a:lnTo>
                  <a:lnTo>
                    <a:pt x="47244" y="9144"/>
                  </a:lnTo>
                  <a:lnTo>
                    <a:pt x="47244" y="141732"/>
                  </a:lnTo>
                  <a:lnTo>
                    <a:pt x="53340" y="141732"/>
                  </a:lnTo>
                  <a:close/>
                </a:path>
                <a:path w="53339" h="142239">
                  <a:moveTo>
                    <a:pt x="9144" y="9144"/>
                  </a:moveTo>
                  <a:lnTo>
                    <a:pt x="9144" y="4572"/>
                  </a:lnTo>
                  <a:lnTo>
                    <a:pt x="4572" y="9144"/>
                  </a:lnTo>
                  <a:lnTo>
                    <a:pt x="9144" y="9144"/>
                  </a:lnTo>
                  <a:close/>
                </a:path>
                <a:path w="53339" h="142239">
                  <a:moveTo>
                    <a:pt x="9144" y="131064"/>
                  </a:moveTo>
                  <a:lnTo>
                    <a:pt x="9144" y="9144"/>
                  </a:lnTo>
                  <a:lnTo>
                    <a:pt x="4572" y="9144"/>
                  </a:lnTo>
                  <a:lnTo>
                    <a:pt x="4572" y="131064"/>
                  </a:lnTo>
                  <a:lnTo>
                    <a:pt x="9144" y="131064"/>
                  </a:lnTo>
                  <a:close/>
                </a:path>
                <a:path w="53339" h="142239">
                  <a:moveTo>
                    <a:pt x="47244" y="131064"/>
                  </a:moveTo>
                  <a:lnTo>
                    <a:pt x="4572" y="131064"/>
                  </a:lnTo>
                  <a:lnTo>
                    <a:pt x="9144" y="137160"/>
                  </a:lnTo>
                  <a:lnTo>
                    <a:pt x="9144" y="141732"/>
                  </a:lnTo>
                  <a:lnTo>
                    <a:pt x="42672" y="141732"/>
                  </a:lnTo>
                  <a:lnTo>
                    <a:pt x="42672" y="137160"/>
                  </a:lnTo>
                  <a:lnTo>
                    <a:pt x="47244" y="131064"/>
                  </a:lnTo>
                  <a:close/>
                </a:path>
                <a:path w="53339" h="142239">
                  <a:moveTo>
                    <a:pt x="9144" y="141732"/>
                  </a:moveTo>
                  <a:lnTo>
                    <a:pt x="9144" y="137160"/>
                  </a:lnTo>
                  <a:lnTo>
                    <a:pt x="4572" y="131064"/>
                  </a:lnTo>
                  <a:lnTo>
                    <a:pt x="4572" y="141732"/>
                  </a:lnTo>
                  <a:lnTo>
                    <a:pt x="9144" y="141732"/>
                  </a:lnTo>
                  <a:close/>
                </a:path>
                <a:path w="53339" h="142239">
                  <a:moveTo>
                    <a:pt x="47244" y="9144"/>
                  </a:moveTo>
                  <a:lnTo>
                    <a:pt x="42672" y="4572"/>
                  </a:lnTo>
                  <a:lnTo>
                    <a:pt x="42672" y="9144"/>
                  </a:lnTo>
                  <a:lnTo>
                    <a:pt x="47244" y="9144"/>
                  </a:lnTo>
                  <a:close/>
                </a:path>
                <a:path w="53339" h="142239">
                  <a:moveTo>
                    <a:pt x="47244" y="131064"/>
                  </a:moveTo>
                  <a:lnTo>
                    <a:pt x="47244" y="9144"/>
                  </a:lnTo>
                  <a:lnTo>
                    <a:pt x="42672" y="9144"/>
                  </a:lnTo>
                  <a:lnTo>
                    <a:pt x="42672" y="131064"/>
                  </a:lnTo>
                  <a:lnTo>
                    <a:pt x="47244" y="131064"/>
                  </a:lnTo>
                  <a:close/>
                </a:path>
                <a:path w="53339" h="142239">
                  <a:moveTo>
                    <a:pt x="47244" y="141732"/>
                  </a:moveTo>
                  <a:lnTo>
                    <a:pt x="47244" y="131064"/>
                  </a:lnTo>
                  <a:lnTo>
                    <a:pt x="42672" y="137160"/>
                  </a:lnTo>
                  <a:lnTo>
                    <a:pt x="42672" y="141732"/>
                  </a:lnTo>
                  <a:lnTo>
                    <a:pt x="47244" y="141732"/>
                  </a:lnTo>
                  <a:close/>
                </a:path>
              </a:pathLst>
            </a:custGeom>
            <a:solidFill>
              <a:srgbClr val="000000"/>
            </a:solidFill>
          </p:spPr>
          <p:txBody>
            <a:bodyPr wrap="square" lIns="0" tIns="0" rIns="0" bIns="0" rtlCol="0"/>
            <a:lstStyle/>
            <a:p>
              <a:endParaRPr sz="1634"/>
            </a:p>
          </p:txBody>
        </p:sp>
        <p:sp>
          <p:nvSpPr>
            <p:cNvPr id="8" name="object 8"/>
            <p:cNvSpPr/>
            <p:nvPr/>
          </p:nvSpPr>
          <p:spPr>
            <a:xfrm>
              <a:off x="5019934" y="3310127"/>
              <a:ext cx="24765" cy="0"/>
            </a:xfrm>
            <a:custGeom>
              <a:avLst/>
              <a:gdLst/>
              <a:ahLst/>
              <a:cxnLst/>
              <a:rect l="l" t="t" r="r" b="b"/>
              <a:pathLst>
                <a:path w="24764">
                  <a:moveTo>
                    <a:pt x="0" y="0"/>
                  </a:moveTo>
                  <a:lnTo>
                    <a:pt x="24383" y="0"/>
                  </a:lnTo>
                  <a:lnTo>
                    <a:pt x="0" y="0"/>
                  </a:lnTo>
                  <a:close/>
                </a:path>
              </a:pathLst>
            </a:custGeom>
            <a:solidFill>
              <a:srgbClr val="6598FF"/>
            </a:solidFill>
          </p:spPr>
          <p:txBody>
            <a:bodyPr wrap="square" lIns="0" tIns="0" rIns="0" bIns="0" rtlCol="0"/>
            <a:lstStyle/>
            <a:p>
              <a:endParaRPr sz="1634"/>
            </a:p>
          </p:txBody>
        </p:sp>
        <p:sp>
          <p:nvSpPr>
            <p:cNvPr id="9" name="object 9"/>
            <p:cNvSpPr/>
            <p:nvPr/>
          </p:nvSpPr>
          <p:spPr>
            <a:xfrm>
              <a:off x="5015230" y="3305568"/>
              <a:ext cx="52069" cy="139065"/>
            </a:xfrm>
            <a:custGeom>
              <a:avLst/>
              <a:gdLst/>
              <a:ahLst/>
              <a:cxnLst/>
              <a:rect l="l" t="t" r="r" b="b"/>
              <a:pathLst>
                <a:path w="52070" h="139064">
                  <a:moveTo>
                    <a:pt x="52070" y="0"/>
                  </a:moveTo>
                  <a:lnTo>
                    <a:pt x="5080" y="0"/>
                  </a:lnTo>
                  <a:lnTo>
                    <a:pt x="0" y="0"/>
                  </a:lnTo>
                  <a:lnTo>
                    <a:pt x="0" y="138684"/>
                  </a:lnTo>
                  <a:lnTo>
                    <a:pt x="4699" y="138684"/>
                  </a:lnTo>
                  <a:lnTo>
                    <a:pt x="5080" y="138684"/>
                  </a:lnTo>
                  <a:lnTo>
                    <a:pt x="51943" y="138684"/>
                  </a:lnTo>
                  <a:lnTo>
                    <a:pt x="51943" y="134112"/>
                  </a:lnTo>
                  <a:lnTo>
                    <a:pt x="5080" y="134112"/>
                  </a:lnTo>
                  <a:lnTo>
                    <a:pt x="5080" y="4572"/>
                  </a:lnTo>
                  <a:lnTo>
                    <a:pt x="52070" y="4572"/>
                  </a:lnTo>
                  <a:lnTo>
                    <a:pt x="52070" y="0"/>
                  </a:lnTo>
                  <a:close/>
                </a:path>
              </a:pathLst>
            </a:custGeom>
            <a:solidFill>
              <a:srgbClr val="000000"/>
            </a:solidFill>
          </p:spPr>
          <p:txBody>
            <a:bodyPr wrap="square" lIns="0" tIns="0" rIns="0" bIns="0" rtlCol="0"/>
            <a:lstStyle/>
            <a:p>
              <a:endParaRPr sz="1634"/>
            </a:p>
          </p:txBody>
        </p:sp>
        <p:sp>
          <p:nvSpPr>
            <p:cNvPr id="10" name="object 10"/>
            <p:cNvSpPr/>
            <p:nvPr/>
          </p:nvSpPr>
          <p:spPr>
            <a:xfrm>
              <a:off x="5019933" y="3310127"/>
              <a:ext cx="24765" cy="129539"/>
            </a:xfrm>
            <a:custGeom>
              <a:avLst/>
              <a:gdLst/>
              <a:ahLst/>
              <a:cxnLst/>
              <a:rect l="l" t="t" r="r" b="b"/>
              <a:pathLst>
                <a:path w="24764" h="129539">
                  <a:moveTo>
                    <a:pt x="0" y="129539"/>
                  </a:moveTo>
                  <a:lnTo>
                    <a:pt x="24383" y="129539"/>
                  </a:lnTo>
                  <a:lnTo>
                    <a:pt x="24383" y="0"/>
                  </a:lnTo>
                  <a:lnTo>
                    <a:pt x="0" y="0"/>
                  </a:lnTo>
                  <a:lnTo>
                    <a:pt x="0" y="129539"/>
                  </a:lnTo>
                  <a:close/>
                </a:path>
              </a:pathLst>
            </a:custGeom>
            <a:solidFill>
              <a:srgbClr val="6598FF"/>
            </a:solidFill>
          </p:spPr>
          <p:txBody>
            <a:bodyPr wrap="square" lIns="0" tIns="0" rIns="0" bIns="0" rtlCol="0"/>
            <a:lstStyle/>
            <a:p>
              <a:endParaRPr sz="1634"/>
            </a:p>
          </p:txBody>
        </p:sp>
        <p:sp>
          <p:nvSpPr>
            <p:cNvPr id="11" name="object 11"/>
            <p:cNvSpPr/>
            <p:nvPr/>
          </p:nvSpPr>
          <p:spPr>
            <a:xfrm>
              <a:off x="5015362" y="3305555"/>
              <a:ext cx="52069" cy="139065"/>
            </a:xfrm>
            <a:custGeom>
              <a:avLst/>
              <a:gdLst/>
              <a:ahLst/>
              <a:cxnLst/>
              <a:rect l="l" t="t" r="r" b="b"/>
              <a:pathLst>
                <a:path w="52070" h="139064">
                  <a:moveTo>
                    <a:pt x="51816" y="138684"/>
                  </a:moveTo>
                  <a:lnTo>
                    <a:pt x="51816"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1816" y="138684"/>
                  </a:lnTo>
                  <a:close/>
                </a:path>
                <a:path w="52070" h="139064">
                  <a:moveTo>
                    <a:pt x="9144" y="9144"/>
                  </a:moveTo>
                  <a:lnTo>
                    <a:pt x="9144" y="4572"/>
                  </a:lnTo>
                  <a:lnTo>
                    <a:pt x="4572" y="9144"/>
                  </a:lnTo>
                  <a:lnTo>
                    <a:pt x="9144" y="9144"/>
                  </a:lnTo>
                  <a:close/>
                </a:path>
                <a:path w="52070" h="139064">
                  <a:moveTo>
                    <a:pt x="9144" y="128016"/>
                  </a:moveTo>
                  <a:lnTo>
                    <a:pt x="9144" y="9144"/>
                  </a:lnTo>
                  <a:lnTo>
                    <a:pt x="4572" y="9144"/>
                  </a:lnTo>
                  <a:lnTo>
                    <a:pt x="4572" y="128016"/>
                  </a:lnTo>
                  <a:lnTo>
                    <a:pt x="9144" y="128016"/>
                  </a:lnTo>
                  <a:close/>
                </a:path>
                <a:path w="52070" h="139064">
                  <a:moveTo>
                    <a:pt x="47244" y="128016"/>
                  </a:moveTo>
                  <a:lnTo>
                    <a:pt x="4572" y="128016"/>
                  </a:lnTo>
                  <a:lnTo>
                    <a:pt x="9144" y="134112"/>
                  </a:lnTo>
                  <a:lnTo>
                    <a:pt x="9144" y="138684"/>
                  </a:lnTo>
                  <a:lnTo>
                    <a:pt x="42672" y="138684"/>
                  </a:lnTo>
                  <a:lnTo>
                    <a:pt x="42672" y="134112"/>
                  </a:lnTo>
                  <a:lnTo>
                    <a:pt x="47244" y="128016"/>
                  </a:lnTo>
                  <a:close/>
                </a:path>
                <a:path w="52070" h="139064">
                  <a:moveTo>
                    <a:pt x="9144" y="138684"/>
                  </a:moveTo>
                  <a:lnTo>
                    <a:pt x="9144" y="134112"/>
                  </a:lnTo>
                  <a:lnTo>
                    <a:pt x="4572" y="128016"/>
                  </a:lnTo>
                  <a:lnTo>
                    <a:pt x="4572" y="138684"/>
                  </a:lnTo>
                  <a:lnTo>
                    <a:pt x="9144" y="138684"/>
                  </a:lnTo>
                  <a:close/>
                </a:path>
                <a:path w="52070" h="139064">
                  <a:moveTo>
                    <a:pt x="47244" y="9144"/>
                  </a:moveTo>
                  <a:lnTo>
                    <a:pt x="42672" y="4572"/>
                  </a:lnTo>
                  <a:lnTo>
                    <a:pt x="42672" y="9144"/>
                  </a:lnTo>
                  <a:lnTo>
                    <a:pt x="47244" y="9144"/>
                  </a:lnTo>
                  <a:close/>
                </a:path>
                <a:path w="52070" h="139064">
                  <a:moveTo>
                    <a:pt x="47244" y="128016"/>
                  </a:moveTo>
                  <a:lnTo>
                    <a:pt x="47244" y="9144"/>
                  </a:lnTo>
                  <a:lnTo>
                    <a:pt x="42672" y="9144"/>
                  </a:lnTo>
                  <a:lnTo>
                    <a:pt x="42672" y="128016"/>
                  </a:lnTo>
                  <a:lnTo>
                    <a:pt x="47244" y="128016"/>
                  </a:lnTo>
                  <a:close/>
                </a:path>
                <a:path w="52070" h="139064">
                  <a:moveTo>
                    <a:pt x="47244" y="138684"/>
                  </a:moveTo>
                  <a:lnTo>
                    <a:pt x="47244" y="128016"/>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12" name="object 12"/>
            <p:cNvSpPr/>
            <p:nvPr/>
          </p:nvSpPr>
          <p:spPr>
            <a:xfrm>
              <a:off x="4495800" y="3560076"/>
              <a:ext cx="53340" cy="139065"/>
            </a:xfrm>
            <a:custGeom>
              <a:avLst/>
              <a:gdLst/>
              <a:ahLst/>
              <a:cxnLst/>
              <a:rect l="l" t="t" r="r" b="b"/>
              <a:pathLst>
                <a:path w="53339" h="139064">
                  <a:moveTo>
                    <a:pt x="53340" y="0"/>
                  </a:moveTo>
                  <a:lnTo>
                    <a:pt x="46990" y="0"/>
                  </a:lnTo>
                  <a:lnTo>
                    <a:pt x="46990" y="4572"/>
                  </a:lnTo>
                  <a:lnTo>
                    <a:pt x="46990" y="134112"/>
                  </a:lnTo>
                  <a:lnTo>
                    <a:pt x="5080" y="134112"/>
                  </a:lnTo>
                  <a:lnTo>
                    <a:pt x="5080" y="4572"/>
                  </a:lnTo>
                  <a:lnTo>
                    <a:pt x="46990" y="4572"/>
                  </a:lnTo>
                  <a:lnTo>
                    <a:pt x="46990" y="0"/>
                  </a:lnTo>
                  <a:lnTo>
                    <a:pt x="5080" y="0"/>
                  </a:lnTo>
                  <a:lnTo>
                    <a:pt x="0" y="0"/>
                  </a:lnTo>
                  <a:lnTo>
                    <a:pt x="0" y="138684"/>
                  </a:lnTo>
                  <a:lnTo>
                    <a:pt x="4445" y="138684"/>
                  </a:lnTo>
                  <a:lnTo>
                    <a:pt x="5080" y="138684"/>
                  </a:lnTo>
                  <a:lnTo>
                    <a:pt x="53213" y="138684"/>
                  </a:lnTo>
                  <a:lnTo>
                    <a:pt x="53213" y="134112"/>
                  </a:lnTo>
                  <a:lnTo>
                    <a:pt x="53340" y="134112"/>
                  </a:lnTo>
                  <a:lnTo>
                    <a:pt x="53340" y="4572"/>
                  </a:lnTo>
                  <a:lnTo>
                    <a:pt x="53340" y="0"/>
                  </a:lnTo>
                  <a:close/>
                </a:path>
              </a:pathLst>
            </a:custGeom>
            <a:solidFill>
              <a:srgbClr val="000000"/>
            </a:solidFill>
          </p:spPr>
          <p:txBody>
            <a:bodyPr wrap="square" lIns="0" tIns="0" rIns="0" bIns="0" rtlCol="0"/>
            <a:lstStyle/>
            <a:p>
              <a:endParaRPr sz="1634"/>
            </a:p>
          </p:txBody>
        </p:sp>
        <p:sp>
          <p:nvSpPr>
            <p:cNvPr id="13" name="object 13"/>
            <p:cNvSpPr/>
            <p:nvPr/>
          </p:nvSpPr>
          <p:spPr>
            <a:xfrm>
              <a:off x="4500249" y="3564635"/>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14" name="object 14"/>
            <p:cNvSpPr/>
            <p:nvPr/>
          </p:nvSpPr>
          <p:spPr>
            <a:xfrm>
              <a:off x="4495678" y="3560064"/>
              <a:ext cx="53340" cy="139065"/>
            </a:xfrm>
            <a:custGeom>
              <a:avLst/>
              <a:gdLst/>
              <a:ahLst/>
              <a:cxnLst/>
              <a:rect l="l" t="t" r="r" b="b"/>
              <a:pathLst>
                <a:path w="53339" h="139064">
                  <a:moveTo>
                    <a:pt x="53340" y="138684"/>
                  </a:moveTo>
                  <a:lnTo>
                    <a:pt x="53340"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3340" y="138684"/>
                  </a:lnTo>
                  <a:close/>
                </a:path>
                <a:path w="53339" h="139064">
                  <a:moveTo>
                    <a:pt x="9144" y="9144"/>
                  </a:moveTo>
                  <a:lnTo>
                    <a:pt x="9144" y="4572"/>
                  </a:lnTo>
                  <a:lnTo>
                    <a:pt x="4572" y="9144"/>
                  </a:lnTo>
                  <a:lnTo>
                    <a:pt x="9144" y="9144"/>
                  </a:lnTo>
                  <a:close/>
                </a:path>
                <a:path w="53339" h="139064">
                  <a:moveTo>
                    <a:pt x="9144" y="129540"/>
                  </a:moveTo>
                  <a:lnTo>
                    <a:pt x="9144" y="9144"/>
                  </a:lnTo>
                  <a:lnTo>
                    <a:pt x="4572" y="9144"/>
                  </a:lnTo>
                  <a:lnTo>
                    <a:pt x="4572" y="129540"/>
                  </a:lnTo>
                  <a:lnTo>
                    <a:pt x="9144" y="129540"/>
                  </a:lnTo>
                  <a:close/>
                </a:path>
                <a:path w="53339" h="139064">
                  <a:moveTo>
                    <a:pt x="47244" y="129540"/>
                  </a:moveTo>
                  <a:lnTo>
                    <a:pt x="4572" y="129540"/>
                  </a:lnTo>
                  <a:lnTo>
                    <a:pt x="9144" y="134112"/>
                  </a:lnTo>
                  <a:lnTo>
                    <a:pt x="9144" y="138684"/>
                  </a:lnTo>
                  <a:lnTo>
                    <a:pt x="42672" y="138684"/>
                  </a:lnTo>
                  <a:lnTo>
                    <a:pt x="42672" y="134112"/>
                  </a:lnTo>
                  <a:lnTo>
                    <a:pt x="47244" y="129540"/>
                  </a:lnTo>
                  <a:close/>
                </a:path>
                <a:path w="53339" h="139064">
                  <a:moveTo>
                    <a:pt x="9144" y="138684"/>
                  </a:moveTo>
                  <a:lnTo>
                    <a:pt x="9144" y="134112"/>
                  </a:lnTo>
                  <a:lnTo>
                    <a:pt x="4572" y="129540"/>
                  </a:lnTo>
                  <a:lnTo>
                    <a:pt x="4572" y="138684"/>
                  </a:lnTo>
                  <a:lnTo>
                    <a:pt x="9144" y="138684"/>
                  </a:lnTo>
                  <a:close/>
                </a:path>
                <a:path w="53339" h="139064">
                  <a:moveTo>
                    <a:pt x="47244" y="9144"/>
                  </a:moveTo>
                  <a:lnTo>
                    <a:pt x="42672" y="4572"/>
                  </a:lnTo>
                  <a:lnTo>
                    <a:pt x="42672" y="9144"/>
                  </a:lnTo>
                  <a:lnTo>
                    <a:pt x="47244" y="9144"/>
                  </a:lnTo>
                  <a:close/>
                </a:path>
                <a:path w="53339" h="139064">
                  <a:moveTo>
                    <a:pt x="47244" y="129540"/>
                  </a:moveTo>
                  <a:lnTo>
                    <a:pt x="47244" y="9144"/>
                  </a:lnTo>
                  <a:lnTo>
                    <a:pt x="42672" y="9144"/>
                  </a:lnTo>
                  <a:lnTo>
                    <a:pt x="42672" y="129540"/>
                  </a:lnTo>
                  <a:lnTo>
                    <a:pt x="47244" y="129540"/>
                  </a:lnTo>
                  <a:close/>
                </a:path>
                <a:path w="53339"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15" name="object 15"/>
            <p:cNvSpPr/>
            <p:nvPr/>
          </p:nvSpPr>
          <p:spPr>
            <a:xfrm>
              <a:off x="5149850" y="2724924"/>
              <a:ext cx="53340" cy="135890"/>
            </a:xfrm>
            <a:custGeom>
              <a:avLst/>
              <a:gdLst/>
              <a:ahLst/>
              <a:cxnLst/>
              <a:rect l="l" t="t" r="r" b="b"/>
              <a:pathLst>
                <a:path w="53339" h="135889">
                  <a:moveTo>
                    <a:pt x="53340" y="0"/>
                  </a:moveTo>
                  <a:lnTo>
                    <a:pt x="3810" y="0"/>
                  </a:lnTo>
                  <a:lnTo>
                    <a:pt x="0" y="0"/>
                  </a:lnTo>
                  <a:lnTo>
                    <a:pt x="0" y="135636"/>
                  </a:lnTo>
                  <a:lnTo>
                    <a:pt x="3810" y="135636"/>
                  </a:lnTo>
                  <a:lnTo>
                    <a:pt x="3810" y="4572"/>
                  </a:lnTo>
                  <a:lnTo>
                    <a:pt x="48260" y="4572"/>
                  </a:lnTo>
                  <a:lnTo>
                    <a:pt x="48260" y="131064"/>
                  </a:lnTo>
                  <a:lnTo>
                    <a:pt x="4191" y="131064"/>
                  </a:lnTo>
                  <a:lnTo>
                    <a:pt x="4191" y="135636"/>
                  </a:lnTo>
                  <a:lnTo>
                    <a:pt x="52959" y="135636"/>
                  </a:lnTo>
                  <a:lnTo>
                    <a:pt x="52959" y="131064"/>
                  </a:lnTo>
                  <a:lnTo>
                    <a:pt x="53340" y="131064"/>
                  </a:lnTo>
                  <a:lnTo>
                    <a:pt x="53340" y="4572"/>
                  </a:lnTo>
                  <a:lnTo>
                    <a:pt x="53340" y="0"/>
                  </a:lnTo>
                  <a:close/>
                </a:path>
              </a:pathLst>
            </a:custGeom>
            <a:solidFill>
              <a:srgbClr val="000000"/>
            </a:solidFill>
          </p:spPr>
          <p:txBody>
            <a:bodyPr wrap="square" lIns="0" tIns="0" rIns="0" bIns="0" rtlCol="0"/>
            <a:lstStyle/>
            <a:p>
              <a:endParaRPr sz="1634"/>
            </a:p>
          </p:txBody>
        </p:sp>
        <p:sp>
          <p:nvSpPr>
            <p:cNvPr id="16" name="object 16"/>
            <p:cNvSpPr/>
            <p:nvPr/>
          </p:nvSpPr>
          <p:spPr>
            <a:xfrm>
              <a:off x="5154045" y="2729483"/>
              <a:ext cx="44450" cy="127000"/>
            </a:xfrm>
            <a:custGeom>
              <a:avLst/>
              <a:gdLst/>
              <a:ahLst/>
              <a:cxnLst/>
              <a:rect l="l" t="t" r="r" b="b"/>
              <a:pathLst>
                <a:path w="44450" h="127000">
                  <a:moveTo>
                    <a:pt x="44195" y="126491"/>
                  </a:moveTo>
                  <a:lnTo>
                    <a:pt x="44195" y="0"/>
                  </a:lnTo>
                  <a:lnTo>
                    <a:pt x="0" y="0"/>
                  </a:lnTo>
                  <a:lnTo>
                    <a:pt x="0" y="126491"/>
                  </a:lnTo>
                  <a:lnTo>
                    <a:pt x="44195" y="126491"/>
                  </a:lnTo>
                  <a:close/>
                </a:path>
              </a:pathLst>
            </a:custGeom>
            <a:solidFill>
              <a:srgbClr val="FF3200"/>
            </a:solidFill>
          </p:spPr>
          <p:txBody>
            <a:bodyPr wrap="square" lIns="0" tIns="0" rIns="0" bIns="0" rtlCol="0"/>
            <a:lstStyle/>
            <a:p>
              <a:endParaRPr sz="1634"/>
            </a:p>
          </p:txBody>
        </p:sp>
        <p:sp>
          <p:nvSpPr>
            <p:cNvPr id="17" name="object 17"/>
            <p:cNvSpPr/>
            <p:nvPr/>
          </p:nvSpPr>
          <p:spPr>
            <a:xfrm>
              <a:off x="5149474" y="2724911"/>
              <a:ext cx="53340" cy="135890"/>
            </a:xfrm>
            <a:custGeom>
              <a:avLst/>
              <a:gdLst/>
              <a:ahLst/>
              <a:cxnLst/>
              <a:rect l="l" t="t" r="r" b="b"/>
              <a:pathLst>
                <a:path w="53339" h="135889">
                  <a:moveTo>
                    <a:pt x="53340" y="135636"/>
                  </a:moveTo>
                  <a:lnTo>
                    <a:pt x="53340" y="0"/>
                  </a:lnTo>
                  <a:lnTo>
                    <a:pt x="0" y="0"/>
                  </a:lnTo>
                  <a:lnTo>
                    <a:pt x="0" y="135636"/>
                  </a:lnTo>
                  <a:lnTo>
                    <a:pt x="4572" y="135636"/>
                  </a:lnTo>
                  <a:lnTo>
                    <a:pt x="4572" y="9144"/>
                  </a:lnTo>
                  <a:lnTo>
                    <a:pt x="10668" y="4572"/>
                  </a:lnTo>
                  <a:lnTo>
                    <a:pt x="10668" y="9144"/>
                  </a:lnTo>
                  <a:lnTo>
                    <a:pt x="42672" y="9144"/>
                  </a:lnTo>
                  <a:lnTo>
                    <a:pt x="42672" y="4572"/>
                  </a:lnTo>
                  <a:lnTo>
                    <a:pt x="48768" y="9144"/>
                  </a:lnTo>
                  <a:lnTo>
                    <a:pt x="48768" y="135636"/>
                  </a:lnTo>
                  <a:lnTo>
                    <a:pt x="53340" y="135636"/>
                  </a:lnTo>
                  <a:close/>
                </a:path>
                <a:path w="53339" h="135889">
                  <a:moveTo>
                    <a:pt x="10668" y="9144"/>
                  </a:moveTo>
                  <a:lnTo>
                    <a:pt x="10668" y="4572"/>
                  </a:lnTo>
                  <a:lnTo>
                    <a:pt x="4572" y="9144"/>
                  </a:lnTo>
                  <a:lnTo>
                    <a:pt x="10668" y="9144"/>
                  </a:lnTo>
                  <a:close/>
                </a:path>
                <a:path w="53339" h="135889">
                  <a:moveTo>
                    <a:pt x="10668" y="126492"/>
                  </a:moveTo>
                  <a:lnTo>
                    <a:pt x="10668" y="9144"/>
                  </a:lnTo>
                  <a:lnTo>
                    <a:pt x="4572" y="9144"/>
                  </a:lnTo>
                  <a:lnTo>
                    <a:pt x="4572" y="126492"/>
                  </a:lnTo>
                  <a:lnTo>
                    <a:pt x="10668" y="126492"/>
                  </a:lnTo>
                  <a:close/>
                </a:path>
                <a:path w="53339" h="135889">
                  <a:moveTo>
                    <a:pt x="48768" y="126492"/>
                  </a:moveTo>
                  <a:lnTo>
                    <a:pt x="4572" y="126492"/>
                  </a:lnTo>
                  <a:lnTo>
                    <a:pt x="10668" y="131064"/>
                  </a:lnTo>
                  <a:lnTo>
                    <a:pt x="10668" y="135636"/>
                  </a:lnTo>
                  <a:lnTo>
                    <a:pt x="42672" y="135636"/>
                  </a:lnTo>
                  <a:lnTo>
                    <a:pt x="42672" y="131064"/>
                  </a:lnTo>
                  <a:lnTo>
                    <a:pt x="48768" y="126492"/>
                  </a:lnTo>
                  <a:close/>
                </a:path>
                <a:path w="53339" h="135889">
                  <a:moveTo>
                    <a:pt x="10668" y="135636"/>
                  </a:moveTo>
                  <a:lnTo>
                    <a:pt x="10668" y="131064"/>
                  </a:lnTo>
                  <a:lnTo>
                    <a:pt x="4572" y="126492"/>
                  </a:lnTo>
                  <a:lnTo>
                    <a:pt x="4572" y="135636"/>
                  </a:lnTo>
                  <a:lnTo>
                    <a:pt x="10668" y="135636"/>
                  </a:lnTo>
                  <a:close/>
                </a:path>
                <a:path w="53339" h="135889">
                  <a:moveTo>
                    <a:pt x="48768" y="9144"/>
                  </a:moveTo>
                  <a:lnTo>
                    <a:pt x="42672" y="4572"/>
                  </a:lnTo>
                  <a:lnTo>
                    <a:pt x="42672" y="9144"/>
                  </a:lnTo>
                  <a:lnTo>
                    <a:pt x="48768" y="9144"/>
                  </a:lnTo>
                  <a:close/>
                </a:path>
                <a:path w="53339" h="135889">
                  <a:moveTo>
                    <a:pt x="48768" y="126492"/>
                  </a:moveTo>
                  <a:lnTo>
                    <a:pt x="48768" y="9144"/>
                  </a:lnTo>
                  <a:lnTo>
                    <a:pt x="42672" y="9144"/>
                  </a:lnTo>
                  <a:lnTo>
                    <a:pt x="42672" y="126492"/>
                  </a:lnTo>
                  <a:lnTo>
                    <a:pt x="48768" y="126492"/>
                  </a:lnTo>
                  <a:close/>
                </a:path>
                <a:path w="53339" h="135889">
                  <a:moveTo>
                    <a:pt x="48768" y="135636"/>
                  </a:moveTo>
                  <a:lnTo>
                    <a:pt x="48768" y="126492"/>
                  </a:lnTo>
                  <a:lnTo>
                    <a:pt x="42672" y="131064"/>
                  </a:lnTo>
                  <a:lnTo>
                    <a:pt x="42672" y="135636"/>
                  </a:lnTo>
                  <a:lnTo>
                    <a:pt x="48768" y="135636"/>
                  </a:lnTo>
                  <a:close/>
                </a:path>
              </a:pathLst>
            </a:custGeom>
            <a:solidFill>
              <a:srgbClr val="000000"/>
            </a:solidFill>
          </p:spPr>
          <p:txBody>
            <a:bodyPr wrap="square" lIns="0" tIns="0" rIns="0" bIns="0" rtlCol="0"/>
            <a:lstStyle/>
            <a:p>
              <a:endParaRPr sz="1634"/>
            </a:p>
          </p:txBody>
        </p:sp>
        <p:sp>
          <p:nvSpPr>
            <p:cNvPr id="18" name="object 18"/>
            <p:cNvSpPr/>
            <p:nvPr/>
          </p:nvSpPr>
          <p:spPr>
            <a:xfrm>
              <a:off x="4326890" y="3112020"/>
              <a:ext cx="52069" cy="142240"/>
            </a:xfrm>
            <a:custGeom>
              <a:avLst/>
              <a:gdLst/>
              <a:ahLst/>
              <a:cxnLst/>
              <a:rect l="l" t="t" r="r" b="b"/>
              <a:pathLst>
                <a:path w="52070" h="142239">
                  <a:moveTo>
                    <a:pt x="52070" y="0"/>
                  </a:moveTo>
                  <a:lnTo>
                    <a:pt x="3810" y="0"/>
                  </a:lnTo>
                  <a:lnTo>
                    <a:pt x="0" y="0"/>
                  </a:lnTo>
                  <a:lnTo>
                    <a:pt x="0" y="141732"/>
                  </a:lnTo>
                  <a:lnTo>
                    <a:pt x="3810" y="141732"/>
                  </a:lnTo>
                  <a:lnTo>
                    <a:pt x="3810" y="4572"/>
                  </a:lnTo>
                  <a:lnTo>
                    <a:pt x="46990" y="4572"/>
                  </a:lnTo>
                  <a:lnTo>
                    <a:pt x="46990" y="137160"/>
                  </a:lnTo>
                  <a:lnTo>
                    <a:pt x="46863" y="137160"/>
                  </a:lnTo>
                  <a:lnTo>
                    <a:pt x="4191" y="137160"/>
                  </a:lnTo>
                  <a:lnTo>
                    <a:pt x="4191" y="141732"/>
                  </a:lnTo>
                  <a:lnTo>
                    <a:pt x="51435" y="141732"/>
                  </a:lnTo>
                  <a:lnTo>
                    <a:pt x="51435" y="137160"/>
                  </a:lnTo>
                  <a:lnTo>
                    <a:pt x="52070" y="137160"/>
                  </a:lnTo>
                  <a:lnTo>
                    <a:pt x="52070" y="4572"/>
                  </a:lnTo>
                  <a:lnTo>
                    <a:pt x="52070" y="0"/>
                  </a:lnTo>
                  <a:close/>
                </a:path>
              </a:pathLst>
            </a:custGeom>
            <a:solidFill>
              <a:srgbClr val="000000"/>
            </a:solidFill>
          </p:spPr>
          <p:txBody>
            <a:bodyPr wrap="square" lIns="0" tIns="0" rIns="0" bIns="0" rtlCol="0"/>
            <a:lstStyle/>
            <a:p>
              <a:endParaRPr sz="1634"/>
            </a:p>
          </p:txBody>
        </p:sp>
        <p:sp>
          <p:nvSpPr>
            <p:cNvPr id="19" name="object 19"/>
            <p:cNvSpPr/>
            <p:nvPr/>
          </p:nvSpPr>
          <p:spPr>
            <a:xfrm>
              <a:off x="4331085" y="3116579"/>
              <a:ext cx="43180" cy="132715"/>
            </a:xfrm>
            <a:custGeom>
              <a:avLst/>
              <a:gdLst/>
              <a:ahLst/>
              <a:cxnLst/>
              <a:rect l="l" t="t" r="r" b="b"/>
              <a:pathLst>
                <a:path w="43179" h="132714">
                  <a:moveTo>
                    <a:pt x="42671" y="132587"/>
                  </a:moveTo>
                  <a:lnTo>
                    <a:pt x="42671" y="0"/>
                  </a:lnTo>
                  <a:lnTo>
                    <a:pt x="0" y="0"/>
                  </a:lnTo>
                  <a:lnTo>
                    <a:pt x="0" y="132587"/>
                  </a:lnTo>
                  <a:lnTo>
                    <a:pt x="42671" y="132587"/>
                  </a:lnTo>
                  <a:close/>
                </a:path>
              </a:pathLst>
            </a:custGeom>
            <a:solidFill>
              <a:srgbClr val="FF3200"/>
            </a:solidFill>
          </p:spPr>
          <p:txBody>
            <a:bodyPr wrap="square" lIns="0" tIns="0" rIns="0" bIns="0" rtlCol="0"/>
            <a:lstStyle/>
            <a:p>
              <a:endParaRPr sz="1634"/>
            </a:p>
          </p:txBody>
        </p:sp>
        <p:sp>
          <p:nvSpPr>
            <p:cNvPr id="20" name="object 20"/>
            <p:cNvSpPr/>
            <p:nvPr/>
          </p:nvSpPr>
          <p:spPr>
            <a:xfrm>
              <a:off x="4326514" y="3112008"/>
              <a:ext cx="52069" cy="142240"/>
            </a:xfrm>
            <a:custGeom>
              <a:avLst/>
              <a:gdLst/>
              <a:ahLst/>
              <a:cxnLst/>
              <a:rect l="l" t="t" r="r" b="b"/>
              <a:pathLst>
                <a:path w="52070" h="142239">
                  <a:moveTo>
                    <a:pt x="51816" y="141732"/>
                  </a:moveTo>
                  <a:lnTo>
                    <a:pt x="51816" y="0"/>
                  </a:lnTo>
                  <a:lnTo>
                    <a:pt x="0" y="0"/>
                  </a:lnTo>
                  <a:lnTo>
                    <a:pt x="0" y="141732"/>
                  </a:lnTo>
                  <a:lnTo>
                    <a:pt x="4572" y="141732"/>
                  </a:lnTo>
                  <a:lnTo>
                    <a:pt x="4572" y="9144"/>
                  </a:lnTo>
                  <a:lnTo>
                    <a:pt x="9144" y="4572"/>
                  </a:lnTo>
                  <a:lnTo>
                    <a:pt x="9144" y="9144"/>
                  </a:lnTo>
                  <a:lnTo>
                    <a:pt x="42672" y="9144"/>
                  </a:lnTo>
                  <a:lnTo>
                    <a:pt x="42672" y="4572"/>
                  </a:lnTo>
                  <a:lnTo>
                    <a:pt x="47244" y="9144"/>
                  </a:lnTo>
                  <a:lnTo>
                    <a:pt x="47244" y="141732"/>
                  </a:lnTo>
                  <a:lnTo>
                    <a:pt x="51816" y="141732"/>
                  </a:lnTo>
                  <a:close/>
                </a:path>
                <a:path w="52070" h="142239">
                  <a:moveTo>
                    <a:pt x="9144" y="9144"/>
                  </a:moveTo>
                  <a:lnTo>
                    <a:pt x="9144" y="4572"/>
                  </a:lnTo>
                  <a:lnTo>
                    <a:pt x="4572" y="9144"/>
                  </a:lnTo>
                  <a:lnTo>
                    <a:pt x="9144" y="9144"/>
                  </a:lnTo>
                  <a:close/>
                </a:path>
                <a:path w="52070" h="142239">
                  <a:moveTo>
                    <a:pt x="9144" y="131064"/>
                  </a:moveTo>
                  <a:lnTo>
                    <a:pt x="9144" y="9144"/>
                  </a:lnTo>
                  <a:lnTo>
                    <a:pt x="4572" y="9144"/>
                  </a:lnTo>
                  <a:lnTo>
                    <a:pt x="4572" y="131064"/>
                  </a:lnTo>
                  <a:lnTo>
                    <a:pt x="9144" y="131064"/>
                  </a:lnTo>
                  <a:close/>
                </a:path>
                <a:path w="52070" h="142239">
                  <a:moveTo>
                    <a:pt x="47244" y="131064"/>
                  </a:moveTo>
                  <a:lnTo>
                    <a:pt x="4572" y="131064"/>
                  </a:lnTo>
                  <a:lnTo>
                    <a:pt x="9144" y="137160"/>
                  </a:lnTo>
                  <a:lnTo>
                    <a:pt x="9144" y="141732"/>
                  </a:lnTo>
                  <a:lnTo>
                    <a:pt x="42672" y="141732"/>
                  </a:lnTo>
                  <a:lnTo>
                    <a:pt x="42672" y="137160"/>
                  </a:lnTo>
                  <a:lnTo>
                    <a:pt x="47244" y="131064"/>
                  </a:lnTo>
                  <a:close/>
                </a:path>
                <a:path w="52070" h="142239">
                  <a:moveTo>
                    <a:pt x="9144" y="141732"/>
                  </a:moveTo>
                  <a:lnTo>
                    <a:pt x="9144" y="137160"/>
                  </a:lnTo>
                  <a:lnTo>
                    <a:pt x="4572" y="131064"/>
                  </a:lnTo>
                  <a:lnTo>
                    <a:pt x="4572" y="141732"/>
                  </a:lnTo>
                  <a:lnTo>
                    <a:pt x="9144" y="141732"/>
                  </a:lnTo>
                  <a:close/>
                </a:path>
                <a:path w="52070" h="142239">
                  <a:moveTo>
                    <a:pt x="47244" y="9144"/>
                  </a:moveTo>
                  <a:lnTo>
                    <a:pt x="42672" y="4572"/>
                  </a:lnTo>
                  <a:lnTo>
                    <a:pt x="42672" y="9144"/>
                  </a:lnTo>
                  <a:lnTo>
                    <a:pt x="47244" y="9144"/>
                  </a:lnTo>
                  <a:close/>
                </a:path>
                <a:path w="52070" h="142239">
                  <a:moveTo>
                    <a:pt x="47244" y="131064"/>
                  </a:moveTo>
                  <a:lnTo>
                    <a:pt x="47244" y="9144"/>
                  </a:lnTo>
                  <a:lnTo>
                    <a:pt x="42672" y="9144"/>
                  </a:lnTo>
                  <a:lnTo>
                    <a:pt x="42672" y="131064"/>
                  </a:lnTo>
                  <a:lnTo>
                    <a:pt x="47244" y="131064"/>
                  </a:lnTo>
                  <a:close/>
                </a:path>
                <a:path w="52070" h="142239">
                  <a:moveTo>
                    <a:pt x="47244" y="141732"/>
                  </a:moveTo>
                  <a:lnTo>
                    <a:pt x="47244" y="131064"/>
                  </a:lnTo>
                  <a:lnTo>
                    <a:pt x="42672" y="137160"/>
                  </a:lnTo>
                  <a:lnTo>
                    <a:pt x="42672" y="141732"/>
                  </a:lnTo>
                  <a:lnTo>
                    <a:pt x="47244" y="141732"/>
                  </a:lnTo>
                  <a:close/>
                </a:path>
              </a:pathLst>
            </a:custGeom>
            <a:solidFill>
              <a:srgbClr val="000000"/>
            </a:solidFill>
          </p:spPr>
          <p:txBody>
            <a:bodyPr wrap="square" lIns="0" tIns="0" rIns="0" bIns="0" rtlCol="0"/>
            <a:lstStyle/>
            <a:p>
              <a:endParaRPr sz="1634"/>
            </a:p>
          </p:txBody>
        </p:sp>
        <p:sp>
          <p:nvSpPr>
            <p:cNvPr id="21" name="object 21"/>
            <p:cNvSpPr/>
            <p:nvPr/>
          </p:nvSpPr>
          <p:spPr>
            <a:xfrm>
              <a:off x="4304030" y="2769120"/>
              <a:ext cx="52069" cy="139065"/>
            </a:xfrm>
            <a:custGeom>
              <a:avLst/>
              <a:gdLst/>
              <a:ahLst/>
              <a:cxnLst/>
              <a:rect l="l" t="t" r="r" b="b"/>
              <a:pathLst>
                <a:path w="52070" h="139064">
                  <a:moveTo>
                    <a:pt x="52070" y="0"/>
                  </a:moveTo>
                  <a:lnTo>
                    <a:pt x="3810" y="0"/>
                  </a:lnTo>
                  <a:lnTo>
                    <a:pt x="0" y="0"/>
                  </a:lnTo>
                  <a:lnTo>
                    <a:pt x="0" y="138684"/>
                  </a:lnTo>
                  <a:lnTo>
                    <a:pt x="3810" y="138684"/>
                  </a:lnTo>
                  <a:lnTo>
                    <a:pt x="3810" y="4572"/>
                  </a:lnTo>
                  <a:lnTo>
                    <a:pt x="46990" y="4572"/>
                  </a:lnTo>
                  <a:lnTo>
                    <a:pt x="46990" y="132588"/>
                  </a:lnTo>
                  <a:lnTo>
                    <a:pt x="46863" y="132588"/>
                  </a:lnTo>
                  <a:lnTo>
                    <a:pt x="4191" y="132588"/>
                  </a:lnTo>
                  <a:lnTo>
                    <a:pt x="4191" y="138684"/>
                  </a:lnTo>
                  <a:lnTo>
                    <a:pt x="51435" y="138684"/>
                  </a:lnTo>
                  <a:lnTo>
                    <a:pt x="51435" y="132588"/>
                  </a:lnTo>
                  <a:lnTo>
                    <a:pt x="52070" y="132588"/>
                  </a:lnTo>
                  <a:lnTo>
                    <a:pt x="52070" y="4572"/>
                  </a:lnTo>
                  <a:lnTo>
                    <a:pt x="52070" y="0"/>
                  </a:lnTo>
                  <a:close/>
                </a:path>
              </a:pathLst>
            </a:custGeom>
            <a:solidFill>
              <a:srgbClr val="000000"/>
            </a:solidFill>
          </p:spPr>
          <p:txBody>
            <a:bodyPr wrap="square" lIns="0" tIns="0" rIns="0" bIns="0" rtlCol="0"/>
            <a:lstStyle/>
            <a:p>
              <a:endParaRPr sz="1634"/>
            </a:p>
          </p:txBody>
        </p:sp>
        <p:sp>
          <p:nvSpPr>
            <p:cNvPr id="22" name="object 22"/>
            <p:cNvSpPr/>
            <p:nvPr/>
          </p:nvSpPr>
          <p:spPr>
            <a:xfrm>
              <a:off x="4308225" y="2773679"/>
              <a:ext cx="43180" cy="128270"/>
            </a:xfrm>
            <a:custGeom>
              <a:avLst/>
              <a:gdLst/>
              <a:ahLst/>
              <a:cxnLst/>
              <a:rect l="l" t="t" r="r" b="b"/>
              <a:pathLst>
                <a:path w="43179" h="128269">
                  <a:moveTo>
                    <a:pt x="42671" y="128015"/>
                  </a:moveTo>
                  <a:lnTo>
                    <a:pt x="42671" y="0"/>
                  </a:lnTo>
                  <a:lnTo>
                    <a:pt x="0" y="0"/>
                  </a:lnTo>
                  <a:lnTo>
                    <a:pt x="0" y="128015"/>
                  </a:lnTo>
                  <a:lnTo>
                    <a:pt x="42671" y="128015"/>
                  </a:lnTo>
                  <a:close/>
                </a:path>
              </a:pathLst>
            </a:custGeom>
            <a:solidFill>
              <a:srgbClr val="FF3200"/>
            </a:solidFill>
          </p:spPr>
          <p:txBody>
            <a:bodyPr wrap="square" lIns="0" tIns="0" rIns="0" bIns="0" rtlCol="0"/>
            <a:lstStyle/>
            <a:p>
              <a:endParaRPr sz="1634"/>
            </a:p>
          </p:txBody>
        </p:sp>
        <p:sp>
          <p:nvSpPr>
            <p:cNvPr id="23" name="object 23"/>
            <p:cNvSpPr/>
            <p:nvPr/>
          </p:nvSpPr>
          <p:spPr>
            <a:xfrm>
              <a:off x="4303654" y="2769108"/>
              <a:ext cx="52069" cy="139065"/>
            </a:xfrm>
            <a:custGeom>
              <a:avLst/>
              <a:gdLst/>
              <a:ahLst/>
              <a:cxnLst/>
              <a:rect l="l" t="t" r="r" b="b"/>
              <a:pathLst>
                <a:path w="52070" h="139064">
                  <a:moveTo>
                    <a:pt x="51816" y="138684"/>
                  </a:moveTo>
                  <a:lnTo>
                    <a:pt x="51816"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1816" y="138684"/>
                  </a:lnTo>
                  <a:close/>
                </a:path>
                <a:path w="52070" h="139064">
                  <a:moveTo>
                    <a:pt x="9144" y="9144"/>
                  </a:moveTo>
                  <a:lnTo>
                    <a:pt x="9144" y="4572"/>
                  </a:lnTo>
                  <a:lnTo>
                    <a:pt x="4572" y="9144"/>
                  </a:lnTo>
                  <a:lnTo>
                    <a:pt x="9144" y="9144"/>
                  </a:lnTo>
                  <a:close/>
                </a:path>
                <a:path w="52070" h="139064">
                  <a:moveTo>
                    <a:pt x="9144" y="128016"/>
                  </a:moveTo>
                  <a:lnTo>
                    <a:pt x="9144" y="9144"/>
                  </a:lnTo>
                  <a:lnTo>
                    <a:pt x="4572" y="9144"/>
                  </a:lnTo>
                  <a:lnTo>
                    <a:pt x="4572" y="128016"/>
                  </a:lnTo>
                  <a:lnTo>
                    <a:pt x="9144" y="128016"/>
                  </a:lnTo>
                  <a:close/>
                </a:path>
                <a:path w="52070" h="139064">
                  <a:moveTo>
                    <a:pt x="47244" y="128016"/>
                  </a:moveTo>
                  <a:lnTo>
                    <a:pt x="4572" y="128016"/>
                  </a:lnTo>
                  <a:lnTo>
                    <a:pt x="9144" y="132588"/>
                  </a:lnTo>
                  <a:lnTo>
                    <a:pt x="9144" y="138684"/>
                  </a:lnTo>
                  <a:lnTo>
                    <a:pt x="42672" y="138684"/>
                  </a:lnTo>
                  <a:lnTo>
                    <a:pt x="42672" y="132588"/>
                  </a:lnTo>
                  <a:lnTo>
                    <a:pt x="47244" y="128016"/>
                  </a:lnTo>
                  <a:close/>
                </a:path>
                <a:path w="52070" h="139064">
                  <a:moveTo>
                    <a:pt x="9144" y="138684"/>
                  </a:moveTo>
                  <a:lnTo>
                    <a:pt x="9144" y="132588"/>
                  </a:lnTo>
                  <a:lnTo>
                    <a:pt x="4572" y="128016"/>
                  </a:lnTo>
                  <a:lnTo>
                    <a:pt x="4572" y="138684"/>
                  </a:lnTo>
                  <a:lnTo>
                    <a:pt x="9144" y="138684"/>
                  </a:lnTo>
                  <a:close/>
                </a:path>
                <a:path w="52070" h="139064">
                  <a:moveTo>
                    <a:pt x="47244" y="9144"/>
                  </a:moveTo>
                  <a:lnTo>
                    <a:pt x="42672" y="4572"/>
                  </a:lnTo>
                  <a:lnTo>
                    <a:pt x="42672" y="9144"/>
                  </a:lnTo>
                  <a:lnTo>
                    <a:pt x="47244" y="9144"/>
                  </a:lnTo>
                  <a:close/>
                </a:path>
                <a:path w="52070" h="139064">
                  <a:moveTo>
                    <a:pt x="47244" y="128016"/>
                  </a:moveTo>
                  <a:lnTo>
                    <a:pt x="47244" y="9144"/>
                  </a:lnTo>
                  <a:lnTo>
                    <a:pt x="42672" y="9144"/>
                  </a:lnTo>
                  <a:lnTo>
                    <a:pt x="42672" y="128016"/>
                  </a:lnTo>
                  <a:lnTo>
                    <a:pt x="47244" y="128016"/>
                  </a:lnTo>
                  <a:close/>
                </a:path>
                <a:path w="52070" h="139064">
                  <a:moveTo>
                    <a:pt x="47244" y="138684"/>
                  </a:moveTo>
                  <a:lnTo>
                    <a:pt x="47244" y="128016"/>
                  </a:lnTo>
                  <a:lnTo>
                    <a:pt x="42672" y="132588"/>
                  </a:lnTo>
                  <a:lnTo>
                    <a:pt x="42672" y="138684"/>
                  </a:lnTo>
                  <a:lnTo>
                    <a:pt x="47244" y="138684"/>
                  </a:lnTo>
                  <a:close/>
                </a:path>
              </a:pathLst>
            </a:custGeom>
            <a:solidFill>
              <a:srgbClr val="000000"/>
            </a:solidFill>
          </p:spPr>
          <p:txBody>
            <a:bodyPr wrap="square" lIns="0" tIns="0" rIns="0" bIns="0" rtlCol="0"/>
            <a:lstStyle/>
            <a:p>
              <a:endParaRPr sz="1634"/>
            </a:p>
          </p:txBody>
        </p:sp>
        <p:sp>
          <p:nvSpPr>
            <p:cNvPr id="24" name="object 24"/>
            <p:cNvSpPr/>
            <p:nvPr/>
          </p:nvSpPr>
          <p:spPr>
            <a:xfrm>
              <a:off x="5212080" y="3523500"/>
              <a:ext cx="52069" cy="137160"/>
            </a:xfrm>
            <a:custGeom>
              <a:avLst/>
              <a:gdLst/>
              <a:ahLst/>
              <a:cxnLst/>
              <a:rect l="l" t="t" r="r" b="b"/>
              <a:pathLst>
                <a:path w="52070" h="137160">
                  <a:moveTo>
                    <a:pt x="52070" y="0"/>
                  </a:moveTo>
                  <a:lnTo>
                    <a:pt x="46990" y="0"/>
                  </a:lnTo>
                  <a:lnTo>
                    <a:pt x="46990" y="4572"/>
                  </a:lnTo>
                  <a:lnTo>
                    <a:pt x="46990" y="132588"/>
                  </a:lnTo>
                  <a:lnTo>
                    <a:pt x="5080" y="132588"/>
                  </a:lnTo>
                  <a:lnTo>
                    <a:pt x="5080" y="4572"/>
                  </a:lnTo>
                  <a:lnTo>
                    <a:pt x="46990" y="4572"/>
                  </a:lnTo>
                  <a:lnTo>
                    <a:pt x="46990" y="0"/>
                  </a:lnTo>
                  <a:lnTo>
                    <a:pt x="5080" y="0"/>
                  </a:lnTo>
                  <a:lnTo>
                    <a:pt x="0" y="0"/>
                  </a:lnTo>
                  <a:lnTo>
                    <a:pt x="0" y="137160"/>
                  </a:lnTo>
                  <a:lnTo>
                    <a:pt x="4445" y="137160"/>
                  </a:lnTo>
                  <a:lnTo>
                    <a:pt x="5080" y="137160"/>
                  </a:lnTo>
                  <a:lnTo>
                    <a:pt x="51689" y="137160"/>
                  </a:lnTo>
                  <a:lnTo>
                    <a:pt x="51689" y="132588"/>
                  </a:lnTo>
                  <a:lnTo>
                    <a:pt x="52070" y="132588"/>
                  </a:lnTo>
                  <a:lnTo>
                    <a:pt x="52070" y="4572"/>
                  </a:lnTo>
                  <a:lnTo>
                    <a:pt x="52070" y="0"/>
                  </a:lnTo>
                  <a:close/>
                </a:path>
              </a:pathLst>
            </a:custGeom>
            <a:solidFill>
              <a:srgbClr val="000000"/>
            </a:solidFill>
          </p:spPr>
          <p:txBody>
            <a:bodyPr wrap="square" lIns="0" tIns="0" rIns="0" bIns="0" rtlCol="0"/>
            <a:lstStyle/>
            <a:p>
              <a:endParaRPr sz="1634"/>
            </a:p>
          </p:txBody>
        </p:sp>
        <p:sp>
          <p:nvSpPr>
            <p:cNvPr id="25" name="object 25"/>
            <p:cNvSpPr/>
            <p:nvPr/>
          </p:nvSpPr>
          <p:spPr>
            <a:xfrm>
              <a:off x="5216529" y="3528059"/>
              <a:ext cx="43180" cy="128270"/>
            </a:xfrm>
            <a:custGeom>
              <a:avLst/>
              <a:gdLst/>
              <a:ahLst/>
              <a:cxnLst/>
              <a:rect l="l" t="t" r="r" b="b"/>
              <a:pathLst>
                <a:path w="43179" h="128270">
                  <a:moveTo>
                    <a:pt x="42671" y="128015"/>
                  </a:moveTo>
                  <a:lnTo>
                    <a:pt x="42671" y="0"/>
                  </a:lnTo>
                  <a:lnTo>
                    <a:pt x="0" y="0"/>
                  </a:lnTo>
                  <a:lnTo>
                    <a:pt x="0" y="128015"/>
                  </a:lnTo>
                  <a:lnTo>
                    <a:pt x="42671" y="128015"/>
                  </a:lnTo>
                  <a:close/>
                </a:path>
              </a:pathLst>
            </a:custGeom>
            <a:solidFill>
              <a:srgbClr val="FF3200"/>
            </a:solidFill>
          </p:spPr>
          <p:txBody>
            <a:bodyPr wrap="square" lIns="0" tIns="0" rIns="0" bIns="0" rtlCol="0"/>
            <a:lstStyle/>
            <a:p>
              <a:endParaRPr sz="1634"/>
            </a:p>
          </p:txBody>
        </p:sp>
        <p:sp>
          <p:nvSpPr>
            <p:cNvPr id="26" name="object 26"/>
            <p:cNvSpPr/>
            <p:nvPr/>
          </p:nvSpPr>
          <p:spPr>
            <a:xfrm>
              <a:off x="5211958" y="3523488"/>
              <a:ext cx="52069" cy="137160"/>
            </a:xfrm>
            <a:custGeom>
              <a:avLst/>
              <a:gdLst/>
              <a:ahLst/>
              <a:cxnLst/>
              <a:rect l="l" t="t" r="r" b="b"/>
              <a:pathLst>
                <a:path w="52070" h="137160">
                  <a:moveTo>
                    <a:pt x="51816" y="137160"/>
                  </a:moveTo>
                  <a:lnTo>
                    <a:pt x="51816" y="0"/>
                  </a:lnTo>
                  <a:lnTo>
                    <a:pt x="0" y="0"/>
                  </a:lnTo>
                  <a:lnTo>
                    <a:pt x="0" y="137160"/>
                  </a:lnTo>
                  <a:lnTo>
                    <a:pt x="4572" y="137160"/>
                  </a:lnTo>
                  <a:lnTo>
                    <a:pt x="4572" y="9144"/>
                  </a:lnTo>
                  <a:lnTo>
                    <a:pt x="9144" y="4572"/>
                  </a:lnTo>
                  <a:lnTo>
                    <a:pt x="9144" y="9144"/>
                  </a:lnTo>
                  <a:lnTo>
                    <a:pt x="42672" y="9144"/>
                  </a:lnTo>
                  <a:lnTo>
                    <a:pt x="42672" y="4572"/>
                  </a:lnTo>
                  <a:lnTo>
                    <a:pt x="47244" y="9144"/>
                  </a:lnTo>
                  <a:lnTo>
                    <a:pt x="47244" y="137160"/>
                  </a:lnTo>
                  <a:lnTo>
                    <a:pt x="51816" y="137160"/>
                  </a:lnTo>
                  <a:close/>
                </a:path>
                <a:path w="52070" h="137160">
                  <a:moveTo>
                    <a:pt x="9144" y="9144"/>
                  </a:moveTo>
                  <a:lnTo>
                    <a:pt x="9144" y="4572"/>
                  </a:lnTo>
                  <a:lnTo>
                    <a:pt x="4572" y="9144"/>
                  </a:lnTo>
                  <a:lnTo>
                    <a:pt x="9144" y="9144"/>
                  </a:lnTo>
                  <a:close/>
                </a:path>
                <a:path w="52070" h="137160">
                  <a:moveTo>
                    <a:pt x="9144" y="128016"/>
                  </a:moveTo>
                  <a:lnTo>
                    <a:pt x="9144" y="9144"/>
                  </a:lnTo>
                  <a:lnTo>
                    <a:pt x="4572" y="9144"/>
                  </a:lnTo>
                  <a:lnTo>
                    <a:pt x="4572" y="128016"/>
                  </a:lnTo>
                  <a:lnTo>
                    <a:pt x="9144" y="128016"/>
                  </a:lnTo>
                  <a:close/>
                </a:path>
                <a:path w="52070" h="137160">
                  <a:moveTo>
                    <a:pt x="47244" y="128016"/>
                  </a:moveTo>
                  <a:lnTo>
                    <a:pt x="4572" y="128016"/>
                  </a:lnTo>
                  <a:lnTo>
                    <a:pt x="9144" y="132588"/>
                  </a:lnTo>
                  <a:lnTo>
                    <a:pt x="9144" y="137160"/>
                  </a:lnTo>
                  <a:lnTo>
                    <a:pt x="42672" y="137160"/>
                  </a:lnTo>
                  <a:lnTo>
                    <a:pt x="42672" y="132588"/>
                  </a:lnTo>
                  <a:lnTo>
                    <a:pt x="47244" y="128016"/>
                  </a:lnTo>
                  <a:close/>
                </a:path>
                <a:path w="52070" h="137160">
                  <a:moveTo>
                    <a:pt x="9144" y="137160"/>
                  </a:moveTo>
                  <a:lnTo>
                    <a:pt x="9144" y="132588"/>
                  </a:lnTo>
                  <a:lnTo>
                    <a:pt x="4572" y="128016"/>
                  </a:lnTo>
                  <a:lnTo>
                    <a:pt x="4572" y="137160"/>
                  </a:lnTo>
                  <a:lnTo>
                    <a:pt x="9144" y="137160"/>
                  </a:lnTo>
                  <a:close/>
                </a:path>
                <a:path w="52070" h="137160">
                  <a:moveTo>
                    <a:pt x="47244" y="9144"/>
                  </a:moveTo>
                  <a:lnTo>
                    <a:pt x="42672" y="4572"/>
                  </a:lnTo>
                  <a:lnTo>
                    <a:pt x="42672" y="9144"/>
                  </a:lnTo>
                  <a:lnTo>
                    <a:pt x="47244" y="9144"/>
                  </a:lnTo>
                  <a:close/>
                </a:path>
                <a:path w="52070" h="137160">
                  <a:moveTo>
                    <a:pt x="47244" y="128016"/>
                  </a:moveTo>
                  <a:lnTo>
                    <a:pt x="47244" y="9144"/>
                  </a:lnTo>
                  <a:lnTo>
                    <a:pt x="42672" y="9144"/>
                  </a:lnTo>
                  <a:lnTo>
                    <a:pt x="42672" y="128016"/>
                  </a:lnTo>
                  <a:lnTo>
                    <a:pt x="47244" y="128016"/>
                  </a:lnTo>
                  <a:close/>
                </a:path>
                <a:path w="52070" h="137160">
                  <a:moveTo>
                    <a:pt x="47244" y="137160"/>
                  </a:moveTo>
                  <a:lnTo>
                    <a:pt x="47244" y="128016"/>
                  </a:lnTo>
                  <a:lnTo>
                    <a:pt x="42672" y="132588"/>
                  </a:lnTo>
                  <a:lnTo>
                    <a:pt x="42672" y="137160"/>
                  </a:lnTo>
                  <a:lnTo>
                    <a:pt x="47244" y="137160"/>
                  </a:lnTo>
                  <a:close/>
                </a:path>
              </a:pathLst>
            </a:custGeom>
            <a:solidFill>
              <a:srgbClr val="000000"/>
            </a:solidFill>
          </p:spPr>
          <p:txBody>
            <a:bodyPr wrap="square" lIns="0" tIns="0" rIns="0" bIns="0" rtlCol="0"/>
            <a:lstStyle/>
            <a:p>
              <a:endParaRPr sz="1634"/>
            </a:p>
          </p:txBody>
        </p:sp>
        <p:sp>
          <p:nvSpPr>
            <p:cNvPr id="27" name="object 27"/>
            <p:cNvSpPr/>
            <p:nvPr/>
          </p:nvSpPr>
          <p:spPr>
            <a:xfrm>
              <a:off x="5425440" y="2589288"/>
              <a:ext cx="52069" cy="139065"/>
            </a:xfrm>
            <a:custGeom>
              <a:avLst/>
              <a:gdLst/>
              <a:ahLst/>
              <a:cxnLst/>
              <a:rect l="l" t="t" r="r" b="b"/>
              <a:pathLst>
                <a:path w="52070" h="139064">
                  <a:moveTo>
                    <a:pt x="52070" y="0"/>
                  </a:moveTo>
                  <a:lnTo>
                    <a:pt x="46990" y="0"/>
                  </a:lnTo>
                  <a:lnTo>
                    <a:pt x="46990" y="4572"/>
                  </a:lnTo>
                  <a:lnTo>
                    <a:pt x="46990" y="134112"/>
                  </a:lnTo>
                  <a:lnTo>
                    <a:pt x="5080" y="134112"/>
                  </a:lnTo>
                  <a:lnTo>
                    <a:pt x="5080" y="4572"/>
                  </a:lnTo>
                  <a:lnTo>
                    <a:pt x="46990" y="4572"/>
                  </a:lnTo>
                  <a:lnTo>
                    <a:pt x="46990" y="0"/>
                  </a:lnTo>
                  <a:lnTo>
                    <a:pt x="5080" y="0"/>
                  </a:lnTo>
                  <a:lnTo>
                    <a:pt x="0" y="0"/>
                  </a:lnTo>
                  <a:lnTo>
                    <a:pt x="0" y="138684"/>
                  </a:lnTo>
                  <a:lnTo>
                    <a:pt x="4445" y="138684"/>
                  </a:lnTo>
                  <a:lnTo>
                    <a:pt x="5080" y="138684"/>
                  </a:lnTo>
                  <a:lnTo>
                    <a:pt x="51689" y="138684"/>
                  </a:lnTo>
                  <a:lnTo>
                    <a:pt x="51689" y="134112"/>
                  </a:lnTo>
                  <a:lnTo>
                    <a:pt x="52070" y="134112"/>
                  </a:lnTo>
                  <a:lnTo>
                    <a:pt x="52070" y="4572"/>
                  </a:lnTo>
                  <a:lnTo>
                    <a:pt x="52070" y="0"/>
                  </a:lnTo>
                  <a:close/>
                </a:path>
              </a:pathLst>
            </a:custGeom>
            <a:solidFill>
              <a:srgbClr val="000000"/>
            </a:solidFill>
          </p:spPr>
          <p:txBody>
            <a:bodyPr wrap="square" lIns="0" tIns="0" rIns="0" bIns="0" rtlCol="0"/>
            <a:lstStyle/>
            <a:p>
              <a:endParaRPr sz="1634"/>
            </a:p>
          </p:txBody>
        </p:sp>
        <p:sp>
          <p:nvSpPr>
            <p:cNvPr id="28" name="object 28"/>
            <p:cNvSpPr/>
            <p:nvPr/>
          </p:nvSpPr>
          <p:spPr>
            <a:xfrm>
              <a:off x="5429889" y="2593847"/>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29" name="object 29"/>
            <p:cNvSpPr/>
            <p:nvPr/>
          </p:nvSpPr>
          <p:spPr>
            <a:xfrm>
              <a:off x="5425313" y="2589288"/>
              <a:ext cx="257810" cy="207645"/>
            </a:xfrm>
            <a:custGeom>
              <a:avLst/>
              <a:gdLst/>
              <a:ahLst/>
              <a:cxnLst/>
              <a:rect l="l" t="t" r="r" b="b"/>
              <a:pathLst>
                <a:path w="257810" h="207644">
                  <a:moveTo>
                    <a:pt x="51816" y="0"/>
                  </a:moveTo>
                  <a:lnTo>
                    <a:pt x="42672" y="0"/>
                  </a:lnTo>
                  <a:lnTo>
                    <a:pt x="42672" y="10668"/>
                  </a:lnTo>
                  <a:lnTo>
                    <a:pt x="42672" y="129540"/>
                  </a:lnTo>
                  <a:lnTo>
                    <a:pt x="9144" y="129540"/>
                  </a:lnTo>
                  <a:lnTo>
                    <a:pt x="9144" y="10668"/>
                  </a:lnTo>
                  <a:lnTo>
                    <a:pt x="42672" y="10668"/>
                  </a:lnTo>
                  <a:lnTo>
                    <a:pt x="42672" y="0"/>
                  </a:lnTo>
                  <a:lnTo>
                    <a:pt x="0" y="0"/>
                  </a:lnTo>
                  <a:lnTo>
                    <a:pt x="0" y="138684"/>
                  </a:lnTo>
                  <a:lnTo>
                    <a:pt x="4572" y="138684"/>
                  </a:lnTo>
                  <a:lnTo>
                    <a:pt x="9144" y="138684"/>
                  </a:lnTo>
                  <a:lnTo>
                    <a:pt x="42672" y="138684"/>
                  </a:lnTo>
                  <a:lnTo>
                    <a:pt x="47244" y="138684"/>
                  </a:lnTo>
                  <a:lnTo>
                    <a:pt x="51816" y="138684"/>
                  </a:lnTo>
                  <a:lnTo>
                    <a:pt x="51816" y="0"/>
                  </a:lnTo>
                  <a:close/>
                </a:path>
                <a:path w="257810" h="207644">
                  <a:moveTo>
                    <a:pt x="257556" y="68580"/>
                  </a:moveTo>
                  <a:lnTo>
                    <a:pt x="248412" y="68580"/>
                  </a:lnTo>
                  <a:lnTo>
                    <a:pt x="248412" y="77724"/>
                  </a:lnTo>
                  <a:lnTo>
                    <a:pt x="248412" y="196596"/>
                  </a:lnTo>
                  <a:lnTo>
                    <a:pt x="214884" y="196596"/>
                  </a:lnTo>
                  <a:lnTo>
                    <a:pt x="214884" y="77724"/>
                  </a:lnTo>
                  <a:lnTo>
                    <a:pt x="248412" y="77724"/>
                  </a:lnTo>
                  <a:lnTo>
                    <a:pt x="248412" y="68580"/>
                  </a:lnTo>
                  <a:lnTo>
                    <a:pt x="210947" y="68580"/>
                  </a:lnTo>
                  <a:lnTo>
                    <a:pt x="205867" y="68580"/>
                  </a:lnTo>
                  <a:lnTo>
                    <a:pt x="205740" y="68580"/>
                  </a:lnTo>
                  <a:lnTo>
                    <a:pt x="205740" y="207264"/>
                  </a:lnTo>
                  <a:lnTo>
                    <a:pt x="257556" y="207264"/>
                  </a:lnTo>
                  <a:lnTo>
                    <a:pt x="257556" y="68580"/>
                  </a:lnTo>
                  <a:close/>
                </a:path>
              </a:pathLst>
            </a:custGeom>
            <a:solidFill>
              <a:srgbClr val="000000"/>
            </a:solidFill>
          </p:spPr>
          <p:txBody>
            <a:bodyPr wrap="square" lIns="0" tIns="0" rIns="0" bIns="0" rtlCol="0"/>
            <a:lstStyle/>
            <a:p>
              <a:endParaRPr sz="1634"/>
            </a:p>
          </p:txBody>
        </p:sp>
        <p:sp>
          <p:nvSpPr>
            <p:cNvPr id="30" name="object 30"/>
            <p:cNvSpPr/>
            <p:nvPr/>
          </p:nvSpPr>
          <p:spPr>
            <a:xfrm>
              <a:off x="4173220" y="3145548"/>
              <a:ext cx="51435" cy="137160"/>
            </a:xfrm>
            <a:custGeom>
              <a:avLst/>
              <a:gdLst/>
              <a:ahLst/>
              <a:cxnLst/>
              <a:rect l="l" t="t" r="r" b="b"/>
              <a:pathLst>
                <a:path w="51435" h="137160">
                  <a:moveTo>
                    <a:pt x="51181" y="132588"/>
                  </a:moveTo>
                  <a:lnTo>
                    <a:pt x="50800" y="132588"/>
                  </a:lnTo>
                  <a:lnTo>
                    <a:pt x="50800" y="4572"/>
                  </a:lnTo>
                  <a:lnTo>
                    <a:pt x="50800" y="0"/>
                  </a:lnTo>
                  <a:lnTo>
                    <a:pt x="3810" y="0"/>
                  </a:lnTo>
                  <a:lnTo>
                    <a:pt x="0" y="0"/>
                  </a:lnTo>
                  <a:lnTo>
                    <a:pt x="0" y="137160"/>
                  </a:lnTo>
                  <a:lnTo>
                    <a:pt x="3810" y="137160"/>
                  </a:lnTo>
                  <a:lnTo>
                    <a:pt x="3810" y="4572"/>
                  </a:lnTo>
                  <a:lnTo>
                    <a:pt x="46990" y="4572"/>
                  </a:lnTo>
                  <a:lnTo>
                    <a:pt x="46990" y="132588"/>
                  </a:lnTo>
                  <a:lnTo>
                    <a:pt x="46609" y="132588"/>
                  </a:lnTo>
                  <a:lnTo>
                    <a:pt x="3937" y="132588"/>
                  </a:lnTo>
                  <a:lnTo>
                    <a:pt x="3937" y="137160"/>
                  </a:lnTo>
                  <a:lnTo>
                    <a:pt x="51181" y="137160"/>
                  </a:lnTo>
                  <a:lnTo>
                    <a:pt x="51181" y="132588"/>
                  </a:lnTo>
                  <a:close/>
                </a:path>
              </a:pathLst>
            </a:custGeom>
            <a:solidFill>
              <a:srgbClr val="000000"/>
            </a:solidFill>
          </p:spPr>
          <p:txBody>
            <a:bodyPr wrap="square" lIns="0" tIns="0" rIns="0" bIns="0" rtlCol="0"/>
            <a:lstStyle/>
            <a:p>
              <a:endParaRPr sz="1634"/>
            </a:p>
          </p:txBody>
        </p:sp>
        <p:sp>
          <p:nvSpPr>
            <p:cNvPr id="31" name="object 31"/>
            <p:cNvSpPr/>
            <p:nvPr/>
          </p:nvSpPr>
          <p:spPr>
            <a:xfrm>
              <a:off x="4177161" y="3150107"/>
              <a:ext cx="43180" cy="128270"/>
            </a:xfrm>
            <a:custGeom>
              <a:avLst/>
              <a:gdLst/>
              <a:ahLst/>
              <a:cxnLst/>
              <a:rect l="l" t="t" r="r" b="b"/>
              <a:pathLst>
                <a:path w="43179" h="128270">
                  <a:moveTo>
                    <a:pt x="42671" y="128015"/>
                  </a:moveTo>
                  <a:lnTo>
                    <a:pt x="42671" y="0"/>
                  </a:lnTo>
                  <a:lnTo>
                    <a:pt x="0" y="0"/>
                  </a:lnTo>
                  <a:lnTo>
                    <a:pt x="0" y="128015"/>
                  </a:lnTo>
                  <a:lnTo>
                    <a:pt x="42671" y="128015"/>
                  </a:lnTo>
                  <a:close/>
                </a:path>
              </a:pathLst>
            </a:custGeom>
            <a:solidFill>
              <a:srgbClr val="6598FF"/>
            </a:solidFill>
          </p:spPr>
          <p:txBody>
            <a:bodyPr wrap="square" lIns="0" tIns="0" rIns="0" bIns="0" rtlCol="0"/>
            <a:lstStyle/>
            <a:p>
              <a:endParaRPr sz="1634"/>
            </a:p>
          </p:txBody>
        </p:sp>
        <p:sp>
          <p:nvSpPr>
            <p:cNvPr id="32" name="object 32"/>
            <p:cNvSpPr/>
            <p:nvPr/>
          </p:nvSpPr>
          <p:spPr>
            <a:xfrm>
              <a:off x="4172590" y="3145536"/>
              <a:ext cx="52069" cy="137160"/>
            </a:xfrm>
            <a:custGeom>
              <a:avLst/>
              <a:gdLst/>
              <a:ahLst/>
              <a:cxnLst/>
              <a:rect l="l" t="t" r="r" b="b"/>
              <a:pathLst>
                <a:path w="52070" h="137160">
                  <a:moveTo>
                    <a:pt x="51816" y="137160"/>
                  </a:moveTo>
                  <a:lnTo>
                    <a:pt x="51816" y="0"/>
                  </a:lnTo>
                  <a:lnTo>
                    <a:pt x="0" y="0"/>
                  </a:lnTo>
                  <a:lnTo>
                    <a:pt x="0" y="137160"/>
                  </a:lnTo>
                  <a:lnTo>
                    <a:pt x="4572" y="137160"/>
                  </a:lnTo>
                  <a:lnTo>
                    <a:pt x="4572" y="9144"/>
                  </a:lnTo>
                  <a:lnTo>
                    <a:pt x="9144" y="4572"/>
                  </a:lnTo>
                  <a:lnTo>
                    <a:pt x="9144" y="9144"/>
                  </a:lnTo>
                  <a:lnTo>
                    <a:pt x="42672" y="9144"/>
                  </a:lnTo>
                  <a:lnTo>
                    <a:pt x="42672" y="4572"/>
                  </a:lnTo>
                  <a:lnTo>
                    <a:pt x="47244" y="9144"/>
                  </a:lnTo>
                  <a:lnTo>
                    <a:pt x="47244" y="137160"/>
                  </a:lnTo>
                  <a:lnTo>
                    <a:pt x="51816" y="137160"/>
                  </a:lnTo>
                  <a:close/>
                </a:path>
                <a:path w="52070" h="137160">
                  <a:moveTo>
                    <a:pt x="9144" y="9144"/>
                  </a:moveTo>
                  <a:lnTo>
                    <a:pt x="9144" y="4572"/>
                  </a:lnTo>
                  <a:lnTo>
                    <a:pt x="4572" y="9144"/>
                  </a:lnTo>
                  <a:lnTo>
                    <a:pt x="9144" y="9144"/>
                  </a:lnTo>
                  <a:close/>
                </a:path>
                <a:path w="52070" h="137160">
                  <a:moveTo>
                    <a:pt x="9144" y="128016"/>
                  </a:moveTo>
                  <a:lnTo>
                    <a:pt x="9144" y="9144"/>
                  </a:lnTo>
                  <a:lnTo>
                    <a:pt x="4572" y="9144"/>
                  </a:lnTo>
                  <a:lnTo>
                    <a:pt x="4572" y="128016"/>
                  </a:lnTo>
                  <a:lnTo>
                    <a:pt x="9144" y="128016"/>
                  </a:lnTo>
                  <a:close/>
                </a:path>
                <a:path w="52070" h="137160">
                  <a:moveTo>
                    <a:pt x="47244" y="128016"/>
                  </a:moveTo>
                  <a:lnTo>
                    <a:pt x="4572" y="128016"/>
                  </a:lnTo>
                  <a:lnTo>
                    <a:pt x="9144" y="132588"/>
                  </a:lnTo>
                  <a:lnTo>
                    <a:pt x="9144" y="137160"/>
                  </a:lnTo>
                  <a:lnTo>
                    <a:pt x="42672" y="137160"/>
                  </a:lnTo>
                  <a:lnTo>
                    <a:pt x="42672" y="132588"/>
                  </a:lnTo>
                  <a:lnTo>
                    <a:pt x="47244" y="128016"/>
                  </a:lnTo>
                  <a:close/>
                </a:path>
                <a:path w="52070" h="137160">
                  <a:moveTo>
                    <a:pt x="9144" y="137160"/>
                  </a:moveTo>
                  <a:lnTo>
                    <a:pt x="9144" y="132588"/>
                  </a:lnTo>
                  <a:lnTo>
                    <a:pt x="4572" y="128016"/>
                  </a:lnTo>
                  <a:lnTo>
                    <a:pt x="4572" y="137160"/>
                  </a:lnTo>
                  <a:lnTo>
                    <a:pt x="9144" y="137160"/>
                  </a:lnTo>
                  <a:close/>
                </a:path>
                <a:path w="52070" h="137160">
                  <a:moveTo>
                    <a:pt x="47244" y="9144"/>
                  </a:moveTo>
                  <a:lnTo>
                    <a:pt x="42672" y="4572"/>
                  </a:lnTo>
                  <a:lnTo>
                    <a:pt x="42672" y="9144"/>
                  </a:lnTo>
                  <a:lnTo>
                    <a:pt x="47244" y="9144"/>
                  </a:lnTo>
                  <a:close/>
                </a:path>
                <a:path w="52070" h="137160">
                  <a:moveTo>
                    <a:pt x="47244" y="128016"/>
                  </a:moveTo>
                  <a:lnTo>
                    <a:pt x="47244" y="9144"/>
                  </a:lnTo>
                  <a:lnTo>
                    <a:pt x="42672" y="9144"/>
                  </a:lnTo>
                  <a:lnTo>
                    <a:pt x="42672" y="128016"/>
                  </a:lnTo>
                  <a:lnTo>
                    <a:pt x="47244" y="128016"/>
                  </a:lnTo>
                  <a:close/>
                </a:path>
                <a:path w="52070" h="137160">
                  <a:moveTo>
                    <a:pt x="47244" y="137160"/>
                  </a:moveTo>
                  <a:lnTo>
                    <a:pt x="47244" y="128016"/>
                  </a:lnTo>
                  <a:lnTo>
                    <a:pt x="42672" y="132588"/>
                  </a:lnTo>
                  <a:lnTo>
                    <a:pt x="42672" y="137160"/>
                  </a:lnTo>
                  <a:lnTo>
                    <a:pt x="47244" y="137160"/>
                  </a:lnTo>
                  <a:close/>
                </a:path>
              </a:pathLst>
            </a:custGeom>
            <a:solidFill>
              <a:srgbClr val="000000"/>
            </a:solidFill>
          </p:spPr>
          <p:txBody>
            <a:bodyPr wrap="square" lIns="0" tIns="0" rIns="0" bIns="0" rtlCol="0"/>
            <a:lstStyle/>
            <a:p>
              <a:endParaRPr sz="1634"/>
            </a:p>
          </p:txBody>
        </p:sp>
        <p:sp>
          <p:nvSpPr>
            <p:cNvPr id="33" name="object 33"/>
            <p:cNvSpPr/>
            <p:nvPr/>
          </p:nvSpPr>
          <p:spPr>
            <a:xfrm>
              <a:off x="4434840" y="3267468"/>
              <a:ext cx="52069" cy="140335"/>
            </a:xfrm>
            <a:custGeom>
              <a:avLst/>
              <a:gdLst/>
              <a:ahLst/>
              <a:cxnLst/>
              <a:rect l="l" t="t" r="r" b="b"/>
              <a:pathLst>
                <a:path w="52070" h="140335">
                  <a:moveTo>
                    <a:pt x="52070" y="0"/>
                  </a:moveTo>
                  <a:lnTo>
                    <a:pt x="46990" y="0"/>
                  </a:lnTo>
                  <a:lnTo>
                    <a:pt x="46990" y="4572"/>
                  </a:lnTo>
                  <a:lnTo>
                    <a:pt x="46990" y="135636"/>
                  </a:lnTo>
                  <a:lnTo>
                    <a:pt x="5080" y="135636"/>
                  </a:lnTo>
                  <a:lnTo>
                    <a:pt x="5080" y="4572"/>
                  </a:lnTo>
                  <a:lnTo>
                    <a:pt x="46990" y="4572"/>
                  </a:lnTo>
                  <a:lnTo>
                    <a:pt x="46990" y="0"/>
                  </a:lnTo>
                  <a:lnTo>
                    <a:pt x="5080" y="0"/>
                  </a:lnTo>
                  <a:lnTo>
                    <a:pt x="0" y="0"/>
                  </a:lnTo>
                  <a:lnTo>
                    <a:pt x="0" y="140208"/>
                  </a:lnTo>
                  <a:lnTo>
                    <a:pt x="4445" y="140208"/>
                  </a:lnTo>
                  <a:lnTo>
                    <a:pt x="5080" y="140208"/>
                  </a:lnTo>
                  <a:lnTo>
                    <a:pt x="51689" y="140208"/>
                  </a:lnTo>
                  <a:lnTo>
                    <a:pt x="51689" y="135636"/>
                  </a:lnTo>
                  <a:lnTo>
                    <a:pt x="52070" y="135636"/>
                  </a:lnTo>
                  <a:lnTo>
                    <a:pt x="52070" y="4572"/>
                  </a:lnTo>
                  <a:lnTo>
                    <a:pt x="52070" y="0"/>
                  </a:lnTo>
                  <a:close/>
                </a:path>
              </a:pathLst>
            </a:custGeom>
            <a:solidFill>
              <a:srgbClr val="000000"/>
            </a:solidFill>
          </p:spPr>
          <p:txBody>
            <a:bodyPr wrap="square" lIns="0" tIns="0" rIns="0" bIns="0" rtlCol="0"/>
            <a:lstStyle/>
            <a:p>
              <a:endParaRPr sz="1634"/>
            </a:p>
          </p:txBody>
        </p:sp>
        <p:sp>
          <p:nvSpPr>
            <p:cNvPr id="34" name="object 34"/>
            <p:cNvSpPr/>
            <p:nvPr/>
          </p:nvSpPr>
          <p:spPr>
            <a:xfrm>
              <a:off x="4439289" y="3272027"/>
              <a:ext cx="43180" cy="131445"/>
            </a:xfrm>
            <a:custGeom>
              <a:avLst/>
              <a:gdLst/>
              <a:ahLst/>
              <a:cxnLst/>
              <a:rect l="l" t="t" r="r" b="b"/>
              <a:pathLst>
                <a:path w="43179" h="131445">
                  <a:moveTo>
                    <a:pt x="42671" y="131063"/>
                  </a:moveTo>
                  <a:lnTo>
                    <a:pt x="42671" y="0"/>
                  </a:lnTo>
                  <a:lnTo>
                    <a:pt x="0" y="0"/>
                  </a:lnTo>
                  <a:lnTo>
                    <a:pt x="0" y="131063"/>
                  </a:lnTo>
                  <a:lnTo>
                    <a:pt x="42671" y="131063"/>
                  </a:lnTo>
                  <a:close/>
                </a:path>
              </a:pathLst>
            </a:custGeom>
            <a:solidFill>
              <a:srgbClr val="6598FF"/>
            </a:solidFill>
          </p:spPr>
          <p:txBody>
            <a:bodyPr wrap="square" lIns="0" tIns="0" rIns="0" bIns="0" rtlCol="0"/>
            <a:lstStyle/>
            <a:p>
              <a:endParaRPr sz="1634"/>
            </a:p>
          </p:txBody>
        </p:sp>
        <p:sp>
          <p:nvSpPr>
            <p:cNvPr id="35" name="object 35"/>
            <p:cNvSpPr/>
            <p:nvPr/>
          </p:nvSpPr>
          <p:spPr>
            <a:xfrm>
              <a:off x="4434718" y="3267455"/>
              <a:ext cx="52069" cy="140335"/>
            </a:xfrm>
            <a:custGeom>
              <a:avLst/>
              <a:gdLst/>
              <a:ahLst/>
              <a:cxnLst/>
              <a:rect l="l" t="t" r="r" b="b"/>
              <a:pathLst>
                <a:path w="52070" h="140335">
                  <a:moveTo>
                    <a:pt x="51816" y="140208"/>
                  </a:moveTo>
                  <a:lnTo>
                    <a:pt x="51816" y="0"/>
                  </a:lnTo>
                  <a:lnTo>
                    <a:pt x="0" y="0"/>
                  </a:lnTo>
                  <a:lnTo>
                    <a:pt x="0" y="140208"/>
                  </a:lnTo>
                  <a:lnTo>
                    <a:pt x="4572" y="140208"/>
                  </a:lnTo>
                  <a:lnTo>
                    <a:pt x="4572" y="9144"/>
                  </a:lnTo>
                  <a:lnTo>
                    <a:pt x="9144" y="4572"/>
                  </a:lnTo>
                  <a:lnTo>
                    <a:pt x="9144" y="9144"/>
                  </a:lnTo>
                  <a:lnTo>
                    <a:pt x="42672" y="9144"/>
                  </a:lnTo>
                  <a:lnTo>
                    <a:pt x="42672" y="4572"/>
                  </a:lnTo>
                  <a:lnTo>
                    <a:pt x="47244" y="9144"/>
                  </a:lnTo>
                  <a:lnTo>
                    <a:pt x="47244" y="140208"/>
                  </a:lnTo>
                  <a:lnTo>
                    <a:pt x="51816" y="140208"/>
                  </a:lnTo>
                  <a:close/>
                </a:path>
                <a:path w="52070" h="140335">
                  <a:moveTo>
                    <a:pt x="9144" y="9144"/>
                  </a:moveTo>
                  <a:lnTo>
                    <a:pt x="9144" y="4572"/>
                  </a:lnTo>
                  <a:lnTo>
                    <a:pt x="4572" y="9144"/>
                  </a:lnTo>
                  <a:lnTo>
                    <a:pt x="9144" y="9144"/>
                  </a:lnTo>
                  <a:close/>
                </a:path>
                <a:path w="52070" h="140335">
                  <a:moveTo>
                    <a:pt x="9144" y="129540"/>
                  </a:moveTo>
                  <a:lnTo>
                    <a:pt x="9144" y="9144"/>
                  </a:lnTo>
                  <a:lnTo>
                    <a:pt x="4572" y="9144"/>
                  </a:lnTo>
                  <a:lnTo>
                    <a:pt x="4572" y="129540"/>
                  </a:lnTo>
                  <a:lnTo>
                    <a:pt x="9144" y="129540"/>
                  </a:lnTo>
                  <a:close/>
                </a:path>
                <a:path w="52070" h="140335">
                  <a:moveTo>
                    <a:pt x="47244" y="129540"/>
                  </a:moveTo>
                  <a:lnTo>
                    <a:pt x="4572" y="129540"/>
                  </a:lnTo>
                  <a:lnTo>
                    <a:pt x="9144" y="135636"/>
                  </a:lnTo>
                  <a:lnTo>
                    <a:pt x="9144" y="140208"/>
                  </a:lnTo>
                  <a:lnTo>
                    <a:pt x="42672" y="140208"/>
                  </a:lnTo>
                  <a:lnTo>
                    <a:pt x="42672" y="135636"/>
                  </a:lnTo>
                  <a:lnTo>
                    <a:pt x="47244" y="129540"/>
                  </a:lnTo>
                  <a:close/>
                </a:path>
                <a:path w="52070" h="140335">
                  <a:moveTo>
                    <a:pt x="9144" y="140208"/>
                  </a:moveTo>
                  <a:lnTo>
                    <a:pt x="9144" y="135636"/>
                  </a:lnTo>
                  <a:lnTo>
                    <a:pt x="4572" y="129540"/>
                  </a:lnTo>
                  <a:lnTo>
                    <a:pt x="4572" y="140208"/>
                  </a:lnTo>
                  <a:lnTo>
                    <a:pt x="9144" y="140208"/>
                  </a:lnTo>
                  <a:close/>
                </a:path>
                <a:path w="52070" h="140335">
                  <a:moveTo>
                    <a:pt x="47244" y="9144"/>
                  </a:moveTo>
                  <a:lnTo>
                    <a:pt x="42672" y="4572"/>
                  </a:lnTo>
                  <a:lnTo>
                    <a:pt x="42672" y="9144"/>
                  </a:lnTo>
                  <a:lnTo>
                    <a:pt x="47244" y="9144"/>
                  </a:lnTo>
                  <a:close/>
                </a:path>
                <a:path w="52070" h="140335">
                  <a:moveTo>
                    <a:pt x="47244" y="129540"/>
                  </a:moveTo>
                  <a:lnTo>
                    <a:pt x="47244" y="9144"/>
                  </a:lnTo>
                  <a:lnTo>
                    <a:pt x="42672" y="9144"/>
                  </a:lnTo>
                  <a:lnTo>
                    <a:pt x="42672" y="129540"/>
                  </a:lnTo>
                  <a:lnTo>
                    <a:pt x="47244" y="129540"/>
                  </a:lnTo>
                  <a:close/>
                </a:path>
                <a:path w="52070" h="140335">
                  <a:moveTo>
                    <a:pt x="47244" y="140208"/>
                  </a:moveTo>
                  <a:lnTo>
                    <a:pt x="47244" y="129540"/>
                  </a:lnTo>
                  <a:lnTo>
                    <a:pt x="42672" y="135636"/>
                  </a:lnTo>
                  <a:lnTo>
                    <a:pt x="42672" y="140208"/>
                  </a:lnTo>
                  <a:lnTo>
                    <a:pt x="47244" y="140208"/>
                  </a:lnTo>
                  <a:close/>
                </a:path>
              </a:pathLst>
            </a:custGeom>
            <a:solidFill>
              <a:srgbClr val="000000"/>
            </a:solidFill>
          </p:spPr>
          <p:txBody>
            <a:bodyPr wrap="square" lIns="0" tIns="0" rIns="0" bIns="0" rtlCol="0"/>
            <a:lstStyle/>
            <a:p>
              <a:endParaRPr sz="1634"/>
            </a:p>
          </p:txBody>
        </p:sp>
        <p:sp>
          <p:nvSpPr>
            <p:cNvPr id="36" name="object 36"/>
            <p:cNvSpPr/>
            <p:nvPr/>
          </p:nvSpPr>
          <p:spPr>
            <a:xfrm>
              <a:off x="4329430" y="3534168"/>
              <a:ext cx="52069" cy="137160"/>
            </a:xfrm>
            <a:custGeom>
              <a:avLst/>
              <a:gdLst/>
              <a:ahLst/>
              <a:cxnLst/>
              <a:rect l="l" t="t" r="r" b="b"/>
              <a:pathLst>
                <a:path w="52070" h="137160">
                  <a:moveTo>
                    <a:pt x="52070" y="0"/>
                  </a:moveTo>
                  <a:lnTo>
                    <a:pt x="46990" y="0"/>
                  </a:lnTo>
                  <a:lnTo>
                    <a:pt x="46990" y="4572"/>
                  </a:lnTo>
                  <a:lnTo>
                    <a:pt x="46990" y="132588"/>
                  </a:lnTo>
                  <a:lnTo>
                    <a:pt x="5080" y="132588"/>
                  </a:lnTo>
                  <a:lnTo>
                    <a:pt x="5080" y="4572"/>
                  </a:lnTo>
                  <a:lnTo>
                    <a:pt x="46990" y="4572"/>
                  </a:lnTo>
                  <a:lnTo>
                    <a:pt x="46990" y="0"/>
                  </a:lnTo>
                  <a:lnTo>
                    <a:pt x="5080" y="0"/>
                  </a:lnTo>
                  <a:lnTo>
                    <a:pt x="0" y="0"/>
                  </a:lnTo>
                  <a:lnTo>
                    <a:pt x="0" y="137160"/>
                  </a:lnTo>
                  <a:lnTo>
                    <a:pt x="4699" y="137160"/>
                  </a:lnTo>
                  <a:lnTo>
                    <a:pt x="5080" y="137160"/>
                  </a:lnTo>
                  <a:lnTo>
                    <a:pt x="51943" y="137160"/>
                  </a:lnTo>
                  <a:lnTo>
                    <a:pt x="51943" y="132588"/>
                  </a:lnTo>
                  <a:lnTo>
                    <a:pt x="52070" y="132588"/>
                  </a:lnTo>
                  <a:lnTo>
                    <a:pt x="52070" y="4572"/>
                  </a:lnTo>
                  <a:lnTo>
                    <a:pt x="52070" y="0"/>
                  </a:lnTo>
                  <a:close/>
                </a:path>
              </a:pathLst>
            </a:custGeom>
            <a:solidFill>
              <a:srgbClr val="000000"/>
            </a:solidFill>
          </p:spPr>
          <p:txBody>
            <a:bodyPr wrap="square" lIns="0" tIns="0" rIns="0" bIns="0" rtlCol="0"/>
            <a:lstStyle/>
            <a:p>
              <a:endParaRPr sz="1634"/>
            </a:p>
          </p:txBody>
        </p:sp>
        <p:sp>
          <p:nvSpPr>
            <p:cNvPr id="37" name="object 37"/>
            <p:cNvSpPr/>
            <p:nvPr/>
          </p:nvSpPr>
          <p:spPr>
            <a:xfrm>
              <a:off x="4334133" y="3538727"/>
              <a:ext cx="43180" cy="128270"/>
            </a:xfrm>
            <a:custGeom>
              <a:avLst/>
              <a:gdLst/>
              <a:ahLst/>
              <a:cxnLst/>
              <a:rect l="l" t="t" r="r" b="b"/>
              <a:pathLst>
                <a:path w="43179" h="128270">
                  <a:moveTo>
                    <a:pt x="42671" y="128015"/>
                  </a:moveTo>
                  <a:lnTo>
                    <a:pt x="42671" y="0"/>
                  </a:lnTo>
                  <a:lnTo>
                    <a:pt x="0" y="0"/>
                  </a:lnTo>
                  <a:lnTo>
                    <a:pt x="0" y="128015"/>
                  </a:lnTo>
                  <a:lnTo>
                    <a:pt x="42671" y="128015"/>
                  </a:lnTo>
                  <a:close/>
                </a:path>
              </a:pathLst>
            </a:custGeom>
            <a:solidFill>
              <a:srgbClr val="6598FF"/>
            </a:solidFill>
          </p:spPr>
          <p:txBody>
            <a:bodyPr wrap="square" lIns="0" tIns="0" rIns="0" bIns="0" rtlCol="0"/>
            <a:lstStyle/>
            <a:p>
              <a:endParaRPr sz="1634"/>
            </a:p>
          </p:txBody>
        </p:sp>
        <p:sp>
          <p:nvSpPr>
            <p:cNvPr id="38" name="object 38"/>
            <p:cNvSpPr/>
            <p:nvPr/>
          </p:nvSpPr>
          <p:spPr>
            <a:xfrm>
              <a:off x="4329562" y="3534155"/>
              <a:ext cx="52069" cy="137160"/>
            </a:xfrm>
            <a:custGeom>
              <a:avLst/>
              <a:gdLst/>
              <a:ahLst/>
              <a:cxnLst/>
              <a:rect l="l" t="t" r="r" b="b"/>
              <a:pathLst>
                <a:path w="52070" h="137160">
                  <a:moveTo>
                    <a:pt x="51816" y="137160"/>
                  </a:moveTo>
                  <a:lnTo>
                    <a:pt x="51816" y="0"/>
                  </a:lnTo>
                  <a:lnTo>
                    <a:pt x="0" y="0"/>
                  </a:lnTo>
                  <a:lnTo>
                    <a:pt x="0" y="137160"/>
                  </a:lnTo>
                  <a:lnTo>
                    <a:pt x="4572" y="137160"/>
                  </a:lnTo>
                  <a:lnTo>
                    <a:pt x="4572" y="9144"/>
                  </a:lnTo>
                  <a:lnTo>
                    <a:pt x="9144" y="4572"/>
                  </a:lnTo>
                  <a:lnTo>
                    <a:pt x="9144" y="9144"/>
                  </a:lnTo>
                  <a:lnTo>
                    <a:pt x="42672" y="9144"/>
                  </a:lnTo>
                  <a:lnTo>
                    <a:pt x="42672" y="4572"/>
                  </a:lnTo>
                  <a:lnTo>
                    <a:pt x="47244" y="9144"/>
                  </a:lnTo>
                  <a:lnTo>
                    <a:pt x="47244" y="137160"/>
                  </a:lnTo>
                  <a:lnTo>
                    <a:pt x="51816" y="137160"/>
                  </a:lnTo>
                  <a:close/>
                </a:path>
                <a:path w="52070" h="137160">
                  <a:moveTo>
                    <a:pt x="9144" y="9144"/>
                  </a:moveTo>
                  <a:lnTo>
                    <a:pt x="9144" y="4572"/>
                  </a:lnTo>
                  <a:lnTo>
                    <a:pt x="4572" y="9144"/>
                  </a:lnTo>
                  <a:lnTo>
                    <a:pt x="9144" y="9144"/>
                  </a:lnTo>
                  <a:close/>
                </a:path>
                <a:path w="52070" h="137160">
                  <a:moveTo>
                    <a:pt x="9144" y="126492"/>
                  </a:moveTo>
                  <a:lnTo>
                    <a:pt x="9144" y="9144"/>
                  </a:lnTo>
                  <a:lnTo>
                    <a:pt x="4572" y="9144"/>
                  </a:lnTo>
                  <a:lnTo>
                    <a:pt x="4572" y="126492"/>
                  </a:lnTo>
                  <a:lnTo>
                    <a:pt x="9144" y="126492"/>
                  </a:lnTo>
                  <a:close/>
                </a:path>
                <a:path w="52070" h="137160">
                  <a:moveTo>
                    <a:pt x="47244" y="126492"/>
                  </a:moveTo>
                  <a:lnTo>
                    <a:pt x="4572" y="126492"/>
                  </a:lnTo>
                  <a:lnTo>
                    <a:pt x="9144" y="132588"/>
                  </a:lnTo>
                  <a:lnTo>
                    <a:pt x="9144" y="137160"/>
                  </a:lnTo>
                  <a:lnTo>
                    <a:pt x="42672" y="137160"/>
                  </a:lnTo>
                  <a:lnTo>
                    <a:pt x="42672" y="132588"/>
                  </a:lnTo>
                  <a:lnTo>
                    <a:pt x="47244" y="126492"/>
                  </a:lnTo>
                  <a:close/>
                </a:path>
                <a:path w="52070" h="137160">
                  <a:moveTo>
                    <a:pt x="9144" y="137160"/>
                  </a:moveTo>
                  <a:lnTo>
                    <a:pt x="9144" y="132588"/>
                  </a:lnTo>
                  <a:lnTo>
                    <a:pt x="4572" y="126492"/>
                  </a:lnTo>
                  <a:lnTo>
                    <a:pt x="4572" y="137160"/>
                  </a:lnTo>
                  <a:lnTo>
                    <a:pt x="9144" y="137160"/>
                  </a:lnTo>
                  <a:close/>
                </a:path>
                <a:path w="52070" h="137160">
                  <a:moveTo>
                    <a:pt x="47244" y="9144"/>
                  </a:moveTo>
                  <a:lnTo>
                    <a:pt x="42672" y="4572"/>
                  </a:lnTo>
                  <a:lnTo>
                    <a:pt x="42672" y="9144"/>
                  </a:lnTo>
                  <a:lnTo>
                    <a:pt x="47244" y="9144"/>
                  </a:lnTo>
                  <a:close/>
                </a:path>
                <a:path w="52070" h="137160">
                  <a:moveTo>
                    <a:pt x="47244" y="126492"/>
                  </a:moveTo>
                  <a:lnTo>
                    <a:pt x="47244" y="9144"/>
                  </a:lnTo>
                  <a:lnTo>
                    <a:pt x="42672" y="9144"/>
                  </a:lnTo>
                  <a:lnTo>
                    <a:pt x="42672" y="126492"/>
                  </a:lnTo>
                  <a:lnTo>
                    <a:pt x="47244" y="126492"/>
                  </a:lnTo>
                  <a:close/>
                </a:path>
                <a:path w="52070" h="137160">
                  <a:moveTo>
                    <a:pt x="47244" y="137160"/>
                  </a:moveTo>
                  <a:lnTo>
                    <a:pt x="47244" y="126492"/>
                  </a:lnTo>
                  <a:lnTo>
                    <a:pt x="42672" y="132588"/>
                  </a:lnTo>
                  <a:lnTo>
                    <a:pt x="42672" y="137160"/>
                  </a:lnTo>
                  <a:lnTo>
                    <a:pt x="47244" y="137160"/>
                  </a:lnTo>
                  <a:close/>
                </a:path>
              </a:pathLst>
            </a:custGeom>
            <a:solidFill>
              <a:srgbClr val="000000"/>
            </a:solidFill>
          </p:spPr>
          <p:txBody>
            <a:bodyPr wrap="square" lIns="0" tIns="0" rIns="0" bIns="0" rtlCol="0"/>
            <a:lstStyle/>
            <a:p>
              <a:endParaRPr sz="1634"/>
            </a:p>
          </p:txBody>
        </p:sp>
        <p:sp>
          <p:nvSpPr>
            <p:cNvPr id="39" name="object 39"/>
            <p:cNvSpPr/>
            <p:nvPr/>
          </p:nvSpPr>
          <p:spPr>
            <a:xfrm>
              <a:off x="3926840" y="2510040"/>
              <a:ext cx="53975" cy="139065"/>
            </a:xfrm>
            <a:custGeom>
              <a:avLst/>
              <a:gdLst/>
              <a:ahLst/>
              <a:cxnLst/>
              <a:rect l="l" t="t" r="r" b="b"/>
              <a:pathLst>
                <a:path w="53975" h="139064">
                  <a:moveTo>
                    <a:pt x="53721" y="134112"/>
                  </a:moveTo>
                  <a:lnTo>
                    <a:pt x="53340" y="134112"/>
                  </a:lnTo>
                  <a:lnTo>
                    <a:pt x="53340" y="4572"/>
                  </a:lnTo>
                  <a:lnTo>
                    <a:pt x="53340" y="0"/>
                  </a:lnTo>
                  <a:lnTo>
                    <a:pt x="48260" y="0"/>
                  </a:lnTo>
                  <a:lnTo>
                    <a:pt x="48260" y="4572"/>
                  </a:lnTo>
                  <a:lnTo>
                    <a:pt x="48260" y="134112"/>
                  </a:lnTo>
                  <a:lnTo>
                    <a:pt x="47625" y="134112"/>
                  </a:lnTo>
                  <a:lnTo>
                    <a:pt x="5080" y="134112"/>
                  </a:lnTo>
                  <a:lnTo>
                    <a:pt x="5080" y="4572"/>
                  </a:lnTo>
                  <a:lnTo>
                    <a:pt x="48260" y="4572"/>
                  </a:lnTo>
                  <a:lnTo>
                    <a:pt x="48260" y="0"/>
                  </a:lnTo>
                  <a:lnTo>
                    <a:pt x="5080" y="0"/>
                  </a:lnTo>
                  <a:lnTo>
                    <a:pt x="0" y="0"/>
                  </a:lnTo>
                  <a:lnTo>
                    <a:pt x="0" y="138684"/>
                  </a:lnTo>
                  <a:lnTo>
                    <a:pt x="4953" y="138684"/>
                  </a:lnTo>
                  <a:lnTo>
                    <a:pt x="5080" y="138684"/>
                  </a:lnTo>
                  <a:lnTo>
                    <a:pt x="53721" y="138684"/>
                  </a:lnTo>
                  <a:lnTo>
                    <a:pt x="53721" y="134112"/>
                  </a:lnTo>
                  <a:close/>
                </a:path>
              </a:pathLst>
            </a:custGeom>
            <a:solidFill>
              <a:srgbClr val="000000"/>
            </a:solidFill>
          </p:spPr>
          <p:txBody>
            <a:bodyPr wrap="square" lIns="0" tIns="0" rIns="0" bIns="0" rtlCol="0"/>
            <a:lstStyle/>
            <a:p>
              <a:endParaRPr sz="1634"/>
            </a:p>
          </p:txBody>
        </p:sp>
        <p:sp>
          <p:nvSpPr>
            <p:cNvPr id="40" name="object 40"/>
            <p:cNvSpPr/>
            <p:nvPr/>
          </p:nvSpPr>
          <p:spPr>
            <a:xfrm>
              <a:off x="3931797" y="2514599"/>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6598FF"/>
            </a:solidFill>
          </p:spPr>
          <p:txBody>
            <a:bodyPr wrap="square" lIns="0" tIns="0" rIns="0" bIns="0" rtlCol="0"/>
            <a:lstStyle/>
            <a:p>
              <a:endParaRPr sz="1634"/>
            </a:p>
          </p:txBody>
        </p:sp>
        <p:sp>
          <p:nvSpPr>
            <p:cNvPr id="41" name="object 41"/>
            <p:cNvSpPr/>
            <p:nvPr/>
          </p:nvSpPr>
          <p:spPr>
            <a:xfrm>
              <a:off x="3927226" y="2510027"/>
              <a:ext cx="53340" cy="139065"/>
            </a:xfrm>
            <a:custGeom>
              <a:avLst/>
              <a:gdLst/>
              <a:ahLst/>
              <a:cxnLst/>
              <a:rect l="l" t="t" r="r" b="b"/>
              <a:pathLst>
                <a:path w="53339" h="139064">
                  <a:moveTo>
                    <a:pt x="53340" y="138684"/>
                  </a:moveTo>
                  <a:lnTo>
                    <a:pt x="53340"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3340" y="138684"/>
                  </a:lnTo>
                  <a:close/>
                </a:path>
                <a:path w="53339" h="139064">
                  <a:moveTo>
                    <a:pt x="9144" y="9144"/>
                  </a:moveTo>
                  <a:lnTo>
                    <a:pt x="9144" y="4572"/>
                  </a:lnTo>
                  <a:lnTo>
                    <a:pt x="4572" y="9144"/>
                  </a:lnTo>
                  <a:lnTo>
                    <a:pt x="9144" y="9144"/>
                  </a:lnTo>
                  <a:close/>
                </a:path>
                <a:path w="53339" h="139064">
                  <a:moveTo>
                    <a:pt x="9144" y="129540"/>
                  </a:moveTo>
                  <a:lnTo>
                    <a:pt x="9144" y="9144"/>
                  </a:lnTo>
                  <a:lnTo>
                    <a:pt x="4572" y="9144"/>
                  </a:lnTo>
                  <a:lnTo>
                    <a:pt x="4572" y="129540"/>
                  </a:lnTo>
                  <a:lnTo>
                    <a:pt x="9144" y="129540"/>
                  </a:lnTo>
                  <a:close/>
                </a:path>
                <a:path w="53339" h="139064">
                  <a:moveTo>
                    <a:pt x="47244" y="129540"/>
                  </a:moveTo>
                  <a:lnTo>
                    <a:pt x="4572" y="129540"/>
                  </a:lnTo>
                  <a:lnTo>
                    <a:pt x="9144" y="134112"/>
                  </a:lnTo>
                  <a:lnTo>
                    <a:pt x="9144" y="138684"/>
                  </a:lnTo>
                  <a:lnTo>
                    <a:pt x="42672" y="138684"/>
                  </a:lnTo>
                  <a:lnTo>
                    <a:pt x="42672" y="134112"/>
                  </a:lnTo>
                  <a:lnTo>
                    <a:pt x="47244" y="129540"/>
                  </a:lnTo>
                  <a:close/>
                </a:path>
                <a:path w="53339" h="139064">
                  <a:moveTo>
                    <a:pt x="9144" y="138684"/>
                  </a:moveTo>
                  <a:lnTo>
                    <a:pt x="9144" y="134112"/>
                  </a:lnTo>
                  <a:lnTo>
                    <a:pt x="4572" y="129540"/>
                  </a:lnTo>
                  <a:lnTo>
                    <a:pt x="4572" y="138684"/>
                  </a:lnTo>
                  <a:lnTo>
                    <a:pt x="9144" y="138684"/>
                  </a:lnTo>
                  <a:close/>
                </a:path>
                <a:path w="53339" h="139064">
                  <a:moveTo>
                    <a:pt x="47244" y="9144"/>
                  </a:moveTo>
                  <a:lnTo>
                    <a:pt x="42672" y="4572"/>
                  </a:lnTo>
                  <a:lnTo>
                    <a:pt x="42672" y="9144"/>
                  </a:lnTo>
                  <a:lnTo>
                    <a:pt x="47244" y="9144"/>
                  </a:lnTo>
                  <a:close/>
                </a:path>
                <a:path w="53339" h="139064">
                  <a:moveTo>
                    <a:pt x="47244" y="129540"/>
                  </a:moveTo>
                  <a:lnTo>
                    <a:pt x="47244" y="9144"/>
                  </a:lnTo>
                  <a:lnTo>
                    <a:pt x="42672" y="9144"/>
                  </a:lnTo>
                  <a:lnTo>
                    <a:pt x="42672" y="129540"/>
                  </a:lnTo>
                  <a:lnTo>
                    <a:pt x="47244" y="129540"/>
                  </a:lnTo>
                  <a:close/>
                </a:path>
                <a:path w="53339"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42" name="object 42"/>
            <p:cNvSpPr/>
            <p:nvPr/>
          </p:nvSpPr>
          <p:spPr>
            <a:xfrm>
              <a:off x="4596130" y="2901708"/>
              <a:ext cx="52069" cy="142240"/>
            </a:xfrm>
            <a:custGeom>
              <a:avLst/>
              <a:gdLst/>
              <a:ahLst/>
              <a:cxnLst/>
              <a:rect l="l" t="t" r="r" b="b"/>
              <a:pathLst>
                <a:path w="52070" h="142239">
                  <a:moveTo>
                    <a:pt x="52070" y="0"/>
                  </a:moveTo>
                  <a:lnTo>
                    <a:pt x="46990" y="0"/>
                  </a:lnTo>
                  <a:lnTo>
                    <a:pt x="46990" y="6096"/>
                  </a:lnTo>
                  <a:lnTo>
                    <a:pt x="46990" y="137160"/>
                  </a:lnTo>
                  <a:lnTo>
                    <a:pt x="5080" y="137160"/>
                  </a:lnTo>
                  <a:lnTo>
                    <a:pt x="5080" y="6096"/>
                  </a:lnTo>
                  <a:lnTo>
                    <a:pt x="46990" y="6096"/>
                  </a:lnTo>
                  <a:lnTo>
                    <a:pt x="46990" y="0"/>
                  </a:lnTo>
                  <a:lnTo>
                    <a:pt x="5080" y="0"/>
                  </a:lnTo>
                  <a:lnTo>
                    <a:pt x="0" y="0"/>
                  </a:lnTo>
                  <a:lnTo>
                    <a:pt x="0" y="141732"/>
                  </a:lnTo>
                  <a:lnTo>
                    <a:pt x="4699" y="141732"/>
                  </a:lnTo>
                  <a:lnTo>
                    <a:pt x="5080" y="141732"/>
                  </a:lnTo>
                  <a:lnTo>
                    <a:pt x="51943" y="141732"/>
                  </a:lnTo>
                  <a:lnTo>
                    <a:pt x="51943" y="137160"/>
                  </a:lnTo>
                  <a:lnTo>
                    <a:pt x="52070" y="137160"/>
                  </a:lnTo>
                  <a:lnTo>
                    <a:pt x="52070" y="6096"/>
                  </a:lnTo>
                  <a:lnTo>
                    <a:pt x="52070" y="0"/>
                  </a:lnTo>
                  <a:close/>
                </a:path>
              </a:pathLst>
            </a:custGeom>
            <a:solidFill>
              <a:srgbClr val="000000"/>
            </a:solidFill>
          </p:spPr>
          <p:txBody>
            <a:bodyPr wrap="square" lIns="0" tIns="0" rIns="0" bIns="0" rtlCol="0"/>
            <a:lstStyle/>
            <a:p>
              <a:endParaRPr sz="1634"/>
            </a:p>
          </p:txBody>
        </p:sp>
        <p:sp>
          <p:nvSpPr>
            <p:cNvPr id="43" name="object 43"/>
            <p:cNvSpPr/>
            <p:nvPr/>
          </p:nvSpPr>
          <p:spPr>
            <a:xfrm>
              <a:off x="4600833" y="2907791"/>
              <a:ext cx="43180" cy="131445"/>
            </a:xfrm>
            <a:custGeom>
              <a:avLst/>
              <a:gdLst/>
              <a:ahLst/>
              <a:cxnLst/>
              <a:rect l="l" t="t" r="r" b="b"/>
              <a:pathLst>
                <a:path w="43179" h="131444">
                  <a:moveTo>
                    <a:pt x="42671" y="131063"/>
                  </a:moveTo>
                  <a:lnTo>
                    <a:pt x="42671" y="0"/>
                  </a:lnTo>
                  <a:lnTo>
                    <a:pt x="0" y="0"/>
                  </a:lnTo>
                  <a:lnTo>
                    <a:pt x="0" y="131063"/>
                  </a:lnTo>
                  <a:lnTo>
                    <a:pt x="42671" y="131063"/>
                  </a:lnTo>
                  <a:close/>
                </a:path>
              </a:pathLst>
            </a:custGeom>
            <a:solidFill>
              <a:srgbClr val="6598FF"/>
            </a:solidFill>
          </p:spPr>
          <p:txBody>
            <a:bodyPr wrap="square" lIns="0" tIns="0" rIns="0" bIns="0" rtlCol="0"/>
            <a:lstStyle/>
            <a:p>
              <a:endParaRPr sz="1634"/>
            </a:p>
          </p:txBody>
        </p:sp>
        <p:sp>
          <p:nvSpPr>
            <p:cNvPr id="44" name="object 44"/>
            <p:cNvSpPr/>
            <p:nvPr/>
          </p:nvSpPr>
          <p:spPr>
            <a:xfrm>
              <a:off x="4596262" y="2901696"/>
              <a:ext cx="52069" cy="142240"/>
            </a:xfrm>
            <a:custGeom>
              <a:avLst/>
              <a:gdLst/>
              <a:ahLst/>
              <a:cxnLst/>
              <a:rect l="l" t="t" r="r" b="b"/>
              <a:pathLst>
                <a:path w="52070" h="142239">
                  <a:moveTo>
                    <a:pt x="51816" y="141732"/>
                  </a:moveTo>
                  <a:lnTo>
                    <a:pt x="51816" y="0"/>
                  </a:lnTo>
                  <a:lnTo>
                    <a:pt x="0" y="0"/>
                  </a:lnTo>
                  <a:lnTo>
                    <a:pt x="0" y="141732"/>
                  </a:lnTo>
                  <a:lnTo>
                    <a:pt x="4572" y="141732"/>
                  </a:lnTo>
                  <a:lnTo>
                    <a:pt x="4572" y="10668"/>
                  </a:lnTo>
                  <a:lnTo>
                    <a:pt x="9144" y="6096"/>
                  </a:lnTo>
                  <a:lnTo>
                    <a:pt x="9144" y="10668"/>
                  </a:lnTo>
                  <a:lnTo>
                    <a:pt x="42672" y="10668"/>
                  </a:lnTo>
                  <a:lnTo>
                    <a:pt x="42672" y="6096"/>
                  </a:lnTo>
                  <a:lnTo>
                    <a:pt x="47244" y="10668"/>
                  </a:lnTo>
                  <a:lnTo>
                    <a:pt x="47244" y="141732"/>
                  </a:lnTo>
                  <a:lnTo>
                    <a:pt x="51816" y="141732"/>
                  </a:lnTo>
                  <a:close/>
                </a:path>
                <a:path w="52070" h="142239">
                  <a:moveTo>
                    <a:pt x="9144" y="10668"/>
                  </a:moveTo>
                  <a:lnTo>
                    <a:pt x="9144" y="6096"/>
                  </a:lnTo>
                  <a:lnTo>
                    <a:pt x="4572" y="10668"/>
                  </a:lnTo>
                  <a:lnTo>
                    <a:pt x="9144" y="10668"/>
                  </a:lnTo>
                  <a:close/>
                </a:path>
                <a:path w="52070" h="142239">
                  <a:moveTo>
                    <a:pt x="9144" y="132588"/>
                  </a:moveTo>
                  <a:lnTo>
                    <a:pt x="9144" y="10668"/>
                  </a:lnTo>
                  <a:lnTo>
                    <a:pt x="4572" y="10668"/>
                  </a:lnTo>
                  <a:lnTo>
                    <a:pt x="4572" y="132588"/>
                  </a:lnTo>
                  <a:lnTo>
                    <a:pt x="9144" y="132588"/>
                  </a:lnTo>
                  <a:close/>
                </a:path>
                <a:path w="52070" h="142239">
                  <a:moveTo>
                    <a:pt x="47244" y="132588"/>
                  </a:moveTo>
                  <a:lnTo>
                    <a:pt x="4572" y="132588"/>
                  </a:lnTo>
                  <a:lnTo>
                    <a:pt x="9144" y="137160"/>
                  </a:lnTo>
                  <a:lnTo>
                    <a:pt x="9144" y="141732"/>
                  </a:lnTo>
                  <a:lnTo>
                    <a:pt x="42672" y="141732"/>
                  </a:lnTo>
                  <a:lnTo>
                    <a:pt x="42672" y="137160"/>
                  </a:lnTo>
                  <a:lnTo>
                    <a:pt x="47244" y="132588"/>
                  </a:lnTo>
                  <a:close/>
                </a:path>
                <a:path w="52070" h="142239">
                  <a:moveTo>
                    <a:pt x="9144" y="141732"/>
                  </a:moveTo>
                  <a:lnTo>
                    <a:pt x="9144" y="137160"/>
                  </a:lnTo>
                  <a:lnTo>
                    <a:pt x="4572" y="132588"/>
                  </a:lnTo>
                  <a:lnTo>
                    <a:pt x="4572" y="141732"/>
                  </a:lnTo>
                  <a:lnTo>
                    <a:pt x="9144" y="141732"/>
                  </a:lnTo>
                  <a:close/>
                </a:path>
                <a:path w="52070" h="142239">
                  <a:moveTo>
                    <a:pt x="47244" y="10668"/>
                  </a:moveTo>
                  <a:lnTo>
                    <a:pt x="42672" y="6096"/>
                  </a:lnTo>
                  <a:lnTo>
                    <a:pt x="42672" y="10668"/>
                  </a:lnTo>
                  <a:lnTo>
                    <a:pt x="47244" y="10668"/>
                  </a:lnTo>
                  <a:close/>
                </a:path>
                <a:path w="52070" h="142239">
                  <a:moveTo>
                    <a:pt x="47244" y="132588"/>
                  </a:moveTo>
                  <a:lnTo>
                    <a:pt x="47244" y="10668"/>
                  </a:lnTo>
                  <a:lnTo>
                    <a:pt x="42672" y="10668"/>
                  </a:lnTo>
                  <a:lnTo>
                    <a:pt x="42672" y="132588"/>
                  </a:lnTo>
                  <a:lnTo>
                    <a:pt x="47244" y="132588"/>
                  </a:lnTo>
                  <a:close/>
                </a:path>
                <a:path w="52070" h="142239">
                  <a:moveTo>
                    <a:pt x="47244" y="141732"/>
                  </a:moveTo>
                  <a:lnTo>
                    <a:pt x="47244" y="132588"/>
                  </a:lnTo>
                  <a:lnTo>
                    <a:pt x="42672" y="137160"/>
                  </a:lnTo>
                  <a:lnTo>
                    <a:pt x="42672" y="141732"/>
                  </a:lnTo>
                  <a:lnTo>
                    <a:pt x="47244" y="141732"/>
                  </a:lnTo>
                  <a:close/>
                </a:path>
              </a:pathLst>
            </a:custGeom>
            <a:solidFill>
              <a:srgbClr val="000000"/>
            </a:solidFill>
          </p:spPr>
          <p:txBody>
            <a:bodyPr wrap="square" lIns="0" tIns="0" rIns="0" bIns="0" rtlCol="0"/>
            <a:lstStyle/>
            <a:p>
              <a:endParaRPr sz="1634"/>
            </a:p>
          </p:txBody>
        </p:sp>
        <p:sp>
          <p:nvSpPr>
            <p:cNvPr id="45" name="object 45"/>
            <p:cNvSpPr/>
            <p:nvPr/>
          </p:nvSpPr>
          <p:spPr>
            <a:xfrm>
              <a:off x="4216400" y="2564904"/>
              <a:ext cx="52705" cy="135890"/>
            </a:xfrm>
            <a:custGeom>
              <a:avLst/>
              <a:gdLst/>
              <a:ahLst/>
              <a:cxnLst/>
              <a:rect l="l" t="t" r="r" b="b"/>
              <a:pathLst>
                <a:path w="52704" h="135889">
                  <a:moveTo>
                    <a:pt x="52197" y="131064"/>
                  </a:moveTo>
                  <a:lnTo>
                    <a:pt x="52070" y="131064"/>
                  </a:lnTo>
                  <a:lnTo>
                    <a:pt x="52070" y="4572"/>
                  </a:lnTo>
                  <a:lnTo>
                    <a:pt x="52070" y="0"/>
                  </a:lnTo>
                  <a:lnTo>
                    <a:pt x="48260" y="0"/>
                  </a:lnTo>
                  <a:lnTo>
                    <a:pt x="48260" y="4572"/>
                  </a:lnTo>
                  <a:lnTo>
                    <a:pt x="48260" y="131064"/>
                  </a:lnTo>
                  <a:lnTo>
                    <a:pt x="47625" y="131064"/>
                  </a:lnTo>
                  <a:lnTo>
                    <a:pt x="5080" y="131064"/>
                  </a:lnTo>
                  <a:lnTo>
                    <a:pt x="5080" y="4572"/>
                  </a:lnTo>
                  <a:lnTo>
                    <a:pt x="48260" y="4572"/>
                  </a:lnTo>
                  <a:lnTo>
                    <a:pt x="48260" y="0"/>
                  </a:lnTo>
                  <a:lnTo>
                    <a:pt x="5080" y="0"/>
                  </a:lnTo>
                  <a:lnTo>
                    <a:pt x="0" y="0"/>
                  </a:lnTo>
                  <a:lnTo>
                    <a:pt x="0" y="135636"/>
                  </a:lnTo>
                  <a:lnTo>
                    <a:pt x="4953" y="135636"/>
                  </a:lnTo>
                  <a:lnTo>
                    <a:pt x="5080" y="135636"/>
                  </a:lnTo>
                  <a:lnTo>
                    <a:pt x="52197" y="135636"/>
                  </a:lnTo>
                  <a:lnTo>
                    <a:pt x="52197" y="131064"/>
                  </a:lnTo>
                  <a:close/>
                </a:path>
              </a:pathLst>
            </a:custGeom>
            <a:solidFill>
              <a:srgbClr val="000000"/>
            </a:solidFill>
          </p:spPr>
          <p:txBody>
            <a:bodyPr wrap="square" lIns="0" tIns="0" rIns="0" bIns="0" rtlCol="0"/>
            <a:lstStyle/>
            <a:p>
              <a:endParaRPr sz="1634"/>
            </a:p>
          </p:txBody>
        </p:sp>
        <p:sp>
          <p:nvSpPr>
            <p:cNvPr id="46" name="object 46"/>
            <p:cNvSpPr/>
            <p:nvPr/>
          </p:nvSpPr>
          <p:spPr>
            <a:xfrm>
              <a:off x="4221357" y="2569463"/>
              <a:ext cx="43180" cy="127000"/>
            </a:xfrm>
            <a:custGeom>
              <a:avLst/>
              <a:gdLst/>
              <a:ahLst/>
              <a:cxnLst/>
              <a:rect l="l" t="t" r="r" b="b"/>
              <a:pathLst>
                <a:path w="43179" h="127000">
                  <a:moveTo>
                    <a:pt x="42671" y="126491"/>
                  </a:moveTo>
                  <a:lnTo>
                    <a:pt x="42671" y="0"/>
                  </a:lnTo>
                  <a:lnTo>
                    <a:pt x="0" y="0"/>
                  </a:lnTo>
                  <a:lnTo>
                    <a:pt x="0" y="126491"/>
                  </a:lnTo>
                  <a:lnTo>
                    <a:pt x="42671" y="126491"/>
                  </a:lnTo>
                  <a:close/>
                </a:path>
              </a:pathLst>
            </a:custGeom>
            <a:solidFill>
              <a:srgbClr val="6598FF"/>
            </a:solidFill>
          </p:spPr>
          <p:txBody>
            <a:bodyPr wrap="square" lIns="0" tIns="0" rIns="0" bIns="0" rtlCol="0"/>
            <a:lstStyle/>
            <a:p>
              <a:endParaRPr sz="1634"/>
            </a:p>
          </p:txBody>
        </p:sp>
        <p:sp>
          <p:nvSpPr>
            <p:cNvPr id="47" name="object 47"/>
            <p:cNvSpPr/>
            <p:nvPr/>
          </p:nvSpPr>
          <p:spPr>
            <a:xfrm>
              <a:off x="4216786" y="2564891"/>
              <a:ext cx="52069" cy="135890"/>
            </a:xfrm>
            <a:custGeom>
              <a:avLst/>
              <a:gdLst/>
              <a:ahLst/>
              <a:cxnLst/>
              <a:rect l="l" t="t" r="r" b="b"/>
              <a:pathLst>
                <a:path w="52070" h="135889">
                  <a:moveTo>
                    <a:pt x="51816" y="135636"/>
                  </a:moveTo>
                  <a:lnTo>
                    <a:pt x="51816" y="0"/>
                  </a:lnTo>
                  <a:lnTo>
                    <a:pt x="0" y="0"/>
                  </a:lnTo>
                  <a:lnTo>
                    <a:pt x="0" y="135636"/>
                  </a:lnTo>
                  <a:lnTo>
                    <a:pt x="4572" y="135636"/>
                  </a:lnTo>
                  <a:lnTo>
                    <a:pt x="4572" y="9144"/>
                  </a:lnTo>
                  <a:lnTo>
                    <a:pt x="9144" y="4572"/>
                  </a:lnTo>
                  <a:lnTo>
                    <a:pt x="9144" y="9144"/>
                  </a:lnTo>
                  <a:lnTo>
                    <a:pt x="42672" y="9144"/>
                  </a:lnTo>
                  <a:lnTo>
                    <a:pt x="42672" y="4572"/>
                  </a:lnTo>
                  <a:lnTo>
                    <a:pt x="47244" y="9144"/>
                  </a:lnTo>
                  <a:lnTo>
                    <a:pt x="47244" y="135636"/>
                  </a:lnTo>
                  <a:lnTo>
                    <a:pt x="51816" y="135636"/>
                  </a:lnTo>
                  <a:close/>
                </a:path>
                <a:path w="52070" h="135889">
                  <a:moveTo>
                    <a:pt x="9144" y="9144"/>
                  </a:moveTo>
                  <a:lnTo>
                    <a:pt x="9144" y="4572"/>
                  </a:lnTo>
                  <a:lnTo>
                    <a:pt x="4572" y="9144"/>
                  </a:lnTo>
                  <a:lnTo>
                    <a:pt x="9144" y="9144"/>
                  </a:lnTo>
                  <a:close/>
                </a:path>
                <a:path w="52070" h="135889">
                  <a:moveTo>
                    <a:pt x="9144" y="126492"/>
                  </a:moveTo>
                  <a:lnTo>
                    <a:pt x="9144" y="9144"/>
                  </a:lnTo>
                  <a:lnTo>
                    <a:pt x="4572" y="9144"/>
                  </a:lnTo>
                  <a:lnTo>
                    <a:pt x="4572" y="126492"/>
                  </a:lnTo>
                  <a:lnTo>
                    <a:pt x="9144" y="126492"/>
                  </a:lnTo>
                  <a:close/>
                </a:path>
                <a:path w="52070" h="135889">
                  <a:moveTo>
                    <a:pt x="47244" y="126492"/>
                  </a:moveTo>
                  <a:lnTo>
                    <a:pt x="4572" y="126492"/>
                  </a:lnTo>
                  <a:lnTo>
                    <a:pt x="9144" y="131064"/>
                  </a:lnTo>
                  <a:lnTo>
                    <a:pt x="9144" y="135636"/>
                  </a:lnTo>
                  <a:lnTo>
                    <a:pt x="42672" y="135636"/>
                  </a:lnTo>
                  <a:lnTo>
                    <a:pt x="42672" y="131064"/>
                  </a:lnTo>
                  <a:lnTo>
                    <a:pt x="47244" y="126492"/>
                  </a:lnTo>
                  <a:close/>
                </a:path>
                <a:path w="52070" h="135889">
                  <a:moveTo>
                    <a:pt x="9144" y="135636"/>
                  </a:moveTo>
                  <a:lnTo>
                    <a:pt x="9144" y="131064"/>
                  </a:lnTo>
                  <a:lnTo>
                    <a:pt x="4572" y="126492"/>
                  </a:lnTo>
                  <a:lnTo>
                    <a:pt x="4572" y="135636"/>
                  </a:lnTo>
                  <a:lnTo>
                    <a:pt x="9144" y="135636"/>
                  </a:lnTo>
                  <a:close/>
                </a:path>
                <a:path w="52070" h="135889">
                  <a:moveTo>
                    <a:pt x="47244" y="9144"/>
                  </a:moveTo>
                  <a:lnTo>
                    <a:pt x="42672" y="4572"/>
                  </a:lnTo>
                  <a:lnTo>
                    <a:pt x="42672" y="9144"/>
                  </a:lnTo>
                  <a:lnTo>
                    <a:pt x="47244" y="9144"/>
                  </a:lnTo>
                  <a:close/>
                </a:path>
                <a:path w="52070" h="135889">
                  <a:moveTo>
                    <a:pt x="47244" y="126492"/>
                  </a:moveTo>
                  <a:lnTo>
                    <a:pt x="47244" y="9144"/>
                  </a:lnTo>
                  <a:lnTo>
                    <a:pt x="42672" y="9144"/>
                  </a:lnTo>
                  <a:lnTo>
                    <a:pt x="42672" y="126492"/>
                  </a:lnTo>
                  <a:lnTo>
                    <a:pt x="47244" y="126492"/>
                  </a:lnTo>
                  <a:close/>
                </a:path>
                <a:path w="52070" h="135889">
                  <a:moveTo>
                    <a:pt x="47244" y="135636"/>
                  </a:moveTo>
                  <a:lnTo>
                    <a:pt x="47244" y="126492"/>
                  </a:lnTo>
                  <a:lnTo>
                    <a:pt x="42672" y="131064"/>
                  </a:lnTo>
                  <a:lnTo>
                    <a:pt x="42672" y="135636"/>
                  </a:lnTo>
                  <a:lnTo>
                    <a:pt x="47244" y="135636"/>
                  </a:lnTo>
                  <a:close/>
                </a:path>
              </a:pathLst>
            </a:custGeom>
            <a:solidFill>
              <a:srgbClr val="000000"/>
            </a:solidFill>
          </p:spPr>
          <p:txBody>
            <a:bodyPr wrap="square" lIns="0" tIns="0" rIns="0" bIns="0" rtlCol="0"/>
            <a:lstStyle/>
            <a:p>
              <a:endParaRPr sz="1634"/>
            </a:p>
          </p:txBody>
        </p:sp>
        <p:sp>
          <p:nvSpPr>
            <p:cNvPr id="48" name="object 48"/>
            <p:cNvSpPr/>
            <p:nvPr/>
          </p:nvSpPr>
          <p:spPr>
            <a:xfrm>
              <a:off x="4538980" y="3867924"/>
              <a:ext cx="53340" cy="139065"/>
            </a:xfrm>
            <a:custGeom>
              <a:avLst/>
              <a:gdLst/>
              <a:ahLst/>
              <a:cxnLst/>
              <a:rect l="l" t="t" r="r" b="b"/>
              <a:pathLst>
                <a:path w="53339" h="139064">
                  <a:moveTo>
                    <a:pt x="53340" y="0"/>
                  </a:moveTo>
                  <a:lnTo>
                    <a:pt x="3810" y="0"/>
                  </a:lnTo>
                  <a:lnTo>
                    <a:pt x="0" y="0"/>
                  </a:lnTo>
                  <a:lnTo>
                    <a:pt x="0" y="138684"/>
                  </a:lnTo>
                  <a:lnTo>
                    <a:pt x="3810" y="138684"/>
                  </a:lnTo>
                  <a:lnTo>
                    <a:pt x="3810" y="4572"/>
                  </a:lnTo>
                  <a:lnTo>
                    <a:pt x="48260" y="4572"/>
                  </a:lnTo>
                  <a:lnTo>
                    <a:pt x="48260" y="134112"/>
                  </a:lnTo>
                  <a:lnTo>
                    <a:pt x="48133" y="134112"/>
                  </a:lnTo>
                  <a:lnTo>
                    <a:pt x="3937" y="134112"/>
                  </a:lnTo>
                  <a:lnTo>
                    <a:pt x="3937" y="138684"/>
                  </a:lnTo>
                  <a:lnTo>
                    <a:pt x="52705" y="138684"/>
                  </a:lnTo>
                  <a:lnTo>
                    <a:pt x="52705" y="134112"/>
                  </a:lnTo>
                  <a:lnTo>
                    <a:pt x="53340" y="134112"/>
                  </a:lnTo>
                  <a:lnTo>
                    <a:pt x="53340" y="4572"/>
                  </a:lnTo>
                  <a:lnTo>
                    <a:pt x="53340" y="0"/>
                  </a:lnTo>
                  <a:close/>
                </a:path>
              </a:pathLst>
            </a:custGeom>
            <a:solidFill>
              <a:srgbClr val="000000"/>
            </a:solidFill>
          </p:spPr>
          <p:txBody>
            <a:bodyPr wrap="square" lIns="0" tIns="0" rIns="0" bIns="0" rtlCol="0"/>
            <a:lstStyle/>
            <a:p>
              <a:endParaRPr sz="1634"/>
            </a:p>
          </p:txBody>
        </p:sp>
        <p:sp>
          <p:nvSpPr>
            <p:cNvPr id="49" name="object 49"/>
            <p:cNvSpPr/>
            <p:nvPr/>
          </p:nvSpPr>
          <p:spPr>
            <a:xfrm>
              <a:off x="4542921" y="3872483"/>
              <a:ext cx="44450" cy="129539"/>
            </a:xfrm>
            <a:custGeom>
              <a:avLst/>
              <a:gdLst/>
              <a:ahLst/>
              <a:cxnLst/>
              <a:rect l="l" t="t" r="r" b="b"/>
              <a:pathLst>
                <a:path w="44450" h="129539">
                  <a:moveTo>
                    <a:pt x="44195" y="129539"/>
                  </a:moveTo>
                  <a:lnTo>
                    <a:pt x="44195" y="0"/>
                  </a:lnTo>
                  <a:lnTo>
                    <a:pt x="0" y="0"/>
                  </a:lnTo>
                  <a:lnTo>
                    <a:pt x="0" y="129539"/>
                  </a:lnTo>
                  <a:lnTo>
                    <a:pt x="44195" y="129539"/>
                  </a:lnTo>
                  <a:close/>
                </a:path>
              </a:pathLst>
            </a:custGeom>
            <a:solidFill>
              <a:srgbClr val="6598FF"/>
            </a:solidFill>
          </p:spPr>
          <p:txBody>
            <a:bodyPr wrap="square" lIns="0" tIns="0" rIns="0" bIns="0" rtlCol="0"/>
            <a:lstStyle/>
            <a:p>
              <a:endParaRPr sz="1634"/>
            </a:p>
          </p:txBody>
        </p:sp>
        <p:sp>
          <p:nvSpPr>
            <p:cNvPr id="50" name="object 50"/>
            <p:cNvSpPr/>
            <p:nvPr/>
          </p:nvSpPr>
          <p:spPr>
            <a:xfrm>
              <a:off x="4538350" y="3867911"/>
              <a:ext cx="53340" cy="139065"/>
            </a:xfrm>
            <a:custGeom>
              <a:avLst/>
              <a:gdLst/>
              <a:ahLst/>
              <a:cxnLst/>
              <a:rect l="l" t="t" r="r" b="b"/>
              <a:pathLst>
                <a:path w="53339" h="139064">
                  <a:moveTo>
                    <a:pt x="53340" y="138684"/>
                  </a:moveTo>
                  <a:lnTo>
                    <a:pt x="53340" y="0"/>
                  </a:lnTo>
                  <a:lnTo>
                    <a:pt x="0" y="0"/>
                  </a:lnTo>
                  <a:lnTo>
                    <a:pt x="0" y="138684"/>
                  </a:lnTo>
                  <a:lnTo>
                    <a:pt x="4572" y="138684"/>
                  </a:lnTo>
                  <a:lnTo>
                    <a:pt x="4572" y="9144"/>
                  </a:lnTo>
                  <a:lnTo>
                    <a:pt x="10668" y="4572"/>
                  </a:lnTo>
                  <a:lnTo>
                    <a:pt x="10668" y="9144"/>
                  </a:lnTo>
                  <a:lnTo>
                    <a:pt x="42672" y="9144"/>
                  </a:lnTo>
                  <a:lnTo>
                    <a:pt x="42672" y="4572"/>
                  </a:lnTo>
                  <a:lnTo>
                    <a:pt x="48768" y="9144"/>
                  </a:lnTo>
                  <a:lnTo>
                    <a:pt x="48768" y="138684"/>
                  </a:lnTo>
                  <a:lnTo>
                    <a:pt x="53340" y="138684"/>
                  </a:lnTo>
                  <a:close/>
                </a:path>
                <a:path w="53339" h="139064">
                  <a:moveTo>
                    <a:pt x="10668" y="9144"/>
                  </a:moveTo>
                  <a:lnTo>
                    <a:pt x="10668" y="4572"/>
                  </a:lnTo>
                  <a:lnTo>
                    <a:pt x="4572" y="9144"/>
                  </a:lnTo>
                  <a:lnTo>
                    <a:pt x="10668" y="9144"/>
                  </a:lnTo>
                  <a:close/>
                </a:path>
                <a:path w="53339" h="139064">
                  <a:moveTo>
                    <a:pt x="10668" y="129540"/>
                  </a:moveTo>
                  <a:lnTo>
                    <a:pt x="10668" y="9144"/>
                  </a:lnTo>
                  <a:lnTo>
                    <a:pt x="4572" y="9144"/>
                  </a:lnTo>
                  <a:lnTo>
                    <a:pt x="4572" y="129540"/>
                  </a:lnTo>
                  <a:lnTo>
                    <a:pt x="10668" y="129540"/>
                  </a:lnTo>
                  <a:close/>
                </a:path>
                <a:path w="53339" h="139064">
                  <a:moveTo>
                    <a:pt x="48768" y="129540"/>
                  </a:moveTo>
                  <a:lnTo>
                    <a:pt x="4572" y="129540"/>
                  </a:lnTo>
                  <a:lnTo>
                    <a:pt x="10668" y="134112"/>
                  </a:lnTo>
                  <a:lnTo>
                    <a:pt x="10668" y="138684"/>
                  </a:lnTo>
                  <a:lnTo>
                    <a:pt x="42672" y="138684"/>
                  </a:lnTo>
                  <a:lnTo>
                    <a:pt x="42672" y="134112"/>
                  </a:lnTo>
                  <a:lnTo>
                    <a:pt x="48768" y="129540"/>
                  </a:lnTo>
                  <a:close/>
                </a:path>
                <a:path w="53339" h="139064">
                  <a:moveTo>
                    <a:pt x="10668" y="138684"/>
                  </a:moveTo>
                  <a:lnTo>
                    <a:pt x="10668" y="134112"/>
                  </a:lnTo>
                  <a:lnTo>
                    <a:pt x="4572" y="129540"/>
                  </a:lnTo>
                  <a:lnTo>
                    <a:pt x="4572" y="138684"/>
                  </a:lnTo>
                  <a:lnTo>
                    <a:pt x="10668" y="138684"/>
                  </a:lnTo>
                  <a:close/>
                </a:path>
                <a:path w="53339" h="139064">
                  <a:moveTo>
                    <a:pt x="48768" y="9144"/>
                  </a:moveTo>
                  <a:lnTo>
                    <a:pt x="42672" y="4572"/>
                  </a:lnTo>
                  <a:lnTo>
                    <a:pt x="42672" y="9144"/>
                  </a:lnTo>
                  <a:lnTo>
                    <a:pt x="48768" y="9144"/>
                  </a:lnTo>
                  <a:close/>
                </a:path>
                <a:path w="53339" h="139064">
                  <a:moveTo>
                    <a:pt x="48768" y="129540"/>
                  </a:moveTo>
                  <a:lnTo>
                    <a:pt x="48768" y="9144"/>
                  </a:lnTo>
                  <a:lnTo>
                    <a:pt x="42672" y="9144"/>
                  </a:lnTo>
                  <a:lnTo>
                    <a:pt x="42672" y="129540"/>
                  </a:lnTo>
                  <a:lnTo>
                    <a:pt x="48768" y="129540"/>
                  </a:lnTo>
                  <a:close/>
                </a:path>
                <a:path w="53339" h="139064">
                  <a:moveTo>
                    <a:pt x="48768" y="138684"/>
                  </a:moveTo>
                  <a:lnTo>
                    <a:pt x="48768" y="129540"/>
                  </a:lnTo>
                  <a:lnTo>
                    <a:pt x="42672" y="134112"/>
                  </a:lnTo>
                  <a:lnTo>
                    <a:pt x="42672" y="138684"/>
                  </a:lnTo>
                  <a:lnTo>
                    <a:pt x="48768" y="138684"/>
                  </a:lnTo>
                  <a:close/>
                </a:path>
              </a:pathLst>
            </a:custGeom>
            <a:solidFill>
              <a:srgbClr val="000000"/>
            </a:solidFill>
          </p:spPr>
          <p:txBody>
            <a:bodyPr wrap="square" lIns="0" tIns="0" rIns="0" bIns="0" rtlCol="0"/>
            <a:lstStyle/>
            <a:p>
              <a:endParaRPr sz="1634"/>
            </a:p>
          </p:txBody>
        </p:sp>
        <p:sp>
          <p:nvSpPr>
            <p:cNvPr id="51" name="object 51"/>
            <p:cNvSpPr/>
            <p:nvPr/>
          </p:nvSpPr>
          <p:spPr>
            <a:xfrm>
              <a:off x="5182870" y="3163836"/>
              <a:ext cx="53975" cy="139065"/>
            </a:xfrm>
            <a:custGeom>
              <a:avLst/>
              <a:gdLst/>
              <a:ahLst/>
              <a:cxnLst/>
              <a:rect l="l" t="t" r="r" b="b"/>
              <a:pathLst>
                <a:path w="53975" h="139064">
                  <a:moveTo>
                    <a:pt x="53467" y="134112"/>
                  </a:moveTo>
                  <a:lnTo>
                    <a:pt x="53340" y="134112"/>
                  </a:lnTo>
                  <a:lnTo>
                    <a:pt x="53340" y="4572"/>
                  </a:lnTo>
                  <a:lnTo>
                    <a:pt x="53340" y="0"/>
                  </a:lnTo>
                  <a:lnTo>
                    <a:pt x="46990" y="0"/>
                  </a:lnTo>
                  <a:lnTo>
                    <a:pt x="46990" y="4572"/>
                  </a:lnTo>
                  <a:lnTo>
                    <a:pt x="46990" y="134112"/>
                  </a:lnTo>
                  <a:lnTo>
                    <a:pt x="5080" y="134112"/>
                  </a:lnTo>
                  <a:lnTo>
                    <a:pt x="5080" y="4572"/>
                  </a:lnTo>
                  <a:lnTo>
                    <a:pt x="46990" y="4572"/>
                  </a:lnTo>
                  <a:lnTo>
                    <a:pt x="46990" y="0"/>
                  </a:lnTo>
                  <a:lnTo>
                    <a:pt x="5080" y="0"/>
                  </a:lnTo>
                  <a:lnTo>
                    <a:pt x="0" y="0"/>
                  </a:lnTo>
                  <a:lnTo>
                    <a:pt x="0" y="138684"/>
                  </a:lnTo>
                  <a:lnTo>
                    <a:pt x="4699" y="138684"/>
                  </a:lnTo>
                  <a:lnTo>
                    <a:pt x="5080" y="138684"/>
                  </a:lnTo>
                  <a:lnTo>
                    <a:pt x="53467" y="138684"/>
                  </a:lnTo>
                  <a:lnTo>
                    <a:pt x="53467" y="134112"/>
                  </a:lnTo>
                  <a:close/>
                </a:path>
              </a:pathLst>
            </a:custGeom>
            <a:solidFill>
              <a:srgbClr val="000000"/>
            </a:solidFill>
          </p:spPr>
          <p:txBody>
            <a:bodyPr wrap="square" lIns="0" tIns="0" rIns="0" bIns="0" rtlCol="0"/>
            <a:lstStyle/>
            <a:p>
              <a:endParaRPr sz="1634"/>
            </a:p>
          </p:txBody>
        </p:sp>
        <p:sp>
          <p:nvSpPr>
            <p:cNvPr id="52" name="object 52"/>
            <p:cNvSpPr/>
            <p:nvPr/>
          </p:nvSpPr>
          <p:spPr>
            <a:xfrm>
              <a:off x="5187573" y="3168395"/>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53" name="object 53"/>
            <p:cNvSpPr/>
            <p:nvPr/>
          </p:nvSpPr>
          <p:spPr>
            <a:xfrm>
              <a:off x="5183002" y="3163824"/>
              <a:ext cx="53340" cy="139065"/>
            </a:xfrm>
            <a:custGeom>
              <a:avLst/>
              <a:gdLst/>
              <a:ahLst/>
              <a:cxnLst/>
              <a:rect l="l" t="t" r="r" b="b"/>
              <a:pathLst>
                <a:path w="53339" h="139064">
                  <a:moveTo>
                    <a:pt x="53340" y="138684"/>
                  </a:moveTo>
                  <a:lnTo>
                    <a:pt x="53340" y="0"/>
                  </a:lnTo>
                  <a:lnTo>
                    <a:pt x="0" y="0"/>
                  </a:lnTo>
                  <a:lnTo>
                    <a:pt x="0" y="138684"/>
                  </a:lnTo>
                  <a:lnTo>
                    <a:pt x="4572" y="138684"/>
                  </a:lnTo>
                  <a:lnTo>
                    <a:pt x="4572" y="10668"/>
                  </a:lnTo>
                  <a:lnTo>
                    <a:pt x="9144" y="4572"/>
                  </a:lnTo>
                  <a:lnTo>
                    <a:pt x="9144" y="10668"/>
                  </a:lnTo>
                  <a:lnTo>
                    <a:pt x="42672" y="10668"/>
                  </a:lnTo>
                  <a:lnTo>
                    <a:pt x="42672" y="4572"/>
                  </a:lnTo>
                  <a:lnTo>
                    <a:pt x="47244" y="10668"/>
                  </a:lnTo>
                  <a:lnTo>
                    <a:pt x="47244" y="138684"/>
                  </a:lnTo>
                  <a:lnTo>
                    <a:pt x="53340" y="138684"/>
                  </a:lnTo>
                  <a:close/>
                </a:path>
                <a:path w="53339" h="139064">
                  <a:moveTo>
                    <a:pt x="9144" y="10668"/>
                  </a:moveTo>
                  <a:lnTo>
                    <a:pt x="9144" y="4572"/>
                  </a:lnTo>
                  <a:lnTo>
                    <a:pt x="4572" y="10668"/>
                  </a:lnTo>
                  <a:lnTo>
                    <a:pt x="9144" y="10668"/>
                  </a:lnTo>
                  <a:close/>
                </a:path>
                <a:path w="53339" h="139064">
                  <a:moveTo>
                    <a:pt x="9144" y="129540"/>
                  </a:moveTo>
                  <a:lnTo>
                    <a:pt x="9144" y="10668"/>
                  </a:lnTo>
                  <a:lnTo>
                    <a:pt x="4572" y="10668"/>
                  </a:lnTo>
                  <a:lnTo>
                    <a:pt x="4572" y="129540"/>
                  </a:lnTo>
                  <a:lnTo>
                    <a:pt x="9144" y="129540"/>
                  </a:lnTo>
                  <a:close/>
                </a:path>
                <a:path w="53339" h="139064">
                  <a:moveTo>
                    <a:pt x="47244" y="129540"/>
                  </a:moveTo>
                  <a:lnTo>
                    <a:pt x="4572" y="129540"/>
                  </a:lnTo>
                  <a:lnTo>
                    <a:pt x="9144" y="134112"/>
                  </a:lnTo>
                  <a:lnTo>
                    <a:pt x="9144" y="138684"/>
                  </a:lnTo>
                  <a:lnTo>
                    <a:pt x="42672" y="138684"/>
                  </a:lnTo>
                  <a:lnTo>
                    <a:pt x="42672" y="134112"/>
                  </a:lnTo>
                  <a:lnTo>
                    <a:pt x="47244" y="129540"/>
                  </a:lnTo>
                  <a:close/>
                </a:path>
                <a:path w="53339" h="139064">
                  <a:moveTo>
                    <a:pt x="9144" y="138684"/>
                  </a:moveTo>
                  <a:lnTo>
                    <a:pt x="9144" y="134112"/>
                  </a:lnTo>
                  <a:lnTo>
                    <a:pt x="4572" y="129540"/>
                  </a:lnTo>
                  <a:lnTo>
                    <a:pt x="4572" y="138684"/>
                  </a:lnTo>
                  <a:lnTo>
                    <a:pt x="9144" y="138684"/>
                  </a:lnTo>
                  <a:close/>
                </a:path>
                <a:path w="53339" h="139064">
                  <a:moveTo>
                    <a:pt x="47244" y="10668"/>
                  </a:moveTo>
                  <a:lnTo>
                    <a:pt x="42672" y="4572"/>
                  </a:lnTo>
                  <a:lnTo>
                    <a:pt x="42672" y="10668"/>
                  </a:lnTo>
                  <a:lnTo>
                    <a:pt x="47244" y="10668"/>
                  </a:lnTo>
                  <a:close/>
                </a:path>
                <a:path w="53339" h="139064">
                  <a:moveTo>
                    <a:pt x="47244" y="129540"/>
                  </a:moveTo>
                  <a:lnTo>
                    <a:pt x="47244" y="10668"/>
                  </a:lnTo>
                  <a:lnTo>
                    <a:pt x="42672" y="10668"/>
                  </a:lnTo>
                  <a:lnTo>
                    <a:pt x="42672" y="129540"/>
                  </a:lnTo>
                  <a:lnTo>
                    <a:pt x="47244" y="129540"/>
                  </a:lnTo>
                  <a:close/>
                </a:path>
                <a:path w="53339"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54" name="object 54"/>
            <p:cNvSpPr/>
            <p:nvPr/>
          </p:nvSpPr>
          <p:spPr>
            <a:xfrm>
              <a:off x="4457700" y="2516136"/>
              <a:ext cx="53340" cy="140335"/>
            </a:xfrm>
            <a:custGeom>
              <a:avLst/>
              <a:gdLst/>
              <a:ahLst/>
              <a:cxnLst/>
              <a:rect l="l" t="t" r="r" b="b"/>
              <a:pathLst>
                <a:path w="53339" h="140335">
                  <a:moveTo>
                    <a:pt x="53340" y="0"/>
                  </a:moveTo>
                  <a:lnTo>
                    <a:pt x="46990" y="0"/>
                  </a:lnTo>
                  <a:lnTo>
                    <a:pt x="46990" y="4572"/>
                  </a:lnTo>
                  <a:lnTo>
                    <a:pt x="46990" y="135636"/>
                  </a:lnTo>
                  <a:lnTo>
                    <a:pt x="5080" y="135636"/>
                  </a:lnTo>
                  <a:lnTo>
                    <a:pt x="5080" y="4572"/>
                  </a:lnTo>
                  <a:lnTo>
                    <a:pt x="46990" y="4572"/>
                  </a:lnTo>
                  <a:lnTo>
                    <a:pt x="46990" y="0"/>
                  </a:lnTo>
                  <a:lnTo>
                    <a:pt x="5080" y="0"/>
                  </a:lnTo>
                  <a:lnTo>
                    <a:pt x="0" y="0"/>
                  </a:lnTo>
                  <a:lnTo>
                    <a:pt x="0" y="140208"/>
                  </a:lnTo>
                  <a:lnTo>
                    <a:pt x="4445" y="140208"/>
                  </a:lnTo>
                  <a:lnTo>
                    <a:pt x="5080" y="140208"/>
                  </a:lnTo>
                  <a:lnTo>
                    <a:pt x="53213" y="140208"/>
                  </a:lnTo>
                  <a:lnTo>
                    <a:pt x="53213" y="135636"/>
                  </a:lnTo>
                  <a:lnTo>
                    <a:pt x="53340" y="135636"/>
                  </a:lnTo>
                  <a:lnTo>
                    <a:pt x="53340" y="4572"/>
                  </a:lnTo>
                  <a:lnTo>
                    <a:pt x="53340" y="0"/>
                  </a:lnTo>
                  <a:close/>
                </a:path>
              </a:pathLst>
            </a:custGeom>
            <a:solidFill>
              <a:srgbClr val="000000"/>
            </a:solidFill>
          </p:spPr>
          <p:txBody>
            <a:bodyPr wrap="square" lIns="0" tIns="0" rIns="0" bIns="0" rtlCol="0"/>
            <a:lstStyle/>
            <a:p>
              <a:endParaRPr sz="1634"/>
            </a:p>
          </p:txBody>
        </p:sp>
        <p:sp>
          <p:nvSpPr>
            <p:cNvPr id="55" name="object 55"/>
            <p:cNvSpPr/>
            <p:nvPr/>
          </p:nvSpPr>
          <p:spPr>
            <a:xfrm>
              <a:off x="4462149" y="2520695"/>
              <a:ext cx="43180" cy="131445"/>
            </a:xfrm>
            <a:custGeom>
              <a:avLst/>
              <a:gdLst/>
              <a:ahLst/>
              <a:cxnLst/>
              <a:rect l="l" t="t" r="r" b="b"/>
              <a:pathLst>
                <a:path w="43179" h="131444">
                  <a:moveTo>
                    <a:pt x="42671" y="131063"/>
                  </a:moveTo>
                  <a:lnTo>
                    <a:pt x="42671" y="0"/>
                  </a:lnTo>
                  <a:lnTo>
                    <a:pt x="0" y="0"/>
                  </a:lnTo>
                  <a:lnTo>
                    <a:pt x="0" y="131063"/>
                  </a:lnTo>
                  <a:lnTo>
                    <a:pt x="42671" y="131063"/>
                  </a:lnTo>
                  <a:close/>
                </a:path>
              </a:pathLst>
            </a:custGeom>
            <a:solidFill>
              <a:srgbClr val="FF3200"/>
            </a:solidFill>
          </p:spPr>
          <p:txBody>
            <a:bodyPr wrap="square" lIns="0" tIns="0" rIns="0" bIns="0" rtlCol="0"/>
            <a:lstStyle/>
            <a:p>
              <a:endParaRPr sz="1634"/>
            </a:p>
          </p:txBody>
        </p:sp>
        <p:sp>
          <p:nvSpPr>
            <p:cNvPr id="56" name="object 56"/>
            <p:cNvSpPr/>
            <p:nvPr/>
          </p:nvSpPr>
          <p:spPr>
            <a:xfrm>
              <a:off x="4457578" y="2516123"/>
              <a:ext cx="53340" cy="140335"/>
            </a:xfrm>
            <a:custGeom>
              <a:avLst/>
              <a:gdLst/>
              <a:ahLst/>
              <a:cxnLst/>
              <a:rect l="l" t="t" r="r" b="b"/>
              <a:pathLst>
                <a:path w="53339" h="140335">
                  <a:moveTo>
                    <a:pt x="53340" y="140208"/>
                  </a:moveTo>
                  <a:lnTo>
                    <a:pt x="53340" y="0"/>
                  </a:lnTo>
                  <a:lnTo>
                    <a:pt x="0" y="0"/>
                  </a:lnTo>
                  <a:lnTo>
                    <a:pt x="0" y="140208"/>
                  </a:lnTo>
                  <a:lnTo>
                    <a:pt x="4572" y="140208"/>
                  </a:lnTo>
                  <a:lnTo>
                    <a:pt x="4572" y="10668"/>
                  </a:lnTo>
                  <a:lnTo>
                    <a:pt x="9144" y="4572"/>
                  </a:lnTo>
                  <a:lnTo>
                    <a:pt x="9144" y="10668"/>
                  </a:lnTo>
                  <a:lnTo>
                    <a:pt x="42672" y="10668"/>
                  </a:lnTo>
                  <a:lnTo>
                    <a:pt x="42672" y="4572"/>
                  </a:lnTo>
                  <a:lnTo>
                    <a:pt x="47244" y="10668"/>
                  </a:lnTo>
                  <a:lnTo>
                    <a:pt x="47244" y="140208"/>
                  </a:lnTo>
                  <a:lnTo>
                    <a:pt x="53340" y="140208"/>
                  </a:lnTo>
                  <a:close/>
                </a:path>
                <a:path w="53339" h="140335">
                  <a:moveTo>
                    <a:pt x="9144" y="10668"/>
                  </a:moveTo>
                  <a:lnTo>
                    <a:pt x="9144" y="4572"/>
                  </a:lnTo>
                  <a:lnTo>
                    <a:pt x="4572" y="10668"/>
                  </a:lnTo>
                  <a:lnTo>
                    <a:pt x="9144" y="10668"/>
                  </a:lnTo>
                  <a:close/>
                </a:path>
                <a:path w="53339" h="140335">
                  <a:moveTo>
                    <a:pt x="9144" y="131064"/>
                  </a:moveTo>
                  <a:lnTo>
                    <a:pt x="9144" y="10668"/>
                  </a:lnTo>
                  <a:lnTo>
                    <a:pt x="4572" y="10668"/>
                  </a:lnTo>
                  <a:lnTo>
                    <a:pt x="4572" y="131064"/>
                  </a:lnTo>
                  <a:lnTo>
                    <a:pt x="9144" y="131064"/>
                  </a:lnTo>
                  <a:close/>
                </a:path>
                <a:path w="53339" h="140335">
                  <a:moveTo>
                    <a:pt x="47244" y="131064"/>
                  </a:moveTo>
                  <a:lnTo>
                    <a:pt x="4572" y="131064"/>
                  </a:lnTo>
                  <a:lnTo>
                    <a:pt x="9144" y="135636"/>
                  </a:lnTo>
                  <a:lnTo>
                    <a:pt x="9144" y="140208"/>
                  </a:lnTo>
                  <a:lnTo>
                    <a:pt x="42672" y="140208"/>
                  </a:lnTo>
                  <a:lnTo>
                    <a:pt x="42672" y="135636"/>
                  </a:lnTo>
                  <a:lnTo>
                    <a:pt x="47244" y="131064"/>
                  </a:lnTo>
                  <a:close/>
                </a:path>
                <a:path w="53339" h="140335">
                  <a:moveTo>
                    <a:pt x="9144" y="140208"/>
                  </a:moveTo>
                  <a:lnTo>
                    <a:pt x="9144" y="135636"/>
                  </a:lnTo>
                  <a:lnTo>
                    <a:pt x="4572" y="131064"/>
                  </a:lnTo>
                  <a:lnTo>
                    <a:pt x="4572" y="140208"/>
                  </a:lnTo>
                  <a:lnTo>
                    <a:pt x="9144" y="140208"/>
                  </a:lnTo>
                  <a:close/>
                </a:path>
                <a:path w="53339" h="140335">
                  <a:moveTo>
                    <a:pt x="47244" y="10668"/>
                  </a:moveTo>
                  <a:lnTo>
                    <a:pt x="42672" y="4572"/>
                  </a:lnTo>
                  <a:lnTo>
                    <a:pt x="42672" y="10668"/>
                  </a:lnTo>
                  <a:lnTo>
                    <a:pt x="47244" y="10668"/>
                  </a:lnTo>
                  <a:close/>
                </a:path>
                <a:path w="53339" h="140335">
                  <a:moveTo>
                    <a:pt x="47244" y="131064"/>
                  </a:moveTo>
                  <a:lnTo>
                    <a:pt x="47244" y="10668"/>
                  </a:lnTo>
                  <a:lnTo>
                    <a:pt x="42672" y="10668"/>
                  </a:lnTo>
                  <a:lnTo>
                    <a:pt x="42672" y="131064"/>
                  </a:lnTo>
                  <a:lnTo>
                    <a:pt x="47244" y="131064"/>
                  </a:lnTo>
                  <a:close/>
                </a:path>
                <a:path w="53339" h="140335">
                  <a:moveTo>
                    <a:pt x="47244" y="140208"/>
                  </a:moveTo>
                  <a:lnTo>
                    <a:pt x="47244" y="131064"/>
                  </a:lnTo>
                  <a:lnTo>
                    <a:pt x="42672" y="135636"/>
                  </a:lnTo>
                  <a:lnTo>
                    <a:pt x="42672" y="140208"/>
                  </a:lnTo>
                  <a:lnTo>
                    <a:pt x="47244" y="140208"/>
                  </a:lnTo>
                  <a:close/>
                </a:path>
              </a:pathLst>
            </a:custGeom>
            <a:solidFill>
              <a:srgbClr val="000000"/>
            </a:solidFill>
          </p:spPr>
          <p:txBody>
            <a:bodyPr wrap="square" lIns="0" tIns="0" rIns="0" bIns="0" rtlCol="0"/>
            <a:lstStyle/>
            <a:p>
              <a:endParaRPr sz="1634"/>
            </a:p>
          </p:txBody>
        </p:sp>
        <p:sp>
          <p:nvSpPr>
            <p:cNvPr id="57" name="object 57"/>
            <p:cNvSpPr/>
            <p:nvPr/>
          </p:nvSpPr>
          <p:spPr>
            <a:xfrm>
              <a:off x="3942080" y="3148596"/>
              <a:ext cx="52705" cy="140335"/>
            </a:xfrm>
            <a:custGeom>
              <a:avLst/>
              <a:gdLst/>
              <a:ahLst/>
              <a:cxnLst/>
              <a:rect l="l" t="t" r="r" b="b"/>
              <a:pathLst>
                <a:path w="52704" h="140335">
                  <a:moveTo>
                    <a:pt x="52197" y="134112"/>
                  </a:moveTo>
                  <a:lnTo>
                    <a:pt x="52070" y="134112"/>
                  </a:lnTo>
                  <a:lnTo>
                    <a:pt x="52070" y="4572"/>
                  </a:lnTo>
                  <a:lnTo>
                    <a:pt x="52070" y="0"/>
                  </a:lnTo>
                  <a:lnTo>
                    <a:pt x="48260" y="0"/>
                  </a:lnTo>
                  <a:lnTo>
                    <a:pt x="48260" y="4572"/>
                  </a:lnTo>
                  <a:lnTo>
                    <a:pt x="48260" y="134112"/>
                  </a:lnTo>
                  <a:lnTo>
                    <a:pt x="47625" y="134112"/>
                  </a:lnTo>
                  <a:lnTo>
                    <a:pt x="5080" y="134112"/>
                  </a:lnTo>
                  <a:lnTo>
                    <a:pt x="5080" y="4572"/>
                  </a:lnTo>
                  <a:lnTo>
                    <a:pt x="48260" y="4572"/>
                  </a:lnTo>
                  <a:lnTo>
                    <a:pt x="48260" y="0"/>
                  </a:lnTo>
                  <a:lnTo>
                    <a:pt x="5080" y="0"/>
                  </a:lnTo>
                  <a:lnTo>
                    <a:pt x="0" y="0"/>
                  </a:lnTo>
                  <a:lnTo>
                    <a:pt x="0" y="140208"/>
                  </a:lnTo>
                  <a:lnTo>
                    <a:pt x="4953" y="140208"/>
                  </a:lnTo>
                  <a:lnTo>
                    <a:pt x="5080" y="140208"/>
                  </a:lnTo>
                  <a:lnTo>
                    <a:pt x="52197" y="140208"/>
                  </a:lnTo>
                  <a:lnTo>
                    <a:pt x="52197" y="134112"/>
                  </a:lnTo>
                  <a:close/>
                </a:path>
              </a:pathLst>
            </a:custGeom>
            <a:solidFill>
              <a:srgbClr val="000000"/>
            </a:solidFill>
          </p:spPr>
          <p:txBody>
            <a:bodyPr wrap="square" lIns="0" tIns="0" rIns="0" bIns="0" rtlCol="0"/>
            <a:lstStyle/>
            <a:p>
              <a:endParaRPr sz="1634"/>
            </a:p>
          </p:txBody>
        </p:sp>
        <p:sp>
          <p:nvSpPr>
            <p:cNvPr id="58" name="object 58"/>
            <p:cNvSpPr/>
            <p:nvPr/>
          </p:nvSpPr>
          <p:spPr>
            <a:xfrm>
              <a:off x="3947037" y="3153155"/>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6598FF"/>
            </a:solidFill>
          </p:spPr>
          <p:txBody>
            <a:bodyPr wrap="square" lIns="0" tIns="0" rIns="0" bIns="0" rtlCol="0"/>
            <a:lstStyle/>
            <a:p>
              <a:endParaRPr sz="1634"/>
            </a:p>
          </p:txBody>
        </p:sp>
        <p:sp>
          <p:nvSpPr>
            <p:cNvPr id="59" name="object 59"/>
            <p:cNvSpPr/>
            <p:nvPr/>
          </p:nvSpPr>
          <p:spPr>
            <a:xfrm>
              <a:off x="3942466" y="3148583"/>
              <a:ext cx="52069" cy="140335"/>
            </a:xfrm>
            <a:custGeom>
              <a:avLst/>
              <a:gdLst/>
              <a:ahLst/>
              <a:cxnLst/>
              <a:rect l="l" t="t" r="r" b="b"/>
              <a:pathLst>
                <a:path w="52070" h="140335">
                  <a:moveTo>
                    <a:pt x="51816" y="140208"/>
                  </a:moveTo>
                  <a:lnTo>
                    <a:pt x="51816" y="0"/>
                  </a:lnTo>
                  <a:lnTo>
                    <a:pt x="0" y="0"/>
                  </a:lnTo>
                  <a:lnTo>
                    <a:pt x="0" y="140208"/>
                  </a:lnTo>
                  <a:lnTo>
                    <a:pt x="4572" y="140208"/>
                  </a:lnTo>
                  <a:lnTo>
                    <a:pt x="4572" y="9144"/>
                  </a:lnTo>
                  <a:lnTo>
                    <a:pt x="9144" y="4572"/>
                  </a:lnTo>
                  <a:lnTo>
                    <a:pt x="9144" y="9144"/>
                  </a:lnTo>
                  <a:lnTo>
                    <a:pt x="42672" y="9144"/>
                  </a:lnTo>
                  <a:lnTo>
                    <a:pt x="42672" y="4572"/>
                  </a:lnTo>
                  <a:lnTo>
                    <a:pt x="47244" y="9144"/>
                  </a:lnTo>
                  <a:lnTo>
                    <a:pt x="47244" y="140208"/>
                  </a:lnTo>
                  <a:lnTo>
                    <a:pt x="51816" y="140208"/>
                  </a:lnTo>
                  <a:close/>
                </a:path>
                <a:path w="52070" h="140335">
                  <a:moveTo>
                    <a:pt x="9144" y="9144"/>
                  </a:moveTo>
                  <a:lnTo>
                    <a:pt x="9144" y="4572"/>
                  </a:lnTo>
                  <a:lnTo>
                    <a:pt x="4572" y="9144"/>
                  </a:lnTo>
                  <a:lnTo>
                    <a:pt x="9144" y="9144"/>
                  </a:lnTo>
                  <a:close/>
                </a:path>
                <a:path w="52070" h="140335">
                  <a:moveTo>
                    <a:pt x="9144" y="129540"/>
                  </a:moveTo>
                  <a:lnTo>
                    <a:pt x="9144" y="9144"/>
                  </a:lnTo>
                  <a:lnTo>
                    <a:pt x="4572" y="9144"/>
                  </a:lnTo>
                  <a:lnTo>
                    <a:pt x="4572" y="129540"/>
                  </a:lnTo>
                  <a:lnTo>
                    <a:pt x="9144" y="129540"/>
                  </a:lnTo>
                  <a:close/>
                </a:path>
                <a:path w="52070" h="140335">
                  <a:moveTo>
                    <a:pt x="47244" y="129540"/>
                  </a:moveTo>
                  <a:lnTo>
                    <a:pt x="4572" y="129540"/>
                  </a:lnTo>
                  <a:lnTo>
                    <a:pt x="9144" y="134112"/>
                  </a:lnTo>
                  <a:lnTo>
                    <a:pt x="9144" y="140208"/>
                  </a:lnTo>
                  <a:lnTo>
                    <a:pt x="42672" y="140208"/>
                  </a:lnTo>
                  <a:lnTo>
                    <a:pt x="42672" y="134112"/>
                  </a:lnTo>
                  <a:lnTo>
                    <a:pt x="47244" y="129540"/>
                  </a:lnTo>
                  <a:close/>
                </a:path>
                <a:path w="52070" h="140335">
                  <a:moveTo>
                    <a:pt x="9144" y="140208"/>
                  </a:moveTo>
                  <a:lnTo>
                    <a:pt x="9144" y="134112"/>
                  </a:lnTo>
                  <a:lnTo>
                    <a:pt x="4572" y="129540"/>
                  </a:lnTo>
                  <a:lnTo>
                    <a:pt x="4572" y="140208"/>
                  </a:lnTo>
                  <a:lnTo>
                    <a:pt x="9144" y="140208"/>
                  </a:lnTo>
                  <a:close/>
                </a:path>
                <a:path w="52070" h="140335">
                  <a:moveTo>
                    <a:pt x="47244" y="9144"/>
                  </a:moveTo>
                  <a:lnTo>
                    <a:pt x="42672" y="4572"/>
                  </a:lnTo>
                  <a:lnTo>
                    <a:pt x="42672" y="9144"/>
                  </a:lnTo>
                  <a:lnTo>
                    <a:pt x="47244" y="9144"/>
                  </a:lnTo>
                  <a:close/>
                </a:path>
                <a:path w="52070" h="140335">
                  <a:moveTo>
                    <a:pt x="47244" y="129540"/>
                  </a:moveTo>
                  <a:lnTo>
                    <a:pt x="47244" y="9144"/>
                  </a:lnTo>
                  <a:lnTo>
                    <a:pt x="42672" y="9144"/>
                  </a:lnTo>
                  <a:lnTo>
                    <a:pt x="42672" y="129540"/>
                  </a:lnTo>
                  <a:lnTo>
                    <a:pt x="47244" y="129540"/>
                  </a:lnTo>
                  <a:close/>
                </a:path>
                <a:path w="52070" h="140335">
                  <a:moveTo>
                    <a:pt x="47244" y="140208"/>
                  </a:moveTo>
                  <a:lnTo>
                    <a:pt x="47244" y="129540"/>
                  </a:lnTo>
                  <a:lnTo>
                    <a:pt x="42672" y="134112"/>
                  </a:lnTo>
                  <a:lnTo>
                    <a:pt x="42672" y="140208"/>
                  </a:lnTo>
                  <a:lnTo>
                    <a:pt x="47244" y="140208"/>
                  </a:lnTo>
                  <a:close/>
                </a:path>
              </a:pathLst>
            </a:custGeom>
            <a:solidFill>
              <a:srgbClr val="000000"/>
            </a:solidFill>
          </p:spPr>
          <p:txBody>
            <a:bodyPr wrap="square" lIns="0" tIns="0" rIns="0" bIns="0" rtlCol="0"/>
            <a:lstStyle/>
            <a:p>
              <a:endParaRPr sz="1634"/>
            </a:p>
          </p:txBody>
        </p:sp>
        <p:sp>
          <p:nvSpPr>
            <p:cNvPr id="60" name="object 60"/>
            <p:cNvSpPr/>
            <p:nvPr/>
          </p:nvSpPr>
          <p:spPr>
            <a:xfrm>
              <a:off x="4047490" y="3006864"/>
              <a:ext cx="53975" cy="139065"/>
            </a:xfrm>
            <a:custGeom>
              <a:avLst/>
              <a:gdLst/>
              <a:ahLst/>
              <a:cxnLst/>
              <a:rect l="l" t="t" r="r" b="b"/>
              <a:pathLst>
                <a:path w="53975" h="139064">
                  <a:moveTo>
                    <a:pt x="53467" y="134112"/>
                  </a:moveTo>
                  <a:lnTo>
                    <a:pt x="53340" y="134112"/>
                  </a:lnTo>
                  <a:lnTo>
                    <a:pt x="53340" y="4572"/>
                  </a:lnTo>
                  <a:lnTo>
                    <a:pt x="53340" y="0"/>
                  </a:lnTo>
                  <a:lnTo>
                    <a:pt x="49530" y="0"/>
                  </a:lnTo>
                  <a:lnTo>
                    <a:pt x="49530" y="4572"/>
                  </a:lnTo>
                  <a:lnTo>
                    <a:pt x="49530" y="134112"/>
                  </a:lnTo>
                  <a:lnTo>
                    <a:pt x="48895" y="134112"/>
                  </a:lnTo>
                  <a:lnTo>
                    <a:pt x="6350" y="134112"/>
                  </a:lnTo>
                  <a:lnTo>
                    <a:pt x="6350" y="4572"/>
                  </a:lnTo>
                  <a:lnTo>
                    <a:pt x="49530" y="4572"/>
                  </a:lnTo>
                  <a:lnTo>
                    <a:pt x="49530" y="0"/>
                  </a:lnTo>
                  <a:lnTo>
                    <a:pt x="6350" y="0"/>
                  </a:lnTo>
                  <a:lnTo>
                    <a:pt x="0" y="0"/>
                  </a:lnTo>
                  <a:lnTo>
                    <a:pt x="0" y="138684"/>
                  </a:lnTo>
                  <a:lnTo>
                    <a:pt x="6223" y="138684"/>
                  </a:lnTo>
                  <a:lnTo>
                    <a:pt x="6350" y="138684"/>
                  </a:lnTo>
                  <a:lnTo>
                    <a:pt x="53467" y="138684"/>
                  </a:lnTo>
                  <a:lnTo>
                    <a:pt x="53467" y="134112"/>
                  </a:lnTo>
                  <a:close/>
                </a:path>
              </a:pathLst>
            </a:custGeom>
            <a:solidFill>
              <a:srgbClr val="000000"/>
            </a:solidFill>
          </p:spPr>
          <p:txBody>
            <a:bodyPr wrap="square" lIns="0" tIns="0" rIns="0" bIns="0" rtlCol="0"/>
            <a:lstStyle/>
            <a:p>
              <a:endParaRPr sz="1634"/>
            </a:p>
          </p:txBody>
        </p:sp>
        <p:sp>
          <p:nvSpPr>
            <p:cNvPr id="61" name="object 61"/>
            <p:cNvSpPr/>
            <p:nvPr/>
          </p:nvSpPr>
          <p:spPr>
            <a:xfrm>
              <a:off x="4053717" y="3011423"/>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62" name="object 62"/>
            <p:cNvSpPr/>
            <p:nvPr/>
          </p:nvSpPr>
          <p:spPr>
            <a:xfrm>
              <a:off x="4047622" y="3006852"/>
              <a:ext cx="53340" cy="139065"/>
            </a:xfrm>
            <a:custGeom>
              <a:avLst/>
              <a:gdLst/>
              <a:ahLst/>
              <a:cxnLst/>
              <a:rect l="l" t="t" r="r" b="b"/>
              <a:pathLst>
                <a:path w="53339" h="139064">
                  <a:moveTo>
                    <a:pt x="53340" y="138684"/>
                  </a:moveTo>
                  <a:lnTo>
                    <a:pt x="53340" y="0"/>
                  </a:lnTo>
                  <a:lnTo>
                    <a:pt x="0" y="0"/>
                  </a:lnTo>
                  <a:lnTo>
                    <a:pt x="0" y="138684"/>
                  </a:lnTo>
                  <a:lnTo>
                    <a:pt x="6096" y="138684"/>
                  </a:lnTo>
                  <a:lnTo>
                    <a:pt x="6096" y="9144"/>
                  </a:lnTo>
                  <a:lnTo>
                    <a:pt x="10668" y="4572"/>
                  </a:lnTo>
                  <a:lnTo>
                    <a:pt x="10668" y="9144"/>
                  </a:lnTo>
                  <a:lnTo>
                    <a:pt x="44196" y="9144"/>
                  </a:lnTo>
                  <a:lnTo>
                    <a:pt x="44196" y="4572"/>
                  </a:lnTo>
                  <a:lnTo>
                    <a:pt x="48768" y="9144"/>
                  </a:lnTo>
                  <a:lnTo>
                    <a:pt x="48768" y="138684"/>
                  </a:lnTo>
                  <a:lnTo>
                    <a:pt x="53340" y="138684"/>
                  </a:lnTo>
                  <a:close/>
                </a:path>
                <a:path w="53339" h="139064">
                  <a:moveTo>
                    <a:pt x="10668" y="9144"/>
                  </a:moveTo>
                  <a:lnTo>
                    <a:pt x="10668" y="4572"/>
                  </a:lnTo>
                  <a:lnTo>
                    <a:pt x="6096" y="9144"/>
                  </a:lnTo>
                  <a:lnTo>
                    <a:pt x="10668" y="9144"/>
                  </a:lnTo>
                  <a:close/>
                </a:path>
                <a:path w="53339" h="139064">
                  <a:moveTo>
                    <a:pt x="10668" y="129540"/>
                  </a:moveTo>
                  <a:lnTo>
                    <a:pt x="10668" y="9144"/>
                  </a:lnTo>
                  <a:lnTo>
                    <a:pt x="6096" y="9144"/>
                  </a:lnTo>
                  <a:lnTo>
                    <a:pt x="6096" y="129540"/>
                  </a:lnTo>
                  <a:lnTo>
                    <a:pt x="10668" y="129540"/>
                  </a:lnTo>
                  <a:close/>
                </a:path>
                <a:path w="53339" h="139064">
                  <a:moveTo>
                    <a:pt x="48768" y="129540"/>
                  </a:moveTo>
                  <a:lnTo>
                    <a:pt x="6096" y="129540"/>
                  </a:lnTo>
                  <a:lnTo>
                    <a:pt x="10668" y="134112"/>
                  </a:lnTo>
                  <a:lnTo>
                    <a:pt x="10668" y="138684"/>
                  </a:lnTo>
                  <a:lnTo>
                    <a:pt x="44196" y="138684"/>
                  </a:lnTo>
                  <a:lnTo>
                    <a:pt x="44196" y="134112"/>
                  </a:lnTo>
                  <a:lnTo>
                    <a:pt x="48768" y="129540"/>
                  </a:lnTo>
                  <a:close/>
                </a:path>
                <a:path w="53339" h="139064">
                  <a:moveTo>
                    <a:pt x="10668" y="138684"/>
                  </a:moveTo>
                  <a:lnTo>
                    <a:pt x="10668" y="134112"/>
                  </a:lnTo>
                  <a:lnTo>
                    <a:pt x="6096" y="129540"/>
                  </a:lnTo>
                  <a:lnTo>
                    <a:pt x="6096" y="138684"/>
                  </a:lnTo>
                  <a:lnTo>
                    <a:pt x="10668" y="138684"/>
                  </a:lnTo>
                  <a:close/>
                </a:path>
                <a:path w="53339" h="139064">
                  <a:moveTo>
                    <a:pt x="48768" y="9144"/>
                  </a:moveTo>
                  <a:lnTo>
                    <a:pt x="44196" y="4572"/>
                  </a:lnTo>
                  <a:lnTo>
                    <a:pt x="44196" y="9144"/>
                  </a:lnTo>
                  <a:lnTo>
                    <a:pt x="48768" y="9144"/>
                  </a:lnTo>
                  <a:close/>
                </a:path>
                <a:path w="53339" h="139064">
                  <a:moveTo>
                    <a:pt x="48768" y="129540"/>
                  </a:moveTo>
                  <a:lnTo>
                    <a:pt x="48768" y="9144"/>
                  </a:lnTo>
                  <a:lnTo>
                    <a:pt x="44196" y="9144"/>
                  </a:lnTo>
                  <a:lnTo>
                    <a:pt x="44196" y="129540"/>
                  </a:lnTo>
                  <a:lnTo>
                    <a:pt x="48768" y="129540"/>
                  </a:lnTo>
                  <a:close/>
                </a:path>
                <a:path w="53339" h="139064">
                  <a:moveTo>
                    <a:pt x="48768" y="138684"/>
                  </a:moveTo>
                  <a:lnTo>
                    <a:pt x="48768" y="129540"/>
                  </a:lnTo>
                  <a:lnTo>
                    <a:pt x="44196" y="134112"/>
                  </a:lnTo>
                  <a:lnTo>
                    <a:pt x="44196" y="138684"/>
                  </a:lnTo>
                  <a:lnTo>
                    <a:pt x="48768" y="138684"/>
                  </a:lnTo>
                  <a:close/>
                </a:path>
              </a:pathLst>
            </a:custGeom>
            <a:solidFill>
              <a:srgbClr val="000000"/>
            </a:solidFill>
          </p:spPr>
          <p:txBody>
            <a:bodyPr wrap="square" lIns="0" tIns="0" rIns="0" bIns="0" rtlCol="0"/>
            <a:lstStyle/>
            <a:p>
              <a:endParaRPr sz="1634"/>
            </a:p>
          </p:txBody>
        </p:sp>
        <p:sp>
          <p:nvSpPr>
            <p:cNvPr id="63" name="object 63"/>
            <p:cNvSpPr/>
            <p:nvPr/>
          </p:nvSpPr>
          <p:spPr>
            <a:xfrm>
              <a:off x="4675510" y="2670047"/>
              <a:ext cx="9525" cy="0"/>
            </a:xfrm>
            <a:custGeom>
              <a:avLst/>
              <a:gdLst/>
              <a:ahLst/>
              <a:cxnLst/>
              <a:rect l="l" t="t" r="r" b="b"/>
              <a:pathLst>
                <a:path w="9525">
                  <a:moveTo>
                    <a:pt x="0" y="0"/>
                  </a:moveTo>
                  <a:lnTo>
                    <a:pt x="9143" y="0"/>
                  </a:lnTo>
                  <a:lnTo>
                    <a:pt x="0" y="0"/>
                  </a:lnTo>
                  <a:close/>
                </a:path>
              </a:pathLst>
            </a:custGeom>
            <a:solidFill>
              <a:srgbClr val="FF3200"/>
            </a:solidFill>
          </p:spPr>
          <p:txBody>
            <a:bodyPr wrap="square" lIns="0" tIns="0" rIns="0" bIns="0" rtlCol="0"/>
            <a:lstStyle/>
            <a:p>
              <a:endParaRPr sz="1634"/>
            </a:p>
          </p:txBody>
        </p:sp>
        <p:sp>
          <p:nvSpPr>
            <p:cNvPr id="64" name="object 64"/>
            <p:cNvSpPr/>
            <p:nvPr/>
          </p:nvSpPr>
          <p:spPr>
            <a:xfrm>
              <a:off x="4671060" y="2665488"/>
              <a:ext cx="52069" cy="139065"/>
            </a:xfrm>
            <a:custGeom>
              <a:avLst/>
              <a:gdLst/>
              <a:ahLst/>
              <a:cxnLst/>
              <a:rect l="l" t="t" r="r" b="b"/>
              <a:pathLst>
                <a:path w="52070" h="139064">
                  <a:moveTo>
                    <a:pt x="52070" y="0"/>
                  </a:moveTo>
                  <a:lnTo>
                    <a:pt x="5080" y="0"/>
                  </a:lnTo>
                  <a:lnTo>
                    <a:pt x="0" y="0"/>
                  </a:lnTo>
                  <a:lnTo>
                    <a:pt x="0" y="138684"/>
                  </a:lnTo>
                  <a:lnTo>
                    <a:pt x="4445" y="138684"/>
                  </a:lnTo>
                  <a:lnTo>
                    <a:pt x="5080" y="138684"/>
                  </a:lnTo>
                  <a:lnTo>
                    <a:pt x="51689" y="138684"/>
                  </a:lnTo>
                  <a:lnTo>
                    <a:pt x="51689" y="134112"/>
                  </a:lnTo>
                  <a:lnTo>
                    <a:pt x="5080" y="134112"/>
                  </a:lnTo>
                  <a:lnTo>
                    <a:pt x="5080" y="4572"/>
                  </a:lnTo>
                  <a:lnTo>
                    <a:pt x="52070" y="4572"/>
                  </a:lnTo>
                  <a:lnTo>
                    <a:pt x="52070" y="0"/>
                  </a:lnTo>
                  <a:close/>
                </a:path>
              </a:pathLst>
            </a:custGeom>
            <a:solidFill>
              <a:srgbClr val="000000"/>
            </a:solidFill>
          </p:spPr>
          <p:txBody>
            <a:bodyPr wrap="square" lIns="0" tIns="0" rIns="0" bIns="0" rtlCol="0"/>
            <a:lstStyle/>
            <a:p>
              <a:endParaRPr sz="1634"/>
            </a:p>
          </p:txBody>
        </p:sp>
        <p:sp>
          <p:nvSpPr>
            <p:cNvPr id="65" name="object 65"/>
            <p:cNvSpPr/>
            <p:nvPr/>
          </p:nvSpPr>
          <p:spPr>
            <a:xfrm>
              <a:off x="4675509" y="2670047"/>
              <a:ext cx="9525" cy="129539"/>
            </a:xfrm>
            <a:custGeom>
              <a:avLst/>
              <a:gdLst/>
              <a:ahLst/>
              <a:cxnLst/>
              <a:rect l="l" t="t" r="r" b="b"/>
              <a:pathLst>
                <a:path w="9525" h="129539">
                  <a:moveTo>
                    <a:pt x="0" y="129539"/>
                  </a:moveTo>
                  <a:lnTo>
                    <a:pt x="9143" y="129539"/>
                  </a:lnTo>
                  <a:lnTo>
                    <a:pt x="9143" y="0"/>
                  </a:lnTo>
                  <a:lnTo>
                    <a:pt x="0" y="0"/>
                  </a:lnTo>
                  <a:lnTo>
                    <a:pt x="0" y="129539"/>
                  </a:lnTo>
                  <a:close/>
                </a:path>
              </a:pathLst>
            </a:custGeom>
            <a:solidFill>
              <a:srgbClr val="FF3200"/>
            </a:solidFill>
          </p:spPr>
          <p:txBody>
            <a:bodyPr wrap="square" lIns="0" tIns="0" rIns="0" bIns="0" rtlCol="0"/>
            <a:lstStyle/>
            <a:p>
              <a:endParaRPr sz="1634"/>
            </a:p>
          </p:txBody>
        </p:sp>
        <p:sp>
          <p:nvSpPr>
            <p:cNvPr id="66" name="object 66"/>
            <p:cNvSpPr/>
            <p:nvPr/>
          </p:nvSpPr>
          <p:spPr>
            <a:xfrm>
              <a:off x="4670938" y="2665475"/>
              <a:ext cx="52069" cy="139065"/>
            </a:xfrm>
            <a:custGeom>
              <a:avLst/>
              <a:gdLst/>
              <a:ahLst/>
              <a:cxnLst/>
              <a:rect l="l" t="t" r="r" b="b"/>
              <a:pathLst>
                <a:path w="52070" h="139064">
                  <a:moveTo>
                    <a:pt x="51816" y="138684"/>
                  </a:moveTo>
                  <a:lnTo>
                    <a:pt x="51816" y="0"/>
                  </a:lnTo>
                  <a:lnTo>
                    <a:pt x="0" y="0"/>
                  </a:lnTo>
                  <a:lnTo>
                    <a:pt x="0" y="138684"/>
                  </a:lnTo>
                  <a:lnTo>
                    <a:pt x="4572" y="138684"/>
                  </a:lnTo>
                  <a:lnTo>
                    <a:pt x="4572" y="10668"/>
                  </a:lnTo>
                  <a:lnTo>
                    <a:pt x="9144" y="4572"/>
                  </a:lnTo>
                  <a:lnTo>
                    <a:pt x="9144" y="10668"/>
                  </a:lnTo>
                  <a:lnTo>
                    <a:pt x="42672" y="10668"/>
                  </a:lnTo>
                  <a:lnTo>
                    <a:pt x="42672" y="4572"/>
                  </a:lnTo>
                  <a:lnTo>
                    <a:pt x="47244" y="10668"/>
                  </a:lnTo>
                  <a:lnTo>
                    <a:pt x="47244" y="138684"/>
                  </a:lnTo>
                  <a:lnTo>
                    <a:pt x="51816" y="138684"/>
                  </a:lnTo>
                  <a:close/>
                </a:path>
                <a:path w="52070" h="139064">
                  <a:moveTo>
                    <a:pt x="9144" y="10668"/>
                  </a:moveTo>
                  <a:lnTo>
                    <a:pt x="9144" y="4572"/>
                  </a:lnTo>
                  <a:lnTo>
                    <a:pt x="4572" y="10668"/>
                  </a:lnTo>
                  <a:lnTo>
                    <a:pt x="9144" y="10668"/>
                  </a:lnTo>
                  <a:close/>
                </a:path>
                <a:path w="52070" h="139064">
                  <a:moveTo>
                    <a:pt x="9144" y="129540"/>
                  </a:moveTo>
                  <a:lnTo>
                    <a:pt x="9144" y="10668"/>
                  </a:lnTo>
                  <a:lnTo>
                    <a:pt x="4572" y="10668"/>
                  </a:lnTo>
                  <a:lnTo>
                    <a:pt x="4572" y="129540"/>
                  </a:lnTo>
                  <a:lnTo>
                    <a:pt x="9144" y="129540"/>
                  </a:lnTo>
                  <a:close/>
                </a:path>
                <a:path w="52070" h="139064">
                  <a:moveTo>
                    <a:pt x="47244" y="129540"/>
                  </a:moveTo>
                  <a:lnTo>
                    <a:pt x="4572" y="129540"/>
                  </a:lnTo>
                  <a:lnTo>
                    <a:pt x="9144" y="134112"/>
                  </a:lnTo>
                  <a:lnTo>
                    <a:pt x="9144" y="138684"/>
                  </a:lnTo>
                  <a:lnTo>
                    <a:pt x="42672" y="138684"/>
                  </a:lnTo>
                  <a:lnTo>
                    <a:pt x="42672" y="134112"/>
                  </a:lnTo>
                  <a:lnTo>
                    <a:pt x="47244" y="129540"/>
                  </a:lnTo>
                  <a:close/>
                </a:path>
                <a:path w="52070" h="139064">
                  <a:moveTo>
                    <a:pt x="9144" y="138684"/>
                  </a:moveTo>
                  <a:lnTo>
                    <a:pt x="9144" y="134112"/>
                  </a:lnTo>
                  <a:lnTo>
                    <a:pt x="4572" y="129540"/>
                  </a:lnTo>
                  <a:lnTo>
                    <a:pt x="4572" y="138684"/>
                  </a:lnTo>
                  <a:lnTo>
                    <a:pt x="9144" y="138684"/>
                  </a:lnTo>
                  <a:close/>
                </a:path>
                <a:path w="52070" h="139064">
                  <a:moveTo>
                    <a:pt x="47244" y="10668"/>
                  </a:moveTo>
                  <a:lnTo>
                    <a:pt x="42672" y="4572"/>
                  </a:lnTo>
                  <a:lnTo>
                    <a:pt x="42672" y="10668"/>
                  </a:lnTo>
                  <a:lnTo>
                    <a:pt x="47244" y="10668"/>
                  </a:lnTo>
                  <a:close/>
                </a:path>
                <a:path w="52070" h="139064">
                  <a:moveTo>
                    <a:pt x="47244" y="129540"/>
                  </a:moveTo>
                  <a:lnTo>
                    <a:pt x="47244" y="10668"/>
                  </a:lnTo>
                  <a:lnTo>
                    <a:pt x="42672" y="10668"/>
                  </a:lnTo>
                  <a:lnTo>
                    <a:pt x="42672" y="129540"/>
                  </a:lnTo>
                  <a:lnTo>
                    <a:pt x="47244" y="129540"/>
                  </a:lnTo>
                  <a:close/>
                </a:path>
                <a:path w="52070"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67" name="object 67"/>
            <p:cNvSpPr/>
            <p:nvPr/>
          </p:nvSpPr>
          <p:spPr>
            <a:xfrm>
              <a:off x="4840101" y="2278380"/>
              <a:ext cx="43180" cy="1186180"/>
            </a:xfrm>
            <a:custGeom>
              <a:avLst/>
              <a:gdLst/>
              <a:ahLst/>
              <a:cxnLst/>
              <a:rect l="l" t="t" r="r" b="b"/>
              <a:pathLst>
                <a:path w="43179" h="1186179">
                  <a:moveTo>
                    <a:pt x="42671" y="1185671"/>
                  </a:moveTo>
                  <a:lnTo>
                    <a:pt x="42671" y="0"/>
                  </a:lnTo>
                  <a:lnTo>
                    <a:pt x="0" y="0"/>
                  </a:lnTo>
                  <a:lnTo>
                    <a:pt x="0" y="1185671"/>
                  </a:lnTo>
                  <a:lnTo>
                    <a:pt x="42671" y="1185671"/>
                  </a:lnTo>
                  <a:close/>
                </a:path>
              </a:pathLst>
            </a:custGeom>
            <a:solidFill>
              <a:srgbClr val="000000"/>
            </a:solidFill>
          </p:spPr>
          <p:txBody>
            <a:bodyPr wrap="square" lIns="0" tIns="0" rIns="0" bIns="0" rtlCol="0"/>
            <a:lstStyle/>
            <a:p>
              <a:endParaRPr sz="1634"/>
            </a:p>
          </p:txBody>
        </p:sp>
        <p:sp>
          <p:nvSpPr>
            <p:cNvPr id="68" name="object 68"/>
            <p:cNvSpPr/>
            <p:nvPr/>
          </p:nvSpPr>
          <p:spPr>
            <a:xfrm>
              <a:off x="4840101" y="2278379"/>
              <a:ext cx="43180" cy="1186180"/>
            </a:xfrm>
            <a:custGeom>
              <a:avLst/>
              <a:gdLst/>
              <a:ahLst/>
              <a:cxnLst/>
              <a:rect l="l" t="t" r="r" b="b"/>
              <a:pathLst>
                <a:path w="43179" h="1186179">
                  <a:moveTo>
                    <a:pt x="42671" y="1185671"/>
                  </a:moveTo>
                  <a:lnTo>
                    <a:pt x="42671" y="0"/>
                  </a:lnTo>
                  <a:lnTo>
                    <a:pt x="0" y="0"/>
                  </a:lnTo>
                  <a:lnTo>
                    <a:pt x="0" y="1185671"/>
                  </a:lnTo>
                  <a:lnTo>
                    <a:pt x="42671" y="1185671"/>
                  </a:lnTo>
                  <a:close/>
                </a:path>
              </a:pathLst>
            </a:custGeom>
            <a:solidFill>
              <a:srgbClr val="6598FF"/>
            </a:solidFill>
          </p:spPr>
          <p:txBody>
            <a:bodyPr wrap="square" lIns="0" tIns="0" rIns="0" bIns="0" rtlCol="0"/>
            <a:lstStyle/>
            <a:p>
              <a:endParaRPr sz="1634"/>
            </a:p>
          </p:txBody>
        </p:sp>
        <p:sp>
          <p:nvSpPr>
            <p:cNvPr id="69" name="object 69"/>
            <p:cNvSpPr/>
            <p:nvPr/>
          </p:nvSpPr>
          <p:spPr>
            <a:xfrm>
              <a:off x="4835530" y="2273807"/>
              <a:ext cx="52069" cy="1195070"/>
            </a:xfrm>
            <a:custGeom>
              <a:avLst/>
              <a:gdLst/>
              <a:ahLst/>
              <a:cxnLst/>
              <a:rect l="l" t="t" r="r" b="b"/>
              <a:pathLst>
                <a:path w="52070" h="1195070">
                  <a:moveTo>
                    <a:pt x="51816" y="1194816"/>
                  </a:moveTo>
                  <a:lnTo>
                    <a:pt x="51816" y="0"/>
                  </a:lnTo>
                  <a:lnTo>
                    <a:pt x="0" y="0"/>
                  </a:lnTo>
                  <a:lnTo>
                    <a:pt x="0" y="1194816"/>
                  </a:lnTo>
                  <a:lnTo>
                    <a:pt x="4572" y="1194816"/>
                  </a:lnTo>
                  <a:lnTo>
                    <a:pt x="4572" y="9144"/>
                  </a:lnTo>
                  <a:lnTo>
                    <a:pt x="9144" y="4572"/>
                  </a:lnTo>
                  <a:lnTo>
                    <a:pt x="9144" y="9144"/>
                  </a:lnTo>
                  <a:lnTo>
                    <a:pt x="42672" y="9144"/>
                  </a:lnTo>
                  <a:lnTo>
                    <a:pt x="42672" y="4572"/>
                  </a:lnTo>
                  <a:lnTo>
                    <a:pt x="47244" y="9144"/>
                  </a:lnTo>
                  <a:lnTo>
                    <a:pt x="47244" y="1194816"/>
                  </a:lnTo>
                  <a:lnTo>
                    <a:pt x="51816" y="1194816"/>
                  </a:lnTo>
                  <a:close/>
                </a:path>
                <a:path w="52070" h="1195070">
                  <a:moveTo>
                    <a:pt x="9144" y="9144"/>
                  </a:moveTo>
                  <a:lnTo>
                    <a:pt x="9144" y="4572"/>
                  </a:lnTo>
                  <a:lnTo>
                    <a:pt x="4572" y="9144"/>
                  </a:lnTo>
                  <a:lnTo>
                    <a:pt x="9144" y="9144"/>
                  </a:lnTo>
                  <a:close/>
                </a:path>
                <a:path w="52070" h="1195070">
                  <a:moveTo>
                    <a:pt x="9144" y="1185672"/>
                  </a:moveTo>
                  <a:lnTo>
                    <a:pt x="9144" y="9144"/>
                  </a:lnTo>
                  <a:lnTo>
                    <a:pt x="4572" y="9144"/>
                  </a:lnTo>
                  <a:lnTo>
                    <a:pt x="4572" y="1185672"/>
                  </a:lnTo>
                  <a:lnTo>
                    <a:pt x="9144" y="1185672"/>
                  </a:lnTo>
                  <a:close/>
                </a:path>
                <a:path w="52070" h="1195070">
                  <a:moveTo>
                    <a:pt x="47244" y="1185672"/>
                  </a:moveTo>
                  <a:lnTo>
                    <a:pt x="4572" y="1185672"/>
                  </a:lnTo>
                  <a:lnTo>
                    <a:pt x="9144" y="1190244"/>
                  </a:lnTo>
                  <a:lnTo>
                    <a:pt x="9144" y="1194816"/>
                  </a:lnTo>
                  <a:lnTo>
                    <a:pt x="42672" y="1194816"/>
                  </a:lnTo>
                  <a:lnTo>
                    <a:pt x="42672" y="1190244"/>
                  </a:lnTo>
                  <a:lnTo>
                    <a:pt x="47244" y="1185672"/>
                  </a:lnTo>
                  <a:close/>
                </a:path>
                <a:path w="52070" h="1195070">
                  <a:moveTo>
                    <a:pt x="9144" y="1194816"/>
                  </a:moveTo>
                  <a:lnTo>
                    <a:pt x="9144" y="1190244"/>
                  </a:lnTo>
                  <a:lnTo>
                    <a:pt x="4572" y="1185672"/>
                  </a:lnTo>
                  <a:lnTo>
                    <a:pt x="4572" y="1194816"/>
                  </a:lnTo>
                  <a:lnTo>
                    <a:pt x="9144" y="1194816"/>
                  </a:lnTo>
                  <a:close/>
                </a:path>
                <a:path w="52070" h="1195070">
                  <a:moveTo>
                    <a:pt x="47244" y="9144"/>
                  </a:moveTo>
                  <a:lnTo>
                    <a:pt x="42672" y="4572"/>
                  </a:lnTo>
                  <a:lnTo>
                    <a:pt x="42672" y="9144"/>
                  </a:lnTo>
                  <a:lnTo>
                    <a:pt x="47244" y="9144"/>
                  </a:lnTo>
                  <a:close/>
                </a:path>
                <a:path w="52070" h="1195070">
                  <a:moveTo>
                    <a:pt x="47244" y="1185672"/>
                  </a:moveTo>
                  <a:lnTo>
                    <a:pt x="47244" y="9144"/>
                  </a:lnTo>
                  <a:lnTo>
                    <a:pt x="42672" y="9144"/>
                  </a:lnTo>
                  <a:lnTo>
                    <a:pt x="42672" y="1185672"/>
                  </a:lnTo>
                  <a:lnTo>
                    <a:pt x="47244" y="1185672"/>
                  </a:lnTo>
                  <a:close/>
                </a:path>
                <a:path w="52070" h="1195070">
                  <a:moveTo>
                    <a:pt x="47244" y="1194816"/>
                  </a:moveTo>
                  <a:lnTo>
                    <a:pt x="47244" y="1185672"/>
                  </a:lnTo>
                  <a:lnTo>
                    <a:pt x="42672" y="1190244"/>
                  </a:lnTo>
                  <a:lnTo>
                    <a:pt x="42672" y="1194816"/>
                  </a:lnTo>
                  <a:lnTo>
                    <a:pt x="47244" y="1194816"/>
                  </a:lnTo>
                  <a:close/>
                </a:path>
              </a:pathLst>
            </a:custGeom>
            <a:solidFill>
              <a:srgbClr val="000000"/>
            </a:solidFill>
          </p:spPr>
          <p:txBody>
            <a:bodyPr wrap="square" lIns="0" tIns="0" rIns="0" bIns="0" rtlCol="0"/>
            <a:lstStyle/>
            <a:p>
              <a:endParaRPr sz="1634"/>
            </a:p>
          </p:txBody>
        </p:sp>
        <p:sp>
          <p:nvSpPr>
            <p:cNvPr id="70" name="object 70"/>
            <p:cNvSpPr/>
            <p:nvPr/>
          </p:nvSpPr>
          <p:spPr>
            <a:xfrm>
              <a:off x="4841625" y="2531363"/>
              <a:ext cx="43180" cy="628015"/>
            </a:xfrm>
            <a:custGeom>
              <a:avLst/>
              <a:gdLst/>
              <a:ahLst/>
              <a:cxnLst/>
              <a:rect l="l" t="t" r="r" b="b"/>
              <a:pathLst>
                <a:path w="43179" h="628014">
                  <a:moveTo>
                    <a:pt x="42671" y="627887"/>
                  </a:moveTo>
                  <a:lnTo>
                    <a:pt x="42671" y="0"/>
                  </a:lnTo>
                  <a:lnTo>
                    <a:pt x="0" y="0"/>
                  </a:lnTo>
                  <a:lnTo>
                    <a:pt x="0" y="627887"/>
                  </a:lnTo>
                  <a:lnTo>
                    <a:pt x="42671" y="627887"/>
                  </a:lnTo>
                  <a:close/>
                </a:path>
              </a:pathLst>
            </a:custGeom>
            <a:solidFill>
              <a:srgbClr val="959595"/>
            </a:solidFill>
          </p:spPr>
          <p:txBody>
            <a:bodyPr wrap="square" lIns="0" tIns="0" rIns="0" bIns="0" rtlCol="0"/>
            <a:lstStyle/>
            <a:p>
              <a:endParaRPr sz="1634"/>
            </a:p>
          </p:txBody>
        </p:sp>
        <p:sp>
          <p:nvSpPr>
            <p:cNvPr id="71" name="object 71"/>
            <p:cNvSpPr/>
            <p:nvPr/>
          </p:nvSpPr>
          <p:spPr>
            <a:xfrm>
              <a:off x="4837054" y="2526791"/>
              <a:ext cx="52069" cy="637540"/>
            </a:xfrm>
            <a:custGeom>
              <a:avLst/>
              <a:gdLst/>
              <a:ahLst/>
              <a:cxnLst/>
              <a:rect l="l" t="t" r="r" b="b"/>
              <a:pathLst>
                <a:path w="52070" h="637539">
                  <a:moveTo>
                    <a:pt x="51816" y="637032"/>
                  </a:moveTo>
                  <a:lnTo>
                    <a:pt x="51816" y="0"/>
                  </a:lnTo>
                  <a:lnTo>
                    <a:pt x="0" y="0"/>
                  </a:lnTo>
                  <a:lnTo>
                    <a:pt x="0" y="637032"/>
                  </a:lnTo>
                  <a:lnTo>
                    <a:pt x="4572" y="637032"/>
                  </a:lnTo>
                  <a:lnTo>
                    <a:pt x="4572" y="9144"/>
                  </a:lnTo>
                  <a:lnTo>
                    <a:pt x="9144" y="4572"/>
                  </a:lnTo>
                  <a:lnTo>
                    <a:pt x="9144" y="9144"/>
                  </a:lnTo>
                  <a:lnTo>
                    <a:pt x="42672" y="9144"/>
                  </a:lnTo>
                  <a:lnTo>
                    <a:pt x="42672" y="4572"/>
                  </a:lnTo>
                  <a:lnTo>
                    <a:pt x="47244" y="9144"/>
                  </a:lnTo>
                  <a:lnTo>
                    <a:pt x="47244" y="637032"/>
                  </a:lnTo>
                  <a:lnTo>
                    <a:pt x="51816" y="637032"/>
                  </a:lnTo>
                  <a:close/>
                </a:path>
                <a:path w="52070" h="637539">
                  <a:moveTo>
                    <a:pt x="9144" y="9144"/>
                  </a:moveTo>
                  <a:lnTo>
                    <a:pt x="9144" y="4572"/>
                  </a:lnTo>
                  <a:lnTo>
                    <a:pt x="4572" y="9144"/>
                  </a:lnTo>
                  <a:lnTo>
                    <a:pt x="9144" y="9144"/>
                  </a:lnTo>
                  <a:close/>
                </a:path>
                <a:path w="52070" h="637539">
                  <a:moveTo>
                    <a:pt x="9144" y="626364"/>
                  </a:moveTo>
                  <a:lnTo>
                    <a:pt x="9144" y="9144"/>
                  </a:lnTo>
                  <a:lnTo>
                    <a:pt x="4572" y="9144"/>
                  </a:lnTo>
                  <a:lnTo>
                    <a:pt x="4572" y="626364"/>
                  </a:lnTo>
                  <a:lnTo>
                    <a:pt x="9144" y="626364"/>
                  </a:lnTo>
                  <a:close/>
                </a:path>
                <a:path w="52070" h="637539">
                  <a:moveTo>
                    <a:pt x="47244" y="626364"/>
                  </a:moveTo>
                  <a:lnTo>
                    <a:pt x="4572" y="626364"/>
                  </a:lnTo>
                  <a:lnTo>
                    <a:pt x="9144" y="632460"/>
                  </a:lnTo>
                  <a:lnTo>
                    <a:pt x="9144" y="637032"/>
                  </a:lnTo>
                  <a:lnTo>
                    <a:pt x="42672" y="637032"/>
                  </a:lnTo>
                  <a:lnTo>
                    <a:pt x="42672" y="632460"/>
                  </a:lnTo>
                  <a:lnTo>
                    <a:pt x="47244" y="626364"/>
                  </a:lnTo>
                  <a:close/>
                </a:path>
                <a:path w="52070" h="637539">
                  <a:moveTo>
                    <a:pt x="9144" y="637032"/>
                  </a:moveTo>
                  <a:lnTo>
                    <a:pt x="9144" y="632460"/>
                  </a:lnTo>
                  <a:lnTo>
                    <a:pt x="4572" y="626364"/>
                  </a:lnTo>
                  <a:lnTo>
                    <a:pt x="4572" y="637032"/>
                  </a:lnTo>
                  <a:lnTo>
                    <a:pt x="9144" y="637032"/>
                  </a:lnTo>
                  <a:close/>
                </a:path>
                <a:path w="52070" h="637539">
                  <a:moveTo>
                    <a:pt x="47244" y="9144"/>
                  </a:moveTo>
                  <a:lnTo>
                    <a:pt x="42672" y="4572"/>
                  </a:lnTo>
                  <a:lnTo>
                    <a:pt x="42672" y="9144"/>
                  </a:lnTo>
                  <a:lnTo>
                    <a:pt x="47244" y="9144"/>
                  </a:lnTo>
                  <a:close/>
                </a:path>
                <a:path w="52070" h="637539">
                  <a:moveTo>
                    <a:pt x="47244" y="626364"/>
                  </a:moveTo>
                  <a:lnTo>
                    <a:pt x="47244" y="9144"/>
                  </a:lnTo>
                  <a:lnTo>
                    <a:pt x="42672" y="9144"/>
                  </a:lnTo>
                  <a:lnTo>
                    <a:pt x="42672" y="626364"/>
                  </a:lnTo>
                  <a:lnTo>
                    <a:pt x="47244" y="626364"/>
                  </a:lnTo>
                  <a:close/>
                </a:path>
                <a:path w="52070" h="637539">
                  <a:moveTo>
                    <a:pt x="47244" y="637032"/>
                  </a:moveTo>
                  <a:lnTo>
                    <a:pt x="47244" y="626364"/>
                  </a:lnTo>
                  <a:lnTo>
                    <a:pt x="42672" y="632460"/>
                  </a:lnTo>
                  <a:lnTo>
                    <a:pt x="42672" y="637032"/>
                  </a:lnTo>
                  <a:lnTo>
                    <a:pt x="47244" y="637032"/>
                  </a:lnTo>
                  <a:close/>
                </a:path>
              </a:pathLst>
            </a:custGeom>
            <a:solidFill>
              <a:srgbClr val="000000"/>
            </a:solidFill>
          </p:spPr>
          <p:txBody>
            <a:bodyPr wrap="square" lIns="0" tIns="0" rIns="0" bIns="0" rtlCol="0"/>
            <a:lstStyle/>
            <a:p>
              <a:endParaRPr sz="1634"/>
            </a:p>
          </p:txBody>
        </p:sp>
        <p:sp>
          <p:nvSpPr>
            <p:cNvPr id="72" name="object 72"/>
            <p:cNvSpPr/>
            <p:nvPr/>
          </p:nvSpPr>
          <p:spPr>
            <a:xfrm>
              <a:off x="4841625" y="2249423"/>
              <a:ext cx="43180" cy="281940"/>
            </a:xfrm>
            <a:custGeom>
              <a:avLst/>
              <a:gdLst/>
              <a:ahLst/>
              <a:cxnLst/>
              <a:rect l="l" t="t" r="r" b="b"/>
              <a:pathLst>
                <a:path w="43179" h="281939">
                  <a:moveTo>
                    <a:pt x="42671" y="281939"/>
                  </a:moveTo>
                  <a:lnTo>
                    <a:pt x="42671" y="0"/>
                  </a:lnTo>
                  <a:lnTo>
                    <a:pt x="0" y="0"/>
                  </a:lnTo>
                  <a:lnTo>
                    <a:pt x="0" y="281939"/>
                  </a:lnTo>
                  <a:lnTo>
                    <a:pt x="42671" y="281939"/>
                  </a:lnTo>
                  <a:close/>
                </a:path>
              </a:pathLst>
            </a:custGeom>
            <a:solidFill>
              <a:srgbClr val="FF3200"/>
            </a:solidFill>
          </p:spPr>
          <p:txBody>
            <a:bodyPr wrap="square" lIns="0" tIns="0" rIns="0" bIns="0" rtlCol="0"/>
            <a:lstStyle/>
            <a:p>
              <a:endParaRPr sz="1634"/>
            </a:p>
          </p:txBody>
        </p:sp>
        <p:sp>
          <p:nvSpPr>
            <p:cNvPr id="73" name="object 73"/>
            <p:cNvSpPr/>
            <p:nvPr/>
          </p:nvSpPr>
          <p:spPr>
            <a:xfrm>
              <a:off x="4837054" y="2244851"/>
              <a:ext cx="52069" cy="291465"/>
            </a:xfrm>
            <a:custGeom>
              <a:avLst/>
              <a:gdLst/>
              <a:ahLst/>
              <a:cxnLst/>
              <a:rect l="l" t="t" r="r" b="b"/>
              <a:pathLst>
                <a:path w="52070" h="291464">
                  <a:moveTo>
                    <a:pt x="51816" y="291084"/>
                  </a:moveTo>
                  <a:lnTo>
                    <a:pt x="51816" y="0"/>
                  </a:lnTo>
                  <a:lnTo>
                    <a:pt x="0" y="0"/>
                  </a:lnTo>
                  <a:lnTo>
                    <a:pt x="0" y="291084"/>
                  </a:lnTo>
                  <a:lnTo>
                    <a:pt x="4572" y="291084"/>
                  </a:lnTo>
                  <a:lnTo>
                    <a:pt x="4572" y="9144"/>
                  </a:lnTo>
                  <a:lnTo>
                    <a:pt x="9144" y="4572"/>
                  </a:lnTo>
                  <a:lnTo>
                    <a:pt x="9144" y="9144"/>
                  </a:lnTo>
                  <a:lnTo>
                    <a:pt x="42672" y="9144"/>
                  </a:lnTo>
                  <a:lnTo>
                    <a:pt x="42672" y="4572"/>
                  </a:lnTo>
                  <a:lnTo>
                    <a:pt x="47244" y="9144"/>
                  </a:lnTo>
                  <a:lnTo>
                    <a:pt x="47244" y="291084"/>
                  </a:lnTo>
                  <a:lnTo>
                    <a:pt x="51816" y="291084"/>
                  </a:lnTo>
                  <a:close/>
                </a:path>
                <a:path w="52070" h="291464">
                  <a:moveTo>
                    <a:pt x="9144" y="9144"/>
                  </a:moveTo>
                  <a:lnTo>
                    <a:pt x="9144" y="4572"/>
                  </a:lnTo>
                  <a:lnTo>
                    <a:pt x="4572" y="9144"/>
                  </a:lnTo>
                  <a:lnTo>
                    <a:pt x="9144" y="9144"/>
                  </a:lnTo>
                  <a:close/>
                </a:path>
                <a:path w="52070" h="291464">
                  <a:moveTo>
                    <a:pt x="9144" y="281940"/>
                  </a:moveTo>
                  <a:lnTo>
                    <a:pt x="9144" y="9144"/>
                  </a:lnTo>
                  <a:lnTo>
                    <a:pt x="4572" y="9144"/>
                  </a:lnTo>
                  <a:lnTo>
                    <a:pt x="4572" y="281940"/>
                  </a:lnTo>
                  <a:lnTo>
                    <a:pt x="9144" y="281940"/>
                  </a:lnTo>
                  <a:close/>
                </a:path>
                <a:path w="52070" h="291464">
                  <a:moveTo>
                    <a:pt x="47244" y="281940"/>
                  </a:moveTo>
                  <a:lnTo>
                    <a:pt x="4572" y="281940"/>
                  </a:lnTo>
                  <a:lnTo>
                    <a:pt x="9144" y="286512"/>
                  </a:lnTo>
                  <a:lnTo>
                    <a:pt x="9144" y="291084"/>
                  </a:lnTo>
                  <a:lnTo>
                    <a:pt x="42672" y="291084"/>
                  </a:lnTo>
                  <a:lnTo>
                    <a:pt x="42672" y="286512"/>
                  </a:lnTo>
                  <a:lnTo>
                    <a:pt x="47244" y="281940"/>
                  </a:lnTo>
                  <a:close/>
                </a:path>
                <a:path w="52070" h="291464">
                  <a:moveTo>
                    <a:pt x="9144" y="291084"/>
                  </a:moveTo>
                  <a:lnTo>
                    <a:pt x="9144" y="286512"/>
                  </a:lnTo>
                  <a:lnTo>
                    <a:pt x="4572" y="281940"/>
                  </a:lnTo>
                  <a:lnTo>
                    <a:pt x="4572" y="291084"/>
                  </a:lnTo>
                  <a:lnTo>
                    <a:pt x="9144" y="291084"/>
                  </a:lnTo>
                  <a:close/>
                </a:path>
                <a:path w="52070" h="291464">
                  <a:moveTo>
                    <a:pt x="47244" y="9144"/>
                  </a:moveTo>
                  <a:lnTo>
                    <a:pt x="42672" y="4572"/>
                  </a:lnTo>
                  <a:lnTo>
                    <a:pt x="42672" y="9144"/>
                  </a:lnTo>
                  <a:lnTo>
                    <a:pt x="47244" y="9144"/>
                  </a:lnTo>
                  <a:close/>
                </a:path>
                <a:path w="52070" h="291464">
                  <a:moveTo>
                    <a:pt x="47244" y="281940"/>
                  </a:moveTo>
                  <a:lnTo>
                    <a:pt x="47244" y="9144"/>
                  </a:lnTo>
                  <a:lnTo>
                    <a:pt x="42672" y="9144"/>
                  </a:lnTo>
                  <a:lnTo>
                    <a:pt x="42672" y="281940"/>
                  </a:lnTo>
                  <a:lnTo>
                    <a:pt x="47244" y="281940"/>
                  </a:lnTo>
                  <a:close/>
                </a:path>
                <a:path w="52070" h="291464">
                  <a:moveTo>
                    <a:pt x="47244" y="291084"/>
                  </a:moveTo>
                  <a:lnTo>
                    <a:pt x="47244" y="281940"/>
                  </a:lnTo>
                  <a:lnTo>
                    <a:pt x="42672" y="286512"/>
                  </a:lnTo>
                  <a:lnTo>
                    <a:pt x="42672" y="291084"/>
                  </a:lnTo>
                  <a:lnTo>
                    <a:pt x="47244" y="291084"/>
                  </a:lnTo>
                  <a:close/>
                </a:path>
              </a:pathLst>
            </a:custGeom>
            <a:solidFill>
              <a:srgbClr val="000000"/>
            </a:solidFill>
          </p:spPr>
          <p:txBody>
            <a:bodyPr wrap="square" lIns="0" tIns="0" rIns="0" bIns="0" rtlCol="0"/>
            <a:lstStyle/>
            <a:p>
              <a:endParaRPr sz="1634"/>
            </a:p>
          </p:txBody>
        </p:sp>
        <p:sp>
          <p:nvSpPr>
            <p:cNvPr id="74" name="object 74"/>
            <p:cNvSpPr/>
            <p:nvPr/>
          </p:nvSpPr>
          <p:spPr>
            <a:xfrm>
              <a:off x="4025900" y="2694444"/>
              <a:ext cx="52705" cy="140335"/>
            </a:xfrm>
            <a:custGeom>
              <a:avLst/>
              <a:gdLst/>
              <a:ahLst/>
              <a:cxnLst/>
              <a:rect l="l" t="t" r="r" b="b"/>
              <a:pathLst>
                <a:path w="52704" h="140335">
                  <a:moveTo>
                    <a:pt x="52197" y="135636"/>
                  </a:moveTo>
                  <a:lnTo>
                    <a:pt x="52070" y="135636"/>
                  </a:lnTo>
                  <a:lnTo>
                    <a:pt x="52070" y="4572"/>
                  </a:lnTo>
                  <a:lnTo>
                    <a:pt x="52070" y="0"/>
                  </a:lnTo>
                  <a:lnTo>
                    <a:pt x="48260" y="0"/>
                  </a:lnTo>
                  <a:lnTo>
                    <a:pt x="48260" y="4572"/>
                  </a:lnTo>
                  <a:lnTo>
                    <a:pt x="48260" y="135636"/>
                  </a:lnTo>
                  <a:lnTo>
                    <a:pt x="47625" y="135636"/>
                  </a:lnTo>
                  <a:lnTo>
                    <a:pt x="5080" y="135636"/>
                  </a:lnTo>
                  <a:lnTo>
                    <a:pt x="5080" y="4572"/>
                  </a:lnTo>
                  <a:lnTo>
                    <a:pt x="48260" y="4572"/>
                  </a:lnTo>
                  <a:lnTo>
                    <a:pt x="48260" y="0"/>
                  </a:lnTo>
                  <a:lnTo>
                    <a:pt x="5080" y="0"/>
                  </a:lnTo>
                  <a:lnTo>
                    <a:pt x="0" y="0"/>
                  </a:lnTo>
                  <a:lnTo>
                    <a:pt x="0" y="140208"/>
                  </a:lnTo>
                  <a:lnTo>
                    <a:pt x="4953" y="140208"/>
                  </a:lnTo>
                  <a:lnTo>
                    <a:pt x="5080" y="140208"/>
                  </a:lnTo>
                  <a:lnTo>
                    <a:pt x="52197" y="140208"/>
                  </a:lnTo>
                  <a:lnTo>
                    <a:pt x="52197" y="135636"/>
                  </a:lnTo>
                  <a:close/>
                </a:path>
              </a:pathLst>
            </a:custGeom>
            <a:solidFill>
              <a:srgbClr val="000000"/>
            </a:solidFill>
          </p:spPr>
          <p:txBody>
            <a:bodyPr wrap="square" lIns="0" tIns="0" rIns="0" bIns="0" rtlCol="0"/>
            <a:lstStyle/>
            <a:p>
              <a:endParaRPr sz="1634"/>
            </a:p>
          </p:txBody>
        </p:sp>
        <p:sp>
          <p:nvSpPr>
            <p:cNvPr id="75" name="object 75"/>
            <p:cNvSpPr/>
            <p:nvPr/>
          </p:nvSpPr>
          <p:spPr>
            <a:xfrm>
              <a:off x="4030857" y="2699003"/>
              <a:ext cx="43180" cy="131445"/>
            </a:xfrm>
            <a:custGeom>
              <a:avLst/>
              <a:gdLst/>
              <a:ahLst/>
              <a:cxnLst/>
              <a:rect l="l" t="t" r="r" b="b"/>
              <a:pathLst>
                <a:path w="43179" h="131444">
                  <a:moveTo>
                    <a:pt x="42671" y="131063"/>
                  </a:moveTo>
                  <a:lnTo>
                    <a:pt x="42671" y="0"/>
                  </a:lnTo>
                  <a:lnTo>
                    <a:pt x="0" y="0"/>
                  </a:lnTo>
                  <a:lnTo>
                    <a:pt x="0" y="131063"/>
                  </a:lnTo>
                  <a:lnTo>
                    <a:pt x="42671" y="131063"/>
                  </a:lnTo>
                  <a:close/>
                </a:path>
              </a:pathLst>
            </a:custGeom>
            <a:solidFill>
              <a:srgbClr val="FF3200"/>
            </a:solidFill>
          </p:spPr>
          <p:txBody>
            <a:bodyPr wrap="square" lIns="0" tIns="0" rIns="0" bIns="0" rtlCol="0"/>
            <a:lstStyle/>
            <a:p>
              <a:endParaRPr sz="1634"/>
            </a:p>
          </p:txBody>
        </p:sp>
        <p:sp>
          <p:nvSpPr>
            <p:cNvPr id="76" name="object 76"/>
            <p:cNvSpPr/>
            <p:nvPr/>
          </p:nvSpPr>
          <p:spPr>
            <a:xfrm>
              <a:off x="4026286" y="2694431"/>
              <a:ext cx="52069" cy="140335"/>
            </a:xfrm>
            <a:custGeom>
              <a:avLst/>
              <a:gdLst/>
              <a:ahLst/>
              <a:cxnLst/>
              <a:rect l="l" t="t" r="r" b="b"/>
              <a:pathLst>
                <a:path w="52070" h="140335">
                  <a:moveTo>
                    <a:pt x="51816" y="140208"/>
                  </a:moveTo>
                  <a:lnTo>
                    <a:pt x="51816" y="0"/>
                  </a:lnTo>
                  <a:lnTo>
                    <a:pt x="0" y="0"/>
                  </a:lnTo>
                  <a:lnTo>
                    <a:pt x="0" y="140208"/>
                  </a:lnTo>
                  <a:lnTo>
                    <a:pt x="4572" y="140208"/>
                  </a:lnTo>
                  <a:lnTo>
                    <a:pt x="4572" y="9144"/>
                  </a:lnTo>
                  <a:lnTo>
                    <a:pt x="9144" y="4572"/>
                  </a:lnTo>
                  <a:lnTo>
                    <a:pt x="9144" y="9144"/>
                  </a:lnTo>
                  <a:lnTo>
                    <a:pt x="42672" y="9144"/>
                  </a:lnTo>
                  <a:lnTo>
                    <a:pt x="42672" y="4572"/>
                  </a:lnTo>
                  <a:lnTo>
                    <a:pt x="47244" y="9144"/>
                  </a:lnTo>
                  <a:lnTo>
                    <a:pt x="47244" y="140208"/>
                  </a:lnTo>
                  <a:lnTo>
                    <a:pt x="51816" y="140208"/>
                  </a:lnTo>
                  <a:close/>
                </a:path>
                <a:path w="52070" h="140335">
                  <a:moveTo>
                    <a:pt x="9144" y="9144"/>
                  </a:moveTo>
                  <a:lnTo>
                    <a:pt x="9144" y="4572"/>
                  </a:lnTo>
                  <a:lnTo>
                    <a:pt x="4572" y="9144"/>
                  </a:lnTo>
                  <a:lnTo>
                    <a:pt x="9144" y="9144"/>
                  </a:lnTo>
                  <a:close/>
                </a:path>
                <a:path w="52070" h="140335">
                  <a:moveTo>
                    <a:pt x="9144" y="129540"/>
                  </a:moveTo>
                  <a:lnTo>
                    <a:pt x="9144" y="9144"/>
                  </a:lnTo>
                  <a:lnTo>
                    <a:pt x="4572" y="9144"/>
                  </a:lnTo>
                  <a:lnTo>
                    <a:pt x="4572" y="129540"/>
                  </a:lnTo>
                  <a:lnTo>
                    <a:pt x="9144" y="129540"/>
                  </a:lnTo>
                  <a:close/>
                </a:path>
                <a:path w="52070" h="140335">
                  <a:moveTo>
                    <a:pt x="47244" y="129540"/>
                  </a:moveTo>
                  <a:lnTo>
                    <a:pt x="4572" y="129540"/>
                  </a:lnTo>
                  <a:lnTo>
                    <a:pt x="9144" y="135636"/>
                  </a:lnTo>
                  <a:lnTo>
                    <a:pt x="9144" y="140208"/>
                  </a:lnTo>
                  <a:lnTo>
                    <a:pt x="42672" y="140208"/>
                  </a:lnTo>
                  <a:lnTo>
                    <a:pt x="42672" y="135636"/>
                  </a:lnTo>
                  <a:lnTo>
                    <a:pt x="47244" y="129540"/>
                  </a:lnTo>
                  <a:close/>
                </a:path>
                <a:path w="52070" h="140335">
                  <a:moveTo>
                    <a:pt x="9144" y="140208"/>
                  </a:moveTo>
                  <a:lnTo>
                    <a:pt x="9144" y="135636"/>
                  </a:lnTo>
                  <a:lnTo>
                    <a:pt x="4572" y="129540"/>
                  </a:lnTo>
                  <a:lnTo>
                    <a:pt x="4572" y="140208"/>
                  </a:lnTo>
                  <a:lnTo>
                    <a:pt x="9144" y="140208"/>
                  </a:lnTo>
                  <a:close/>
                </a:path>
                <a:path w="52070" h="140335">
                  <a:moveTo>
                    <a:pt x="47244" y="9144"/>
                  </a:moveTo>
                  <a:lnTo>
                    <a:pt x="42672" y="4572"/>
                  </a:lnTo>
                  <a:lnTo>
                    <a:pt x="42672" y="9144"/>
                  </a:lnTo>
                  <a:lnTo>
                    <a:pt x="47244" y="9144"/>
                  </a:lnTo>
                  <a:close/>
                </a:path>
                <a:path w="52070" h="140335">
                  <a:moveTo>
                    <a:pt x="47244" y="129540"/>
                  </a:moveTo>
                  <a:lnTo>
                    <a:pt x="47244" y="9144"/>
                  </a:lnTo>
                  <a:lnTo>
                    <a:pt x="42672" y="9144"/>
                  </a:lnTo>
                  <a:lnTo>
                    <a:pt x="42672" y="129540"/>
                  </a:lnTo>
                  <a:lnTo>
                    <a:pt x="47244" y="129540"/>
                  </a:lnTo>
                  <a:close/>
                </a:path>
                <a:path w="52070" h="140335">
                  <a:moveTo>
                    <a:pt x="47244" y="140208"/>
                  </a:moveTo>
                  <a:lnTo>
                    <a:pt x="47244" y="129540"/>
                  </a:lnTo>
                  <a:lnTo>
                    <a:pt x="42672" y="135636"/>
                  </a:lnTo>
                  <a:lnTo>
                    <a:pt x="42672" y="140208"/>
                  </a:lnTo>
                  <a:lnTo>
                    <a:pt x="47244" y="140208"/>
                  </a:lnTo>
                  <a:close/>
                </a:path>
              </a:pathLst>
            </a:custGeom>
            <a:solidFill>
              <a:srgbClr val="000000"/>
            </a:solidFill>
          </p:spPr>
          <p:txBody>
            <a:bodyPr wrap="square" lIns="0" tIns="0" rIns="0" bIns="0" rtlCol="0"/>
            <a:lstStyle/>
            <a:p>
              <a:endParaRPr sz="1634"/>
            </a:p>
          </p:txBody>
        </p:sp>
        <p:sp>
          <p:nvSpPr>
            <p:cNvPr id="77" name="object 77"/>
            <p:cNvSpPr/>
            <p:nvPr/>
          </p:nvSpPr>
          <p:spPr>
            <a:xfrm>
              <a:off x="5507613" y="1993392"/>
              <a:ext cx="43180" cy="1009015"/>
            </a:xfrm>
            <a:custGeom>
              <a:avLst/>
              <a:gdLst/>
              <a:ahLst/>
              <a:cxnLst/>
              <a:rect l="l" t="t" r="r" b="b"/>
              <a:pathLst>
                <a:path w="43179" h="1009014">
                  <a:moveTo>
                    <a:pt x="42671" y="1008887"/>
                  </a:moveTo>
                  <a:lnTo>
                    <a:pt x="42671" y="0"/>
                  </a:lnTo>
                  <a:lnTo>
                    <a:pt x="0" y="0"/>
                  </a:lnTo>
                  <a:lnTo>
                    <a:pt x="0" y="1008887"/>
                  </a:lnTo>
                  <a:lnTo>
                    <a:pt x="42671" y="1008887"/>
                  </a:lnTo>
                  <a:close/>
                </a:path>
              </a:pathLst>
            </a:custGeom>
            <a:solidFill>
              <a:srgbClr val="000000"/>
            </a:solidFill>
          </p:spPr>
          <p:txBody>
            <a:bodyPr wrap="square" lIns="0" tIns="0" rIns="0" bIns="0" rtlCol="0"/>
            <a:lstStyle/>
            <a:p>
              <a:endParaRPr sz="1634"/>
            </a:p>
          </p:txBody>
        </p:sp>
        <p:sp>
          <p:nvSpPr>
            <p:cNvPr id="78" name="object 78"/>
            <p:cNvSpPr/>
            <p:nvPr/>
          </p:nvSpPr>
          <p:spPr>
            <a:xfrm>
              <a:off x="5507614" y="1993391"/>
              <a:ext cx="43180" cy="1009015"/>
            </a:xfrm>
            <a:custGeom>
              <a:avLst/>
              <a:gdLst/>
              <a:ahLst/>
              <a:cxnLst/>
              <a:rect l="l" t="t" r="r" b="b"/>
              <a:pathLst>
                <a:path w="43179" h="1009014">
                  <a:moveTo>
                    <a:pt x="42671" y="1008887"/>
                  </a:moveTo>
                  <a:lnTo>
                    <a:pt x="42671" y="0"/>
                  </a:lnTo>
                  <a:lnTo>
                    <a:pt x="0" y="0"/>
                  </a:lnTo>
                  <a:lnTo>
                    <a:pt x="0" y="1008887"/>
                  </a:lnTo>
                  <a:lnTo>
                    <a:pt x="42671" y="1008887"/>
                  </a:lnTo>
                  <a:close/>
                </a:path>
              </a:pathLst>
            </a:custGeom>
            <a:solidFill>
              <a:srgbClr val="6598FF"/>
            </a:solidFill>
          </p:spPr>
          <p:txBody>
            <a:bodyPr wrap="square" lIns="0" tIns="0" rIns="0" bIns="0" rtlCol="0"/>
            <a:lstStyle/>
            <a:p>
              <a:endParaRPr sz="1634"/>
            </a:p>
          </p:txBody>
        </p:sp>
        <p:sp>
          <p:nvSpPr>
            <p:cNvPr id="79" name="object 79"/>
            <p:cNvSpPr/>
            <p:nvPr/>
          </p:nvSpPr>
          <p:spPr>
            <a:xfrm>
              <a:off x="5503042" y="1988819"/>
              <a:ext cx="52069" cy="1018540"/>
            </a:xfrm>
            <a:custGeom>
              <a:avLst/>
              <a:gdLst/>
              <a:ahLst/>
              <a:cxnLst/>
              <a:rect l="l" t="t" r="r" b="b"/>
              <a:pathLst>
                <a:path w="52070" h="1018539">
                  <a:moveTo>
                    <a:pt x="51816" y="1018032"/>
                  </a:moveTo>
                  <a:lnTo>
                    <a:pt x="51816" y="0"/>
                  </a:lnTo>
                  <a:lnTo>
                    <a:pt x="0" y="0"/>
                  </a:lnTo>
                  <a:lnTo>
                    <a:pt x="0" y="1018032"/>
                  </a:lnTo>
                  <a:lnTo>
                    <a:pt x="4572" y="1018032"/>
                  </a:lnTo>
                  <a:lnTo>
                    <a:pt x="4572" y="9144"/>
                  </a:lnTo>
                  <a:lnTo>
                    <a:pt x="9144" y="4572"/>
                  </a:lnTo>
                  <a:lnTo>
                    <a:pt x="9144" y="9144"/>
                  </a:lnTo>
                  <a:lnTo>
                    <a:pt x="42672" y="9144"/>
                  </a:lnTo>
                  <a:lnTo>
                    <a:pt x="42672" y="4572"/>
                  </a:lnTo>
                  <a:lnTo>
                    <a:pt x="47244" y="9144"/>
                  </a:lnTo>
                  <a:lnTo>
                    <a:pt x="47244" y="1018032"/>
                  </a:lnTo>
                  <a:lnTo>
                    <a:pt x="51816" y="1018032"/>
                  </a:lnTo>
                  <a:close/>
                </a:path>
                <a:path w="52070" h="1018539">
                  <a:moveTo>
                    <a:pt x="9144" y="9144"/>
                  </a:moveTo>
                  <a:lnTo>
                    <a:pt x="9144" y="4572"/>
                  </a:lnTo>
                  <a:lnTo>
                    <a:pt x="4572" y="9144"/>
                  </a:lnTo>
                  <a:lnTo>
                    <a:pt x="9144" y="9144"/>
                  </a:lnTo>
                  <a:close/>
                </a:path>
                <a:path w="52070" h="1018539">
                  <a:moveTo>
                    <a:pt x="9144" y="1008888"/>
                  </a:moveTo>
                  <a:lnTo>
                    <a:pt x="9144" y="9144"/>
                  </a:lnTo>
                  <a:lnTo>
                    <a:pt x="4572" y="9144"/>
                  </a:lnTo>
                  <a:lnTo>
                    <a:pt x="4572" y="1008888"/>
                  </a:lnTo>
                  <a:lnTo>
                    <a:pt x="9144" y="1008888"/>
                  </a:lnTo>
                  <a:close/>
                </a:path>
                <a:path w="52070" h="1018539">
                  <a:moveTo>
                    <a:pt x="47244" y="1008888"/>
                  </a:moveTo>
                  <a:lnTo>
                    <a:pt x="4572" y="1008888"/>
                  </a:lnTo>
                  <a:lnTo>
                    <a:pt x="9144" y="1013460"/>
                  </a:lnTo>
                  <a:lnTo>
                    <a:pt x="9144" y="1018032"/>
                  </a:lnTo>
                  <a:lnTo>
                    <a:pt x="42672" y="1018032"/>
                  </a:lnTo>
                  <a:lnTo>
                    <a:pt x="42672" y="1013460"/>
                  </a:lnTo>
                  <a:lnTo>
                    <a:pt x="47244" y="1008888"/>
                  </a:lnTo>
                  <a:close/>
                </a:path>
                <a:path w="52070" h="1018539">
                  <a:moveTo>
                    <a:pt x="9144" y="1018032"/>
                  </a:moveTo>
                  <a:lnTo>
                    <a:pt x="9144" y="1013460"/>
                  </a:lnTo>
                  <a:lnTo>
                    <a:pt x="4572" y="1008888"/>
                  </a:lnTo>
                  <a:lnTo>
                    <a:pt x="4572" y="1018032"/>
                  </a:lnTo>
                  <a:lnTo>
                    <a:pt x="9144" y="1018032"/>
                  </a:lnTo>
                  <a:close/>
                </a:path>
                <a:path w="52070" h="1018539">
                  <a:moveTo>
                    <a:pt x="47244" y="9144"/>
                  </a:moveTo>
                  <a:lnTo>
                    <a:pt x="42672" y="4572"/>
                  </a:lnTo>
                  <a:lnTo>
                    <a:pt x="42672" y="9144"/>
                  </a:lnTo>
                  <a:lnTo>
                    <a:pt x="47244" y="9144"/>
                  </a:lnTo>
                  <a:close/>
                </a:path>
                <a:path w="52070" h="1018539">
                  <a:moveTo>
                    <a:pt x="47244" y="1008888"/>
                  </a:moveTo>
                  <a:lnTo>
                    <a:pt x="47244" y="9144"/>
                  </a:lnTo>
                  <a:lnTo>
                    <a:pt x="42672" y="9144"/>
                  </a:lnTo>
                  <a:lnTo>
                    <a:pt x="42672" y="1008888"/>
                  </a:lnTo>
                  <a:lnTo>
                    <a:pt x="47244" y="1008888"/>
                  </a:lnTo>
                  <a:close/>
                </a:path>
                <a:path w="52070" h="1018539">
                  <a:moveTo>
                    <a:pt x="47244" y="1018032"/>
                  </a:moveTo>
                  <a:lnTo>
                    <a:pt x="47244" y="1008888"/>
                  </a:lnTo>
                  <a:lnTo>
                    <a:pt x="42672" y="1013460"/>
                  </a:lnTo>
                  <a:lnTo>
                    <a:pt x="42672" y="1018032"/>
                  </a:lnTo>
                  <a:lnTo>
                    <a:pt x="47244" y="1018032"/>
                  </a:lnTo>
                  <a:close/>
                </a:path>
              </a:pathLst>
            </a:custGeom>
            <a:solidFill>
              <a:srgbClr val="000000"/>
            </a:solidFill>
          </p:spPr>
          <p:txBody>
            <a:bodyPr wrap="square" lIns="0" tIns="0" rIns="0" bIns="0" rtlCol="0"/>
            <a:lstStyle/>
            <a:p>
              <a:endParaRPr sz="1634"/>
            </a:p>
          </p:txBody>
        </p:sp>
        <p:sp>
          <p:nvSpPr>
            <p:cNvPr id="80" name="object 80"/>
            <p:cNvSpPr/>
            <p:nvPr/>
          </p:nvSpPr>
          <p:spPr>
            <a:xfrm>
              <a:off x="5507614" y="2208275"/>
              <a:ext cx="43180" cy="533400"/>
            </a:xfrm>
            <a:custGeom>
              <a:avLst/>
              <a:gdLst/>
              <a:ahLst/>
              <a:cxnLst/>
              <a:rect l="l" t="t" r="r" b="b"/>
              <a:pathLst>
                <a:path w="43179" h="533400">
                  <a:moveTo>
                    <a:pt x="42671" y="533399"/>
                  </a:moveTo>
                  <a:lnTo>
                    <a:pt x="42671" y="0"/>
                  </a:lnTo>
                  <a:lnTo>
                    <a:pt x="0" y="0"/>
                  </a:lnTo>
                  <a:lnTo>
                    <a:pt x="0" y="533399"/>
                  </a:lnTo>
                  <a:lnTo>
                    <a:pt x="42671" y="533399"/>
                  </a:lnTo>
                  <a:close/>
                </a:path>
              </a:pathLst>
            </a:custGeom>
            <a:solidFill>
              <a:srgbClr val="959595"/>
            </a:solidFill>
          </p:spPr>
          <p:txBody>
            <a:bodyPr wrap="square" lIns="0" tIns="0" rIns="0" bIns="0" rtlCol="0"/>
            <a:lstStyle/>
            <a:p>
              <a:endParaRPr sz="1634"/>
            </a:p>
          </p:txBody>
        </p:sp>
        <p:sp>
          <p:nvSpPr>
            <p:cNvPr id="81" name="object 81"/>
            <p:cNvSpPr/>
            <p:nvPr/>
          </p:nvSpPr>
          <p:spPr>
            <a:xfrm>
              <a:off x="5503042" y="2203703"/>
              <a:ext cx="52069" cy="542925"/>
            </a:xfrm>
            <a:custGeom>
              <a:avLst/>
              <a:gdLst/>
              <a:ahLst/>
              <a:cxnLst/>
              <a:rect l="l" t="t" r="r" b="b"/>
              <a:pathLst>
                <a:path w="52070" h="542925">
                  <a:moveTo>
                    <a:pt x="51816" y="542544"/>
                  </a:moveTo>
                  <a:lnTo>
                    <a:pt x="51816" y="0"/>
                  </a:lnTo>
                  <a:lnTo>
                    <a:pt x="0" y="0"/>
                  </a:lnTo>
                  <a:lnTo>
                    <a:pt x="0" y="542544"/>
                  </a:lnTo>
                  <a:lnTo>
                    <a:pt x="4572" y="542544"/>
                  </a:lnTo>
                  <a:lnTo>
                    <a:pt x="4572" y="9144"/>
                  </a:lnTo>
                  <a:lnTo>
                    <a:pt x="9144" y="4572"/>
                  </a:lnTo>
                  <a:lnTo>
                    <a:pt x="9144" y="9144"/>
                  </a:lnTo>
                  <a:lnTo>
                    <a:pt x="42672" y="9144"/>
                  </a:lnTo>
                  <a:lnTo>
                    <a:pt x="42672" y="4572"/>
                  </a:lnTo>
                  <a:lnTo>
                    <a:pt x="47244" y="9144"/>
                  </a:lnTo>
                  <a:lnTo>
                    <a:pt x="47244" y="542544"/>
                  </a:lnTo>
                  <a:lnTo>
                    <a:pt x="51816" y="542544"/>
                  </a:lnTo>
                  <a:close/>
                </a:path>
                <a:path w="52070" h="542925">
                  <a:moveTo>
                    <a:pt x="9144" y="9144"/>
                  </a:moveTo>
                  <a:lnTo>
                    <a:pt x="9144" y="4572"/>
                  </a:lnTo>
                  <a:lnTo>
                    <a:pt x="4572" y="9144"/>
                  </a:lnTo>
                  <a:lnTo>
                    <a:pt x="9144" y="9144"/>
                  </a:lnTo>
                  <a:close/>
                </a:path>
                <a:path w="52070" h="542925">
                  <a:moveTo>
                    <a:pt x="9144" y="533400"/>
                  </a:moveTo>
                  <a:lnTo>
                    <a:pt x="9144" y="9144"/>
                  </a:lnTo>
                  <a:lnTo>
                    <a:pt x="4572" y="9144"/>
                  </a:lnTo>
                  <a:lnTo>
                    <a:pt x="4572" y="533400"/>
                  </a:lnTo>
                  <a:lnTo>
                    <a:pt x="9144" y="533400"/>
                  </a:lnTo>
                  <a:close/>
                </a:path>
                <a:path w="52070" h="542925">
                  <a:moveTo>
                    <a:pt x="47244" y="533400"/>
                  </a:moveTo>
                  <a:lnTo>
                    <a:pt x="4572" y="533400"/>
                  </a:lnTo>
                  <a:lnTo>
                    <a:pt x="9144" y="537972"/>
                  </a:lnTo>
                  <a:lnTo>
                    <a:pt x="9144" y="542544"/>
                  </a:lnTo>
                  <a:lnTo>
                    <a:pt x="42672" y="542544"/>
                  </a:lnTo>
                  <a:lnTo>
                    <a:pt x="42672" y="537972"/>
                  </a:lnTo>
                  <a:lnTo>
                    <a:pt x="47244" y="533400"/>
                  </a:lnTo>
                  <a:close/>
                </a:path>
                <a:path w="52070" h="542925">
                  <a:moveTo>
                    <a:pt x="9144" y="542544"/>
                  </a:moveTo>
                  <a:lnTo>
                    <a:pt x="9144" y="537972"/>
                  </a:lnTo>
                  <a:lnTo>
                    <a:pt x="4572" y="533400"/>
                  </a:lnTo>
                  <a:lnTo>
                    <a:pt x="4572" y="542544"/>
                  </a:lnTo>
                  <a:lnTo>
                    <a:pt x="9144" y="542544"/>
                  </a:lnTo>
                  <a:close/>
                </a:path>
                <a:path w="52070" h="542925">
                  <a:moveTo>
                    <a:pt x="47244" y="9144"/>
                  </a:moveTo>
                  <a:lnTo>
                    <a:pt x="42672" y="4572"/>
                  </a:lnTo>
                  <a:lnTo>
                    <a:pt x="42672" y="9144"/>
                  </a:lnTo>
                  <a:lnTo>
                    <a:pt x="47244" y="9144"/>
                  </a:lnTo>
                  <a:close/>
                </a:path>
                <a:path w="52070" h="542925">
                  <a:moveTo>
                    <a:pt x="47244" y="533400"/>
                  </a:moveTo>
                  <a:lnTo>
                    <a:pt x="47244" y="9144"/>
                  </a:lnTo>
                  <a:lnTo>
                    <a:pt x="42672" y="9144"/>
                  </a:lnTo>
                  <a:lnTo>
                    <a:pt x="42672" y="533400"/>
                  </a:lnTo>
                  <a:lnTo>
                    <a:pt x="47244" y="533400"/>
                  </a:lnTo>
                  <a:close/>
                </a:path>
                <a:path w="52070" h="542925">
                  <a:moveTo>
                    <a:pt x="47244" y="542544"/>
                  </a:moveTo>
                  <a:lnTo>
                    <a:pt x="47244" y="533400"/>
                  </a:lnTo>
                  <a:lnTo>
                    <a:pt x="42672" y="537972"/>
                  </a:lnTo>
                  <a:lnTo>
                    <a:pt x="42672" y="542544"/>
                  </a:lnTo>
                  <a:lnTo>
                    <a:pt x="47244" y="542544"/>
                  </a:lnTo>
                  <a:close/>
                </a:path>
              </a:pathLst>
            </a:custGeom>
            <a:solidFill>
              <a:srgbClr val="000000"/>
            </a:solidFill>
          </p:spPr>
          <p:txBody>
            <a:bodyPr wrap="square" lIns="0" tIns="0" rIns="0" bIns="0" rtlCol="0"/>
            <a:lstStyle/>
            <a:p>
              <a:endParaRPr sz="1634"/>
            </a:p>
          </p:txBody>
        </p:sp>
        <p:sp>
          <p:nvSpPr>
            <p:cNvPr id="82" name="object 82"/>
            <p:cNvSpPr/>
            <p:nvPr/>
          </p:nvSpPr>
          <p:spPr>
            <a:xfrm>
              <a:off x="5507614" y="1967483"/>
              <a:ext cx="43180" cy="241300"/>
            </a:xfrm>
            <a:custGeom>
              <a:avLst/>
              <a:gdLst/>
              <a:ahLst/>
              <a:cxnLst/>
              <a:rect l="l" t="t" r="r" b="b"/>
              <a:pathLst>
                <a:path w="43179" h="241300">
                  <a:moveTo>
                    <a:pt x="42671" y="240791"/>
                  </a:moveTo>
                  <a:lnTo>
                    <a:pt x="42671" y="0"/>
                  </a:lnTo>
                  <a:lnTo>
                    <a:pt x="0" y="0"/>
                  </a:lnTo>
                  <a:lnTo>
                    <a:pt x="0" y="240791"/>
                  </a:lnTo>
                  <a:lnTo>
                    <a:pt x="42671" y="240791"/>
                  </a:lnTo>
                  <a:close/>
                </a:path>
              </a:pathLst>
            </a:custGeom>
            <a:solidFill>
              <a:srgbClr val="FF3200"/>
            </a:solidFill>
          </p:spPr>
          <p:txBody>
            <a:bodyPr wrap="square" lIns="0" tIns="0" rIns="0" bIns="0" rtlCol="0"/>
            <a:lstStyle/>
            <a:p>
              <a:endParaRPr sz="1634"/>
            </a:p>
          </p:txBody>
        </p:sp>
        <p:sp>
          <p:nvSpPr>
            <p:cNvPr id="83" name="object 83"/>
            <p:cNvSpPr/>
            <p:nvPr/>
          </p:nvSpPr>
          <p:spPr>
            <a:xfrm>
              <a:off x="5503042" y="1962911"/>
              <a:ext cx="52069" cy="250190"/>
            </a:xfrm>
            <a:custGeom>
              <a:avLst/>
              <a:gdLst/>
              <a:ahLst/>
              <a:cxnLst/>
              <a:rect l="l" t="t" r="r" b="b"/>
              <a:pathLst>
                <a:path w="52070" h="250189">
                  <a:moveTo>
                    <a:pt x="51816" y="249936"/>
                  </a:moveTo>
                  <a:lnTo>
                    <a:pt x="51816" y="0"/>
                  </a:lnTo>
                  <a:lnTo>
                    <a:pt x="0" y="0"/>
                  </a:lnTo>
                  <a:lnTo>
                    <a:pt x="0" y="249936"/>
                  </a:lnTo>
                  <a:lnTo>
                    <a:pt x="4572" y="249936"/>
                  </a:lnTo>
                  <a:lnTo>
                    <a:pt x="4572" y="10668"/>
                  </a:lnTo>
                  <a:lnTo>
                    <a:pt x="9144" y="4572"/>
                  </a:lnTo>
                  <a:lnTo>
                    <a:pt x="9144" y="10668"/>
                  </a:lnTo>
                  <a:lnTo>
                    <a:pt x="42672" y="10668"/>
                  </a:lnTo>
                  <a:lnTo>
                    <a:pt x="42672" y="4572"/>
                  </a:lnTo>
                  <a:lnTo>
                    <a:pt x="47244" y="10668"/>
                  </a:lnTo>
                  <a:lnTo>
                    <a:pt x="47244" y="249936"/>
                  </a:lnTo>
                  <a:lnTo>
                    <a:pt x="51816" y="249936"/>
                  </a:lnTo>
                  <a:close/>
                </a:path>
                <a:path w="52070" h="250189">
                  <a:moveTo>
                    <a:pt x="9144" y="10668"/>
                  </a:moveTo>
                  <a:lnTo>
                    <a:pt x="9144" y="4572"/>
                  </a:lnTo>
                  <a:lnTo>
                    <a:pt x="4572" y="10668"/>
                  </a:lnTo>
                  <a:lnTo>
                    <a:pt x="9144" y="10668"/>
                  </a:lnTo>
                  <a:close/>
                </a:path>
                <a:path w="52070" h="250189">
                  <a:moveTo>
                    <a:pt x="9144" y="240792"/>
                  </a:moveTo>
                  <a:lnTo>
                    <a:pt x="9144" y="10668"/>
                  </a:lnTo>
                  <a:lnTo>
                    <a:pt x="4572" y="10668"/>
                  </a:lnTo>
                  <a:lnTo>
                    <a:pt x="4572" y="240792"/>
                  </a:lnTo>
                  <a:lnTo>
                    <a:pt x="9144" y="240792"/>
                  </a:lnTo>
                  <a:close/>
                </a:path>
                <a:path w="52070" h="250189">
                  <a:moveTo>
                    <a:pt x="47244" y="240792"/>
                  </a:moveTo>
                  <a:lnTo>
                    <a:pt x="4572" y="240792"/>
                  </a:lnTo>
                  <a:lnTo>
                    <a:pt x="9144" y="245364"/>
                  </a:lnTo>
                  <a:lnTo>
                    <a:pt x="9144" y="249936"/>
                  </a:lnTo>
                  <a:lnTo>
                    <a:pt x="42672" y="249936"/>
                  </a:lnTo>
                  <a:lnTo>
                    <a:pt x="42672" y="245364"/>
                  </a:lnTo>
                  <a:lnTo>
                    <a:pt x="47244" y="240792"/>
                  </a:lnTo>
                  <a:close/>
                </a:path>
                <a:path w="52070" h="250189">
                  <a:moveTo>
                    <a:pt x="9144" y="249936"/>
                  </a:moveTo>
                  <a:lnTo>
                    <a:pt x="9144" y="245364"/>
                  </a:lnTo>
                  <a:lnTo>
                    <a:pt x="4572" y="240792"/>
                  </a:lnTo>
                  <a:lnTo>
                    <a:pt x="4572" y="249936"/>
                  </a:lnTo>
                  <a:lnTo>
                    <a:pt x="9144" y="249936"/>
                  </a:lnTo>
                  <a:close/>
                </a:path>
                <a:path w="52070" h="250189">
                  <a:moveTo>
                    <a:pt x="47244" y="10668"/>
                  </a:moveTo>
                  <a:lnTo>
                    <a:pt x="42672" y="4572"/>
                  </a:lnTo>
                  <a:lnTo>
                    <a:pt x="42672" y="10668"/>
                  </a:lnTo>
                  <a:lnTo>
                    <a:pt x="47244" y="10668"/>
                  </a:lnTo>
                  <a:close/>
                </a:path>
                <a:path w="52070" h="250189">
                  <a:moveTo>
                    <a:pt x="47244" y="240792"/>
                  </a:moveTo>
                  <a:lnTo>
                    <a:pt x="47244" y="10668"/>
                  </a:lnTo>
                  <a:lnTo>
                    <a:pt x="42672" y="10668"/>
                  </a:lnTo>
                  <a:lnTo>
                    <a:pt x="42672" y="240792"/>
                  </a:lnTo>
                  <a:lnTo>
                    <a:pt x="47244" y="240792"/>
                  </a:lnTo>
                  <a:close/>
                </a:path>
                <a:path w="52070" h="250189">
                  <a:moveTo>
                    <a:pt x="47244" y="249936"/>
                  </a:moveTo>
                  <a:lnTo>
                    <a:pt x="47244" y="240792"/>
                  </a:lnTo>
                  <a:lnTo>
                    <a:pt x="42672" y="245364"/>
                  </a:lnTo>
                  <a:lnTo>
                    <a:pt x="42672" y="249936"/>
                  </a:lnTo>
                  <a:lnTo>
                    <a:pt x="47244" y="249936"/>
                  </a:lnTo>
                  <a:close/>
                </a:path>
              </a:pathLst>
            </a:custGeom>
            <a:solidFill>
              <a:srgbClr val="000000"/>
            </a:solidFill>
          </p:spPr>
          <p:txBody>
            <a:bodyPr wrap="square" lIns="0" tIns="0" rIns="0" bIns="0" rtlCol="0"/>
            <a:lstStyle/>
            <a:p>
              <a:endParaRPr sz="1634"/>
            </a:p>
          </p:txBody>
        </p:sp>
        <p:sp>
          <p:nvSpPr>
            <p:cNvPr id="84" name="object 84"/>
            <p:cNvSpPr/>
            <p:nvPr/>
          </p:nvSpPr>
          <p:spPr>
            <a:xfrm>
              <a:off x="4906010" y="3660660"/>
              <a:ext cx="52069" cy="139065"/>
            </a:xfrm>
            <a:custGeom>
              <a:avLst/>
              <a:gdLst/>
              <a:ahLst/>
              <a:cxnLst/>
              <a:rect l="l" t="t" r="r" b="b"/>
              <a:pathLst>
                <a:path w="52070" h="139064">
                  <a:moveTo>
                    <a:pt x="52070" y="0"/>
                  </a:moveTo>
                  <a:lnTo>
                    <a:pt x="3810" y="0"/>
                  </a:lnTo>
                  <a:lnTo>
                    <a:pt x="0" y="0"/>
                  </a:lnTo>
                  <a:lnTo>
                    <a:pt x="0" y="138684"/>
                  </a:lnTo>
                  <a:lnTo>
                    <a:pt x="3810" y="138684"/>
                  </a:lnTo>
                  <a:lnTo>
                    <a:pt x="3810" y="6096"/>
                  </a:lnTo>
                  <a:lnTo>
                    <a:pt x="46990" y="6096"/>
                  </a:lnTo>
                  <a:lnTo>
                    <a:pt x="46990" y="134112"/>
                  </a:lnTo>
                  <a:lnTo>
                    <a:pt x="46863" y="134112"/>
                  </a:lnTo>
                  <a:lnTo>
                    <a:pt x="4191" y="134112"/>
                  </a:lnTo>
                  <a:lnTo>
                    <a:pt x="4191" y="138684"/>
                  </a:lnTo>
                  <a:lnTo>
                    <a:pt x="51435" y="138684"/>
                  </a:lnTo>
                  <a:lnTo>
                    <a:pt x="51435" y="134112"/>
                  </a:lnTo>
                  <a:lnTo>
                    <a:pt x="52070" y="134112"/>
                  </a:lnTo>
                  <a:lnTo>
                    <a:pt x="52070" y="6096"/>
                  </a:lnTo>
                  <a:lnTo>
                    <a:pt x="52070" y="0"/>
                  </a:lnTo>
                  <a:close/>
                </a:path>
              </a:pathLst>
            </a:custGeom>
            <a:solidFill>
              <a:srgbClr val="000000"/>
            </a:solidFill>
          </p:spPr>
          <p:txBody>
            <a:bodyPr wrap="square" lIns="0" tIns="0" rIns="0" bIns="0" rtlCol="0"/>
            <a:lstStyle/>
            <a:p>
              <a:endParaRPr sz="1634"/>
            </a:p>
          </p:txBody>
        </p:sp>
        <p:sp>
          <p:nvSpPr>
            <p:cNvPr id="85" name="object 85"/>
            <p:cNvSpPr/>
            <p:nvPr/>
          </p:nvSpPr>
          <p:spPr>
            <a:xfrm>
              <a:off x="4910205" y="3666743"/>
              <a:ext cx="43180" cy="128270"/>
            </a:xfrm>
            <a:custGeom>
              <a:avLst/>
              <a:gdLst/>
              <a:ahLst/>
              <a:cxnLst/>
              <a:rect l="l" t="t" r="r" b="b"/>
              <a:pathLst>
                <a:path w="43179" h="128270">
                  <a:moveTo>
                    <a:pt x="42671" y="128015"/>
                  </a:moveTo>
                  <a:lnTo>
                    <a:pt x="42671" y="0"/>
                  </a:lnTo>
                  <a:lnTo>
                    <a:pt x="0" y="0"/>
                  </a:lnTo>
                  <a:lnTo>
                    <a:pt x="0" y="128015"/>
                  </a:lnTo>
                  <a:lnTo>
                    <a:pt x="42671" y="128015"/>
                  </a:lnTo>
                  <a:close/>
                </a:path>
              </a:pathLst>
            </a:custGeom>
            <a:solidFill>
              <a:srgbClr val="6598FF"/>
            </a:solidFill>
          </p:spPr>
          <p:txBody>
            <a:bodyPr wrap="square" lIns="0" tIns="0" rIns="0" bIns="0" rtlCol="0"/>
            <a:lstStyle/>
            <a:p>
              <a:endParaRPr sz="1634"/>
            </a:p>
          </p:txBody>
        </p:sp>
        <p:sp>
          <p:nvSpPr>
            <p:cNvPr id="86" name="object 86"/>
            <p:cNvSpPr/>
            <p:nvPr/>
          </p:nvSpPr>
          <p:spPr>
            <a:xfrm>
              <a:off x="4905634" y="3660648"/>
              <a:ext cx="52069" cy="139065"/>
            </a:xfrm>
            <a:custGeom>
              <a:avLst/>
              <a:gdLst/>
              <a:ahLst/>
              <a:cxnLst/>
              <a:rect l="l" t="t" r="r" b="b"/>
              <a:pathLst>
                <a:path w="52070" h="139064">
                  <a:moveTo>
                    <a:pt x="51816" y="138684"/>
                  </a:moveTo>
                  <a:lnTo>
                    <a:pt x="51816" y="0"/>
                  </a:lnTo>
                  <a:lnTo>
                    <a:pt x="0" y="0"/>
                  </a:lnTo>
                  <a:lnTo>
                    <a:pt x="0" y="138684"/>
                  </a:lnTo>
                  <a:lnTo>
                    <a:pt x="4572" y="138684"/>
                  </a:lnTo>
                  <a:lnTo>
                    <a:pt x="4572" y="10668"/>
                  </a:lnTo>
                  <a:lnTo>
                    <a:pt x="9144" y="6096"/>
                  </a:lnTo>
                  <a:lnTo>
                    <a:pt x="9144" y="10668"/>
                  </a:lnTo>
                  <a:lnTo>
                    <a:pt x="42672" y="10668"/>
                  </a:lnTo>
                  <a:lnTo>
                    <a:pt x="42672" y="6096"/>
                  </a:lnTo>
                  <a:lnTo>
                    <a:pt x="47244" y="10668"/>
                  </a:lnTo>
                  <a:lnTo>
                    <a:pt x="47244" y="138684"/>
                  </a:lnTo>
                  <a:lnTo>
                    <a:pt x="51816" y="138684"/>
                  </a:lnTo>
                  <a:close/>
                </a:path>
                <a:path w="52070" h="139064">
                  <a:moveTo>
                    <a:pt x="9144" y="10668"/>
                  </a:moveTo>
                  <a:lnTo>
                    <a:pt x="9144" y="6096"/>
                  </a:lnTo>
                  <a:lnTo>
                    <a:pt x="4572" y="10668"/>
                  </a:lnTo>
                  <a:lnTo>
                    <a:pt x="9144" y="10668"/>
                  </a:lnTo>
                  <a:close/>
                </a:path>
                <a:path w="52070" h="139064">
                  <a:moveTo>
                    <a:pt x="9144" y="129540"/>
                  </a:moveTo>
                  <a:lnTo>
                    <a:pt x="9144" y="10668"/>
                  </a:lnTo>
                  <a:lnTo>
                    <a:pt x="4572" y="10668"/>
                  </a:lnTo>
                  <a:lnTo>
                    <a:pt x="4572" y="129540"/>
                  </a:lnTo>
                  <a:lnTo>
                    <a:pt x="9144" y="129540"/>
                  </a:lnTo>
                  <a:close/>
                </a:path>
                <a:path w="52070" h="139064">
                  <a:moveTo>
                    <a:pt x="47244" y="129540"/>
                  </a:moveTo>
                  <a:lnTo>
                    <a:pt x="4572" y="129540"/>
                  </a:lnTo>
                  <a:lnTo>
                    <a:pt x="9144" y="134112"/>
                  </a:lnTo>
                  <a:lnTo>
                    <a:pt x="9144" y="138684"/>
                  </a:lnTo>
                  <a:lnTo>
                    <a:pt x="42672" y="138684"/>
                  </a:lnTo>
                  <a:lnTo>
                    <a:pt x="42672" y="134112"/>
                  </a:lnTo>
                  <a:lnTo>
                    <a:pt x="47244" y="129540"/>
                  </a:lnTo>
                  <a:close/>
                </a:path>
                <a:path w="52070" h="139064">
                  <a:moveTo>
                    <a:pt x="9144" y="138684"/>
                  </a:moveTo>
                  <a:lnTo>
                    <a:pt x="9144" y="134112"/>
                  </a:lnTo>
                  <a:lnTo>
                    <a:pt x="4572" y="129540"/>
                  </a:lnTo>
                  <a:lnTo>
                    <a:pt x="4572" y="138684"/>
                  </a:lnTo>
                  <a:lnTo>
                    <a:pt x="9144" y="138684"/>
                  </a:lnTo>
                  <a:close/>
                </a:path>
                <a:path w="52070" h="139064">
                  <a:moveTo>
                    <a:pt x="47244" y="10668"/>
                  </a:moveTo>
                  <a:lnTo>
                    <a:pt x="42672" y="6096"/>
                  </a:lnTo>
                  <a:lnTo>
                    <a:pt x="42672" y="10668"/>
                  </a:lnTo>
                  <a:lnTo>
                    <a:pt x="47244" y="10668"/>
                  </a:lnTo>
                  <a:close/>
                </a:path>
                <a:path w="52070" h="139064">
                  <a:moveTo>
                    <a:pt x="47244" y="129540"/>
                  </a:moveTo>
                  <a:lnTo>
                    <a:pt x="47244" y="10668"/>
                  </a:lnTo>
                  <a:lnTo>
                    <a:pt x="42672" y="10668"/>
                  </a:lnTo>
                  <a:lnTo>
                    <a:pt x="42672" y="129540"/>
                  </a:lnTo>
                  <a:lnTo>
                    <a:pt x="47244" y="129540"/>
                  </a:lnTo>
                  <a:close/>
                </a:path>
                <a:path w="52070"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87" name="object 87"/>
            <p:cNvSpPr/>
            <p:nvPr/>
          </p:nvSpPr>
          <p:spPr>
            <a:xfrm>
              <a:off x="5910580" y="2915424"/>
              <a:ext cx="53340" cy="137160"/>
            </a:xfrm>
            <a:custGeom>
              <a:avLst/>
              <a:gdLst/>
              <a:ahLst/>
              <a:cxnLst/>
              <a:rect l="l" t="t" r="r" b="b"/>
              <a:pathLst>
                <a:path w="53339" h="137160">
                  <a:moveTo>
                    <a:pt x="53340" y="0"/>
                  </a:moveTo>
                  <a:lnTo>
                    <a:pt x="3810" y="0"/>
                  </a:lnTo>
                  <a:lnTo>
                    <a:pt x="0" y="0"/>
                  </a:lnTo>
                  <a:lnTo>
                    <a:pt x="0" y="137160"/>
                  </a:lnTo>
                  <a:lnTo>
                    <a:pt x="3810" y="137160"/>
                  </a:lnTo>
                  <a:lnTo>
                    <a:pt x="3810" y="4572"/>
                  </a:lnTo>
                  <a:lnTo>
                    <a:pt x="48260" y="4572"/>
                  </a:lnTo>
                  <a:lnTo>
                    <a:pt x="48260" y="132588"/>
                  </a:lnTo>
                  <a:lnTo>
                    <a:pt x="48133" y="132588"/>
                  </a:lnTo>
                  <a:lnTo>
                    <a:pt x="3937" y="132588"/>
                  </a:lnTo>
                  <a:lnTo>
                    <a:pt x="3937" y="137160"/>
                  </a:lnTo>
                  <a:lnTo>
                    <a:pt x="52705" y="137160"/>
                  </a:lnTo>
                  <a:lnTo>
                    <a:pt x="52705" y="132588"/>
                  </a:lnTo>
                  <a:lnTo>
                    <a:pt x="53340" y="132588"/>
                  </a:lnTo>
                  <a:lnTo>
                    <a:pt x="53340" y="4572"/>
                  </a:lnTo>
                  <a:lnTo>
                    <a:pt x="53340" y="0"/>
                  </a:lnTo>
                  <a:close/>
                </a:path>
              </a:pathLst>
            </a:custGeom>
            <a:solidFill>
              <a:srgbClr val="000000"/>
            </a:solidFill>
          </p:spPr>
          <p:txBody>
            <a:bodyPr wrap="square" lIns="0" tIns="0" rIns="0" bIns="0" rtlCol="0"/>
            <a:lstStyle/>
            <a:p>
              <a:endParaRPr sz="1634"/>
            </a:p>
          </p:txBody>
        </p:sp>
        <p:sp>
          <p:nvSpPr>
            <p:cNvPr id="88" name="object 88"/>
            <p:cNvSpPr/>
            <p:nvPr/>
          </p:nvSpPr>
          <p:spPr>
            <a:xfrm>
              <a:off x="5914521" y="2919983"/>
              <a:ext cx="44450" cy="128270"/>
            </a:xfrm>
            <a:custGeom>
              <a:avLst/>
              <a:gdLst/>
              <a:ahLst/>
              <a:cxnLst/>
              <a:rect l="l" t="t" r="r" b="b"/>
              <a:pathLst>
                <a:path w="44450" h="128269">
                  <a:moveTo>
                    <a:pt x="44195" y="128015"/>
                  </a:moveTo>
                  <a:lnTo>
                    <a:pt x="44195" y="0"/>
                  </a:lnTo>
                  <a:lnTo>
                    <a:pt x="0" y="0"/>
                  </a:lnTo>
                  <a:lnTo>
                    <a:pt x="0" y="128015"/>
                  </a:lnTo>
                  <a:lnTo>
                    <a:pt x="44195" y="128015"/>
                  </a:lnTo>
                  <a:close/>
                </a:path>
              </a:pathLst>
            </a:custGeom>
            <a:solidFill>
              <a:srgbClr val="6598FF"/>
            </a:solidFill>
          </p:spPr>
          <p:txBody>
            <a:bodyPr wrap="square" lIns="0" tIns="0" rIns="0" bIns="0" rtlCol="0"/>
            <a:lstStyle/>
            <a:p>
              <a:endParaRPr sz="1634"/>
            </a:p>
          </p:txBody>
        </p:sp>
        <p:sp>
          <p:nvSpPr>
            <p:cNvPr id="89" name="object 89"/>
            <p:cNvSpPr/>
            <p:nvPr/>
          </p:nvSpPr>
          <p:spPr>
            <a:xfrm>
              <a:off x="5909950" y="2915411"/>
              <a:ext cx="53340" cy="137160"/>
            </a:xfrm>
            <a:custGeom>
              <a:avLst/>
              <a:gdLst/>
              <a:ahLst/>
              <a:cxnLst/>
              <a:rect l="l" t="t" r="r" b="b"/>
              <a:pathLst>
                <a:path w="53339" h="137160">
                  <a:moveTo>
                    <a:pt x="53340" y="137160"/>
                  </a:moveTo>
                  <a:lnTo>
                    <a:pt x="53340" y="0"/>
                  </a:lnTo>
                  <a:lnTo>
                    <a:pt x="0" y="0"/>
                  </a:lnTo>
                  <a:lnTo>
                    <a:pt x="0" y="137160"/>
                  </a:lnTo>
                  <a:lnTo>
                    <a:pt x="4572" y="137160"/>
                  </a:lnTo>
                  <a:lnTo>
                    <a:pt x="4572" y="9144"/>
                  </a:lnTo>
                  <a:lnTo>
                    <a:pt x="10668" y="4572"/>
                  </a:lnTo>
                  <a:lnTo>
                    <a:pt x="10668" y="9144"/>
                  </a:lnTo>
                  <a:lnTo>
                    <a:pt x="42672" y="9144"/>
                  </a:lnTo>
                  <a:lnTo>
                    <a:pt x="42672" y="4572"/>
                  </a:lnTo>
                  <a:lnTo>
                    <a:pt x="48768" y="9144"/>
                  </a:lnTo>
                  <a:lnTo>
                    <a:pt x="48768" y="137160"/>
                  </a:lnTo>
                  <a:lnTo>
                    <a:pt x="53340" y="137160"/>
                  </a:lnTo>
                  <a:close/>
                </a:path>
                <a:path w="53339" h="137160">
                  <a:moveTo>
                    <a:pt x="10668" y="9144"/>
                  </a:moveTo>
                  <a:lnTo>
                    <a:pt x="10668" y="4572"/>
                  </a:lnTo>
                  <a:lnTo>
                    <a:pt x="4572" y="9144"/>
                  </a:lnTo>
                  <a:lnTo>
                    <a:pt x="10668" y="9144"/>
                  </a:lnTo>
                  <a:close/>
                </a:path>
                <a:path w="53339" h="137160">
                  <a:moveTo>
                    <a:pt x="10668" y="128016"/>
                  </a:moveTo>
                  <a:lnTo>
                    <a:pt x="10668" y="9144"/>
                  </a:lnTo>
                  <a:lnTo>
                    <a:pt x="4572" y="9144"/>
                  </a:lnTo>
                  <a:lnTo>
                    <a:pt x="4572" y="128016"/>
                  </a:lnTo>
                  <a:lnTo>
                    <a:pt x="10668" y="128016"/>
                  </a:lnTo>
                  <a:close/>
                </a:path>
                <a:path w="53339" h="137160">
                  <a:moveTo>
                    <a:pt x="48768" y="128016"/>
                  </a:moveTo>
                  <a:lnTo>
                    <a:pt x="4572" y="128016"/>
                  </a:lnTo>
                  <a:lnTo>
                    <a:pt x="10668" y="132588"/>
                  </a:lnTo>
                  <a:lnTo>
                    <a:pt x="10668" y="137160"/>
                  </a:lnTo>
                  <a:lnTo>
                    <a:pt x="42672" y="137160"/>
                  </a:lnTo>
                  <a:lnTo>
                    <a:pt x="42672" y="132588"/>
                  </a:lnTo>
                  <a:lnTo>
                    <a:pt x="48768" y="128016"/>
                  </a:lnTo>
                  <a:close/>
                </a:path>
                <a:path w="53339" h="137160">
                  <a:moveTo>
                    <a:pt x="10668" y="137160"/>
                  </a:moveTo>
                  <a:lnTo>
                    <a:pt x="10668" y="132588"/>
                  </a:lnTo>
                  <a:lnTo>
                    <a:pt x="4572" y="128016"/>
                  </a:lnTo>
                  <a:lnTo>
                    <a:pt x="4572" y="137160"/>
                  </a:lnTo>
                  <a:lnTo>
                    <a:pt x="10668" y="137160"/>
                  </a:lnTo>
                  <a:close/>
                </a:path>
                <a:path w="53339" h="137160">
                  <a:moveTo>
                    <a:pt x="48768" y="9144"/>
                  </a:moveTo>
                  <a:lnTo>
                    <a:pt x="42672" y="4572"/>
                  </a:lnTo>
                  <a:lnTo>
                    <a:pt x="42672" y="9144"/>
                  </a:lnTo>
                  <a:lnTo>
                    <a:pt x="48768" y="9144"/>
                  </a:lnTo>
                  <a:close/>
                </a:path>
                <a:path w="53339" h="137160">
                  <a:moveTo>
                    <a:pt x="48768" y="128016"/>
                  </a:moveTo>
                  <a:lnTo>
                    <a:pt x="48768" y="9144"/>
                  </a:lnTo>
                  <a:lnTo>
                    <a:pt x="42672" y="9144"/>
                  </a:lnTo>
                  <a:lnTo>
                    <a:pt x="42672" y="128016"/>
                  </a:lnTo>
                  <a:lnTo>
                    <a:pt x="48768" y="128016"/>
                  </a:lnTo>
                  <a:close/>
                </a:path>
                <a:path w="53339" h="137160">
                  <a:moveTo>
                    <a:pt x="48768" y="137160"/>
                  </a:moveTo>
                  <a:lnTo>
                    <a:pt x="48768" y="128016"/>
                  </a:lnTo>
                  <a:lnTo>
                    <a:pt x="42672" y="132588"/>
                  </a:lnTo>
                  <a:lnTo>
                    <a:pt x="42672" y="137160"/>
                  </a:lnTo>
                  <a:lnTo>
                    <a:pt x="48768" y="137160"/>
                  </a:lnTo>
                  <a:close/>
                </a:path>
              </a:pathLst>
            </a:custGeom>
            <a:solidFill>
              <a:srgbClr val="000000"/>
            </a:solidFill>
          </p:spPr>
          <p:txBody>
            <a:bodyPr wrap="square" lIns="0" tIns="0" rIns="0" bIns="0" rtlCol="0"/>
            <a:lstStyle/>
            <a:p>
              <a:endParaRPr sz="1634"/>
            </a:p>
          </p:txBody>
        </p:sp>
        <p:sp>
          <p:nvSpPr>
            <p:cNvPr id="90" name="object 90"/>
            <p:cNvSpPr/>
            <p:nvPr/>
          </p:nvSpPr>
          <p:spPr>
            <a:xfrm>
              <a:off x="5434330" y="3300996"/>
              <a:ext cx="52069" cy="177165"/>
            </a:xfrm>
            <a:custGeom>
              <a:avLst/>
              <a:gdLst/>
              <a:ahLst/>
              <a:cxnLst/>
              <a:rect l="l" t="t" r="r" b="b"/>
              <a:pathLst>
                <a:path w="52070" h="177164">
                  <a:moveTo>
                    <a:pt x="52070" y="0"/>
                  </a:moveTo>
                  <a:lnTo>
                    <a:pt x="46990" y="0"/>
                  </a:lnTo>
                  <a:lnTo>
                    <a:pt x="46990" y="4572"/>
                  </a:lnTo>
                  <a:lnTo>
                    <a:pt x="46990" y="170688"/>
                  </a:lnTo>
                  <a:lnTo>
                    <a:pt x="5080" y="170688"/>
                  </a:lnTo>
                  <a:lnTo>
                    <a:pt x="5080" y="4572"/>
                  </a:lnTo>
                  <a:lnTo>
                    <a:pt x="46990" y="4572"/>
                  </a:lnTo>
                  <a:lnTo>
                    <a:pt x="46990" y="0"/>
                  </a:lnTo>
                  <a:lnTo>
                    <a:pt x="5080" y="0"/>
                  </a:lnTo>
                  <a:lnTo>
                    <a:pt x="0" y="0"/>
                  </a:lnTo>
                  <a:lnTo>
                    <a:pt x="0" y="176784"/>
                  </a:lnTo>
                  <a:lnTo>
                    <a:pt x="4699" y="176784"/>
                  </a:lnTo>
                  <a:lnTo>
                    <a:pt x="5080" y="176784"/>
                  </a:lnTo>
                  <a:lnTo>
                    <a:pt x="51943" y="176784"/>
                  </a:lnTo>
                  <a:lnTo>
                    <a:pt x="51943" y="170688"/>
                  </a:lnTo>
                  <a:lnTo>
                    <a:pt x="52070" y="170688"/>
                  </a:lnTo>
                  <a:lnTo>
                    <a:pt x="52070" y="4572"/>
                  </a:lnTo>
                  <a:lnTo>
                    <a:pt x="52070" y="0"/>
                  </a:lnTo>
                  <a:close/>
                </a:path>
              </a:pathLst>
            </a:custGeom>
            <a:solidFill>
              <a:srgbClr val="000000"/>
            </a:solidFill>
          </p:spPr>
          <p:txBody>
            <a:bodyPr wrap="square" lIns="0" tIns="0" rIns="0" bIns="0" rtlCol="0"/>
            <a:lstStyle/>
            <a:p>
              <a:endParaRPr sz="1634"/>
            </a:p>
          </p:txBody>
        </p:sp>
        <p:sp>
          <p:nvSpPr>
            <p:cNvPr id="91" name="object 91"/>
            <p:cNvSpPr/>
            <p:nvPr/>
          </p:nvSpPr>
          <p:spPr>
            <a:xfrm>
              <a:off x="5439033" y="3305555"/>
              <a:ext cx="43180" cy="166370"/>
            </a:xfrm>
            <a:custGeom>
              <a:avLst/>
              <a:gdLst/>
              <a:ahLst/>
              <a:cxnLst/>
              <a:rect l="l" t="t" r="r" b="b"/>
              <a:pathLst>
                <a:path w="43179" h="166370">
                  <a:moveTo>
                    <a:pt x="42671" y="166115"/>
                  </a:moveTo>
                  <a:lnTo>
                    <a:pt x="42671" y="0"/>
                  </a:lnTo>
                  <a:lnTo>
                    <a:pt x="0" y="0"/>
                  </a:lnTo>
                  <a:lnTo>
                    <a:pt x="0" y="166115"/>
                  </a:lnTo>
                  <a:lnTo>
                    <a:pt x="42671" y="166115"/>
                  </a:lnTo>
                  <a:close/>
                </a:path>
              </a:pathLst>
            </a:custGeom>
            <a:solidFill>
              <a:srgbClr val="FF0000"/>
            </a:solidFill>
          </p:spPr>
          <p:txBody>
            <a:bodyPr wrap="square" lIns="0" tIns="0" rIns="0" bIns="0" rtlCol="0"/>
            <a:lstStyle/>
            <a:p>
              <a:endParaRPr sz="1634"/>
            </a:p>
          </p:txBody>
        </p:sp>
        <p:sp>
          <p:nvSpPr>
            <p:cNvPr id="92" name="object 92"/>
            <p:cNvSpPr/>
            <p:nvPr/>
          </p:nvSpPr>
          <p:spPr>
            <a:xfrm>
              <a:off x="5434462" y="3300983"/>
              <a:ext cx="52069" cy="177165"/>
            </a:xfrm>
            <a:custGeom>
              <a:avLst/>
              <a:gdLst/>
              <a:ahLst/>
              <a:cxnLst/>
              <a:rect l="l" t="t" r="r" b="b"/>
              <a:pathLst>
                <a:path w="52070" h="177164">
                  <a:moveTo>
                    <a:pt x="51816" y="176784"/>
                  </a:moveTo>
                  <a:lnTo>
                    <a:pt x="51816" y="0"/>
                  </a:lnTo>
                  <a:lnTo>
                    <a:pt x="0" y="0"/>
                  </a:lnTo>
                  <a:lnTo>
                    <a:pt x="0" y="176784"/>
                  </a:lnTo>
                  <a:lnTo>
                    <a:pt x="4572" y="176784"/>
                  </a:lnTo>
                  <a:lnTo>
                    <a:pt x="4572" y="9144"/>
                  </a:lnTo>
                  <a:lnTo>
                    <a:pt x="9144" y="4572"/>
                  </a:lnTo>
                  <a:lnTo>
                    <a:pt x="9144" y="9144"/>
                  </a:lnTo>
                  <a:lnTo>
                    <a:pt x="42672" y="9144"/>
                  </a:lnTo>
                  <a:lnTo>
                    <a:pt x="42672" y="4572"/>
                  </a:lnTo>
                  <a:lnTo>
                    <a:pt x="47244" y="9144"/>
                  </a:lnTo>
                  <a:lnTo>
                    <a:pt x="47244" y="176784"/>
                  </a:lnTo>
                  <a:lnTo>
                    <a:pt x="51816" y="176784"/>
                  </a:lnTo>
                  <a:close/>
                </a:path>
                <a:path w="52070" h="177164">
                  <a:moveTo>
                    <a:pt x="9144" y="9144"/>
                  </a:moveTo>
                  <a:lnTo>
                    <a:pt x="9144" y="4572"/>
                  </a:lnTo>
                  <a:lnTo>
                    <a:pt x="4572" y="9144"/>
                  </a:lnTo>
                  <a:lnTo>
                    <a:pt x="9144" y="9144"/>
                  </a:lnTo>
                  <a:close/>
                </a:path>
                <a:path w="52070" h="177164">
                  <a:moveTo>
                    <a:pt x="9144" y="166116"/>
                  </a:moveTo>
                  <a:lnTo>
                    <a:pt x="9144" y="9144"/>
                  </a:lnTo>
                  <a:lnTo>
                    <a:pt x="4572" y="9144"/>
                  </a:lnTo>
                  <a:lnTo>
                    <a:pt x="4572" y="166116"/>
                  </a:lnTo>
                  <a:lnTo>
                    <a:pt x="9144" y="166116"/>
                  </a:lnTo>
                  <a:close/>
                </a:path>
                <a:path w="52070" h="177164">
                  <a:moveTo>
                    <a:pt x="47244" y="166116"/>
                  </a:moveTo>
                  <a:lnTo>
                    <a:pt x="4572" y="166116"/>
                  </a:lnTo>
                  <a:lnTo>
                    <a:pt x="9144" y="170688"/>
                  </a:lnTo>
                  <a:lnTo>
                    <a:pt x="9144" y="176784"/>
                  </a:lnTo>
                  <a:lnTo>
                    <a:pt x="42672" y="176784"/>
                  </a:lnTo>
                  <a:lnTo>
                    <a:pt x="42672" y="170688"/>
                  </a:lnTo>
                  <a:lnTo>
                    <a:pt x="47244" y="166116"/>
                  </a:lnTo>
                  <a:close/>
                </a:path>
                <a:path w="52070" h="177164">
                  <a:moveTo>
                    <a:pt x="9144" y="176784"/>
                  </a:moveTo>
                  <a:lnTo>
                    <a:pt x="9144" y="170688"/>
                  </a:lnTo>
                  <a:lnTo>
                    <a:pt x="4572" y="166116"/>
                  </a:lnTo>
                  <a:lnTo>
                    <a:pt x="4572" y="176784"/>
                  </a:lnTo>
                  <a:lnTo>
                    <a:pt x="9144" y="176784"/>
                  </a:lnTo>
                  <a:close/>
                </a:path>
                <a:path w="52070" h="177164">
                  <a:moveTo>
                    <a:pt x="47244" y="9144"/>
                  </a:moveTo>
                  <a:lnTo>
                    <a:pt x="42672" y="4572"/>
                  </a:lnTo>
                  <a:lnTo>
                    <a:pt x="42672" y="9144"/>
                  </a:lnTo>
                  <a:lnTo>
                    <a:pt x="47244" y="9144"/>
                  </a:lnTo>
                  <a:close/>
                </a:path>
                <a:path w="52070" h="177164">
                  <a:moveTo>
                    <a:pt x="47244" y="166116"/>
                  </a:moveTo>
                  <a:lnTo>
                    <a:pt x="47244" y="9144"/>
                  </a:lnTo>
                  <a:lnTo>
                    <a:pt x="42672" y="9144"/>
                  </a:lnTo>
                  <a:lnTo>
                    <a:pt x="42672" y="166116"/>
                  </a:lnTo>
                  <a:lnTo>
                    <a:pt x="47244" y="166116"/>
                  </a:lnTo>
                  <a:close/>
                </a:path>
                <a:path w="52070" h="177164">
                  <a:moveTo>
                    <a:pt x="47244" y="176784"/>
                  </a:moveTo>
                  <a:lnTo>
                    <a:pt x="47244" y="166116"/>
                  </a:lnTo>
                  <a:lnTo>
                    <a:pt x="42672" y="170688"/>
                  </a:lnTo>
                  <a:lnTo>
                    <a:pt x="42672" y="176784"/>
                  </a:lnTo>
                  <a:lnTo>
                    <a:pt x="47244" y="176784"/>
                  </a:lnTo>
                  <a:close/>
                </a:path>
              </a:pathLst>
            </a:custGeom>
            <a:solidFill>
              <a:srgbClr val="000000"/>
            </a:solidFill>
          </p:spPr>
          <p:txBody>
            <a:bodyPr wrap="square" lIns="0" tIns="0" rIns="0" bIns="0" rtlCol="0"/>
            <a:lstStyle/>
            <a:p>
              <a:endParaRPr sz="1634"/>
            </a:p>
          </p:txBody>
        </p:sp>
        <p:sp>
          <p:nvSpPr>
            <p:cNvPr id="93" name="object 93"/>
            <p:cNvSpPr/>
            <p:nvPr/>
          </p:nvSpPr>
          <p:spPr>
            <a:xfrm>
              <a:off x="6094730" y="2842272"/>
              <a:ext cx="52069" cy="167640"/>
            </a:xfrm>
            <a:custGeom>
              <a:avLst/>
              <a:gdLst/>
              <a:ahLst/>
              <a:cxnLst/>
              <a:rect l="l" t="t" r="r" b="b"/>
              <a:pathLst>
                <a:path w="52070" h="167639">
                  <a:moveTo>
                    <a:pt x="52070" y="0"/>
                  </a:moveTo>
                  <a:lnTo>
                    <a:pt x="3810" y="0"/>
                  </a:lnTo>
                  <a:lnTo>
                    <a:pt x="0" y="0"/>
                  </a:lnTo>
                  <a:lnTo>
                    <a:pt x="0" y="167640"/>
                  </a:lnTo>
                  <a:lnTo>
                    <a:pt x="3810" y="167640"/>
                  </a:lnTo>
                  <a:lnTo>
                    <a:pt x="3810" y="4572"/>
                  </a:lnTo>
                  <a:lnTo>
                    <a:pt x="46990" y="4572"/>
                  </a:lnTo>
                  <a:lnTo>
                    <a:pt x="46990" y="163068"/>
                  </a:lnTo>
                  <a:lnTo>
                    <a:pt x="46863" y="163068"/>
                  </a:lnTo>
                  <a:lnTo>
                    <a:pt x="4191" y="163068"/>
                  </a:lnTo>
                  <a:lnTo>
                    <a:pt x="4191" y="167640"/>
                  </a:lnTo>
                  <a:lnTo>
                    <a:pt x="51435" y="167640"/>
                  </a:lnTo>
                  <a:lnTo>
                    <a:pt x="51435" y="163068"/>
                  </a:lnTo>
                  <a:lnTo>
                    <a:pt x="52070" y="163068"/>
                  </a:lnTo>
                  <a:lnTo>
                    <a:pt x="52070" y="4572"/>
                  </a:lnTo>
                  <a:lnTo>
                    <a:pt x="52070" y="0"/>
                  </a:lnTo>
                  <a:close/>
                </a:path>
              </a:pathLst>
            </a:custGeom>
            <a:solidFill>
              <a:srgbClr val="000000"/>
            </a:solidFill>
          </p:spPr>
          <p:txBody>
            <a:bodyPr wrap="square" lIns="0" tIns="0" rIns="0" bIns="0" rtlCol="0"/>
            <a:lstStyle/>
            <a:p>
              <a:endParaRPr sz="1634"/>
            </a:p>
          </p:txBody>
        </p:sp>
        <p:sp>
          <p:nvSpPr>
            <p:cNvPr id="94" name="object 94"/>
            <p:cNvSpPr/>
            <p:nvPr/>
          </p:nvSpPr>
          <p:spPr>
            <a:xfrm>
              <a:off x="6098925" y="2846831"/>
              <a:ext cx="43180" cy="158750"/>
            </a:xfrm>
            <a:custGeom>
              <a:avLst/>
              <a:gdLst/>
              <a:ahLst/>
              <a:cxnLst/>
              <a:rect l="l" t="t" r="r" b="b"/>
              <a:pathLst>
                <a:path w="43179" h="158750">
                  <a:moveTo>
                    <a:pt x="42671" y="158495"/>
                  </a:moveTo>
                  <a:lnTo>
                    <a:pt x="42671" y="0"/>
                  </a:lnTo>
                  <a:lnTo>
                    <a:pt x="0" y="0"/>
                  </a:lnTo>
                  <a:lnTo>
                    <a:pt x="0" y="158495"/>
                  </a:lnTo>
                  <a:lnTo>
                    <a:pt x="42671" y="158495"/>
                  </a:lnTo>
                  <a:close/>
                </a:path>
              </a:pathLst>
            </a:custGeom>
            <a:solidFill>
              <a:srgbClr val="FF3200"/>
            </a:solidFill>
          </p:spPr>
          <p:txBody>
            <a:bodyPr wrap="square" lIns="0" tIns="0" rIns="0" bIns="0" rtlCol="0"/>
            <a:lstStyle/>
            <a:p>
              <a:endParaRPr sz="1634"/>
            </a:p>
          </p:txBody>
        </p:sp>
        <p:sp>
          <p:nvSpPr>
            <p:cNvPr id="95" name="object 95"/>
            <p:cNvSpPr/>
            <p:nvPr/>
          </p:nvSpPr>
          <p:spPr>
            <a:xfrm>
              <a:off x="6094354" y="2842260"/>
              <a:ext cx="52069" cy="167640"/>
            </a:xfrm>
            <a:custGeom>
              <a:avLst/>
              <a:gdLst/>
              <a:ahLst/>
              <a:cxnLst/>
              <a:rect l="l" t="t" r="r" b="b"/>
              <a:pathLst>
                <a:path w="52070" h="167639">
                  <a:moveTo>
                    <a:pt x="51816" y="167640"/>
                  </a:moveTo>
                  <a:lnTo>
                    <a:pt x="51816" y="0"/>
                  </a:lnTo>
                  <a:lnTo>
                    <a:pt x="0" y="0"/>
                  </a:lnTo>
                  <a:lnTo>
                    <a:pt x="0" y="167640"/>
                  </a:lnTo>
                  <a:lnTo>
                    <a:pt x="4572" y="167640"/>
                  </a:lnTo>
                  <a:lnTo>
                    <a:pt x="4572" y="9144"/>
                  </a:lnTo>
                  <a:lnTo>
                    <a:pt x="9144" y="4572"/>
                  </a:lnTo>
                  <a:lnTo>
                    <a:pt x="9144" y="9144"/>
                  </a:lnTo>
                  <a:lnTo>
                    <a:pt x="42672" y="9144"/>
                  </a:lnTo>
                  <a:lnTo>
                    <a:pt x="42672" y="4572"/>
                  </a:lnTo>
                  <a:lnTo>
                    <a:pt x="47244" y="9144"/>
                  </a:lnTo>
                  <a:lnTo>
                    <a:pt x="47244" y="167640"/>
                  </a:lnTo>
                  <a:lnTo>
                    <a:pt x="51816" y="167640"/>
                  </a:lnTo>
                  <a:close/>
                </a:path>
                <a:path w="52070" h="167639">
                  <a:moveTo>
                    <a:pt x="9144" y="9144"/>
                  </a:moveTo>
                  <a:lnTo>
                    <a:pt x="9144" y="4572"/>
                  </a:lnTo>
                  <a:lnTo>
                    <a:pt x="4572" y="9144"/>
                  </a:lnTo>
                  <a:lnTo>
                    <a:pt x="9144" y="9144"/>
                  </a:lnTo>
                  <a:close/>
                </a:path>
                <a:path w="52070" h="167639">
                  <a:moveTo>
                    <a:pt x="9144" y="158496"/>
                  </a:moveTo>
                  <a:lnTo>
                    <a:pt x="9144" y="9144"/>
                  </a:lnTo>
                  <a:lnTo>
                    <a:pt x="4572" y="9144"/>
                  </a:lnTo>
                  <a:lnTo>
                    <a:pt x="4572" y="158496"/>
                  </a:lnTo>
                  <a:lnTo>
                    <a:pt x="9144" y="158496"/>
                  </a:lnTo>
                  <a:close/>
                </a:path>
                <a:path w="52070" h="167639">
                  <a:moveTo>
                    <a:pt x="47244" y="158496"/>
                  </a:moveTo>
                  <a:lnTo>
                    <a:pt x="4572" y="158496"/>
                  </a:lnTo>
                  <a:lnTo>
                    <a:pt x="9144" y="163068"/>
                  </a:lnTo>
                  <a:lnTo>
                    <a:pt x="9144" y="167640"/>
                  </a:lnTo>
                  <a:lnTo>
                    <a:pt x="42672" y="167640"/>
                  </a:lnTo>
                  <a:lnTo>
                    <a:pt x="42672" y="163068"/>
                  </a:lnTo>
                  <a:lnTo>
                    <a:pt x="47244" y="158496"/>
                  </a:lnTo>
                  <a:close/>
                </a:path>
                <a:path w="52070" h="167639">
                  <a:moveTo>
                    <a:pt x="9144" y="167640"/>
                  </a:moveTo>
                  <a:lnTo>
                    <a:pt x="9144" y="163068"/>
                  </a:lnTo>
                  <a:lnTo>
                    <a:pt x="4572" y="158496"/>
                  </a:lnTo>
                  <a:lnTo>
                    <a:pt x="4572" y="167640"/>
                  </a:lnTo>
                  <a:lnTo>
                    <a:pt x="9144" y="167640"/>
                  </a:lnTo>
                  <a:close/>
                </a:path>
                <a:path w="52070" h="167639">
                  <a:moveTo>
                    <a:pt x="47244" y="9144"/>
                  </a:moveTo>
                  <a:lnTo>
                    <a:pt x="42672" y="4572"/>
                  </a:lnTo>
                  <a:lnTo>
                    <a:pt x="42672" y="9144"/>
                  </a:lnTo>
                  <a:lnTo>
                    <a:pt x="47244" y="9144"/>
                  </a:lnTo>
                  <a:close/>
                </a:path>
                <a:path w="52070" h="167639">
                  <a:moveTo>
                    <a:pt x="47244" y="158496"/>
                  </a:moveTo>
                  <a:lnTo>
                    <a:pt x="47244" y="9144"/>
                  </a:lnTo>
                  <a:lnTo>
                    <a:pt x="42672" y="9144"/>
                  </a:lnTo>
                  <a:lnTo>
                    <a:pt x="42672" y="158496"/>
                  </a:lnTo>
                  <a:lnTo>
                    <a:pt x="47244" y="158496"/>
                  </a:lnTo>
                  <a:close/>
                </a:path>
                <a:path w="52070" h="167639">
                  <a:moveTo>
                    <a:pt x="47244" y="167640"/>
                  </a:moveTo>
                  <a:lnTo>
                    <a:pt x="47244" y="158496"/>
                  </a:lnTo>
                  <a:lnTo>
                    <a:pt x="42672" y="163068"/>
                  </a:lnTo>
                  <a:lnTo>
                    <a:pt x="42672" y="167640"/>
                  </a:lnTo>
                  <a:lnTo>
                    <a:pt x="47244" y="167640"/>
                  </a:lnTo>
                  <a:close/>
                </a:path>
              </a:pathLst>
            </a:custGeom>
            <a:solidFill>
              <a:srgbClr val="000000"/>
            </a:solidFill>
          </p:spPr>
          <p:txBody>
            <a:bodyPr wrap="square" lIns="0" tIns="0" rIns="0" bIns="0" rtlCol="0"/>
            <a:lstStyle/>
            <a:p>
              <a:endParaRPr sz="1634"/>
            </a:p>
          </p:txBody>
        </p:sp>
        <p:sp>
          <p:nvSpPr>
            <p:cNvPr id="96" name="object 96"/>
            <p:cNvSpPr/>
            <p:nvPr/>
          </p:nvSpPr>
          <p:spPr>
            <a:xfrm>
              <a:off x="4650740" y="3712476"/>
              <a:ext cx="53975" cy="135890"/>
            </a:xfrm>
            <a:custGeom>
              <a:avLst/>
              <a:gdLst/>
              <a:ahLst/>
              <a:cxnLst/>
              <a:rect l="l" t="t" r="r" b="b"/>
              <a:pathLst>
                <a:path w="53975" h="135889">
                  <a:moveTo>
                    <a:pt x="53721" y="131064"/>
                  </a:moveTo>
                  <a:lnTo>
                    <a:pt x="53340" y="131064"/>
                  </a:lnTo>
                  <a:lnTo>
                    <a:pt x="53340" y="4572"/>
                  </a:lnTo>
                  <a:lnTo>
                    <a:pt x="53340" y="0"/>
                  </a:lnTo>
                  <a:lnTo>
                    <a:pt x="48260" y="0"/>
                  </a:lnTo>
                  <a:lnTo>
                    <a:pt x="48260" y="4572"/>
                  </a:lnTo>
                  <a:lnTo>
                    <a:pt x="48260" y="131064"/>
                  </a:lnTo>
                  <a:lnTo>
                    <a:pt x="47625" y="131064"/>
                  </a:lnTo>
                  <a:lnTo>
                    <a:pt x="5080" y="131064"/>
                  </a:lnTo>
                  <a:lnTo>
                    <a:pt x="5080" y="4572"/>
                  </a:lnTo>
                  <a:lnTo>
                    <a:pt x="48260" y="4572"/>
                  </a:lnTo>
                  <a:lnTo>
                    <a:pt x="48260" y="0"/>
                  </a:lnTo>
                  <a:lnTo>
                    <a:pt x="5080" y="0"/>
                  </a:lnTo>
                  <a:lnTo>
                    <a:pt x="0" y="0"/>
                  </a:lnTo>
                  <a:lnTo>
                    <a:pt x="0" y="135636"/>
                  </a:lnTo>
                  <a:lnTo>
                    <a:pt x="4953" y="135636"/>
                  </a:lnTo>
                  <a:lnTo>
                    <a:pt x="5080" y="135636"/>
                  </a:lnTo>
                  <a:lnTo>
                    <a:pt x="53721" y="135636"/>
                  </a:lnTo>
                  <a:lnTo>
                    <a:pt x="53721" y="131064"/>
                  </a:lnTo>
                  <a:close/>
                </a:path>
              </a:pathLst>
            </a:custGeom>
            <a:solidFill>
              <a:srgbClr val="000000"/>
            </a:solidFill>
          </p:spPr>
          <p:txBody>
            <a:bodyPr wrap="square" lIns="0" tIns="0" rIns="0" bIns="0" rtlCol="0"/>
            <a:lstStyle/>
            <a:p>
              <a:endParaRPr sz="1634"/>
            </a:p>
          </p:txBody>
        </p:sp>
        <p:sp>
          <p:nvSpPr>
            <p:cNvPr id="97" name="object 97"/>
            <p:cNvSpPr/>
            <p:nvPr/>
          </p:nvSpPr>
          <p:spPr>
            <a:xfrm>
              <a:off x="4655697" y="3717035"/>
              <a:ext cx="43180" cy="127000"/>
            </a:xfrm>
            <a:custGeom>
              <a:avLst/>
              <a:gdLst/>
              <a:ahLst/>
              <a:cxnLst/>
              <a:rect l="l" t="t" r="r" b="b"/>
              <a:pathLst>
                <a:path w="43179" h="127000">
                  <a:moveTo>
                    <a:pt x="42671" y="126491"/>
                  </a:moveTo>
                  <a:lnTo>
                    <a:pt x="42671" y="0"/>
                  </a:lnTo>
                  <a:lnTo>
                    <a:pt x="0" y="0"/>
                  </a:lnTo>
                  <a:lnTo>
                    <a:pt x="0" y="126491"/>
                  </a:lnTo>
                  <a:lnTo>
                    <a:pt x="42671" y="126491"/>
                  </a:lnTo>
                  <a:close/>
                </a:path>
              </a:pathLst>
            </a:custGeom>
            <a:solidFill>
              <a:srgbClr val="6598FF"/>
            </a:solidFill>
          </p:spPr>
          <p:txBody>
            <a:bodyPr wrap="square" lIns="0" tIns="0" rIns="0" bIns="0" rtlCol="0"/>
            <a:lstStyle/>
            <a:p>
              <a:endParaRPr sz="1634"/>
            </a:p>
          </p:txBody>
        </p:sp>
        <p:sp>
          <p:nvSpPr>
            <p:cNvPr id="98" name="object 98"/>
            <p:cNvSpPr/>
            <p:nvPr/>
          </p:nvSpPr>
          <p:spPr>
            <a:xfrm>
              <a:off x="4651126" y="3712464"/>
              <a:ext cx="53340" cy="135890"/>
            </a:xfrm>
            <a:custGeom>
              <a:avLst/>
              <a:gdLst/>
              <a:ahLst/>
              <a:cxnLst/>
              <a:rect l="l" t="t" r="r" b="b"/>
              <a:pathLst>
                <a:path w="53339" h="135889">
                  <a:moveTo>
                    <a:pt x="53340" y="135636"/>
                  </a:moveTo>
                  <a:lnTo>
                    <a:pt x="53340" y="0"/>
                  </a:lnTo>
                  <a:lnTo>
                    <a:pt x="0" y="0"/>
                  </a:lnTo>
                  <a:lnTo>
                    <a:pt x="0" y="135636"/>
                  </a:lnTo>
                  <a:lnTo>
                    <a:pt x="4572" y="135636"/>
                  </a:lnTo>
                  <a:lnTo>
                    <a:pt x="4572" y="9144"/>
                  </a:lnTo>
                  <a:lnTo>
                    <a:pt x="9144" y="4572"/>
                  </a:lnTo>
                  <a:lnTo>
                    <a:pt x="9144" y="9144"/>
                  </a:lnTo>
                  <a:lnTo>
                    <a:pt x="42672" y="9144"/>
                  </a:lnTo>
                  <a:lnTo>
                    <a:pt x="42672" y="4572"/>
                  </a:lnTo>
                  <a:lnTo>
                    <a:pt x="47244" y="9144"/>
                  </a:lnTo>
                  <a:lnTo>
                    <a:pt x="47244" y="135636"/>
                  </a:lnTo>
                  <a:lnTo>
                    <a:pt x="53340" y="135636"/>
                  </a:lnTo>
                  <a:close/>
                </a:path>
                <a:path w="53339" h="135889">
                  <a:moveTo>
                    <a:pt x="9144" y="9144"/>
                  </a:moveTo>
                  <a:lnTo>
                    <a:pt x="9144" y="4572"/>
                  </a:lnTo>
                  <a:lnTo>
                    <a:pt x="4572" y="9144"/>
                  </a:lnTo>
                  <a:lnTo>
                    <a:pt x="9144" y="9144"/>
                  </a:lnTo>
                  <a:close/>
                </a:path>
                <a:path w="53339" h="135889">
                  <a:moveTo>
                    <a:pt x="9144" y="126492"/>
                  </a:moveTo>
                  <a:lnTo>
                    <a:pt x="9144" y="9144"/>
                  </a:lnTo>
                  <a:lnTo>
                    <a:pt x="4572" y="9144"/>
                  </a:lnTo>
                  <a:lnTo>
                    <a:pt x="4572" y="126492"/>
                  </a:lnTo>
                  <a:lnTo>
                    <a:pt x="9144" y="126492"/>
                  </a:lnTo>
                  <a:close/>
                </a:path>
                <a:path w="53339" h="135889">
                  <a:moveTo>
                    <a:pt x="47244" y="126492"/>
                  </a:moveTo>
                  <a:lnTo>
                    <a:pt x="4572" y="126492"/>
                  </a:lnTo>
                  <a:lnTo>
                    <a:pt x="9144" y="131064"/>
                  </a:lnTo>
                  <a:lnTo>
                    <a:pt x="9144" y="135636"/>
                  </a:lnTo>
                  <a:lnTo>
                    <a:pt x="42672" y="135636"/>
                  </a:lnTo>
                  <a:lnTo>
                    <a:pt x="42672" y="131064"/>
                  </a:lnTo>
                  <a:lnTo>
                    <a:pt x="47244" y="126492"/>
                  </a:lnTo>
                  <a:close/>
                </a:path>
                <a:path w="53339" h="135889">
                  <a:moveTo>
                    <a:pt x="9144" y="135636"/>
                  </a:moveTo>
                  <a:lnTo>
                    <a:pt x="9144" y="131064"/>
                  </a:lnTo>
                  <a:lnTo>
                    <a:pt x="4572" y="126492"/>
                  </a:lnTo>
                  <a:lnTo>
                    <a:pt x="4572" y="135636"/>
                  </a:lnTo>
                  <a:lnTo>
                    <a:pt x="9144" y="135636"/>
                  </a:lnTo>
                  <a:close/>
                </a:path>
                <a:path w="53339" h="135889">
                  <a:moveTo>
                    <a:pt x="47244" y="9144"/>
                  </a:moveTo>
                  <a:lnTo>
                    <a:pt x="42672" y="4572"/>
                  </a:lnTo>
                  <a:lnTo>
                    <a:pt x="42672" y="9144"/>
                  </a:lnTo>
                  <a:lnTo>
                    <a:pt x="47244" y="9144"/>
                  </a:lnTo>
                  <a:close/>
                </a:path>
                <a:path w="53339" h="135889">
                  <a:moveTo>
                    <a:pt x="47244" y="126492"/>
                  </a:moveTo>
                  <a:lnTo>
                    <a:pt x="47244" y="9144"/>
                  </a:lnTo>
                  <a:lnTo>
                    <a:pt x="42672" y="9144"/>
                  </a:lnTo>
                  <a:lnTo>
                    <a:pt x="42672" y="126492"/>
                  </a:lnTo>
                  <a:lnTo>
                    <a:pt x="47244" y="126492"/>
                  </a:lnTo>
                  <a:close/>
                </a:path>
                <a:path w="53339" h="135889">
                  <a:moveTo>
                    <a:pt x="47244" y="135636"/>
                  </a:moveTo>
                  <a:lnTo>
                    <a:pt x="47244" y="126492"/>
                  </a:lnTo>
                  <a:lnTo>
                    <a:pt x="42672" y="131064"/>
                  </a:lnTo>
                  <a:lnTo>
                    <a:pt x="42672" y="135636"/>
                  </a:lnTo>
                  <a:lnTo>
                    <a:pt x="47244" y="135636"/>
                  </a:lnTo>
                  <a:close/>
                </a:path>
              </a:pathLst>
            </a:custGeom>
            <a:solidFill>
              <a:srgbClr val="000000"/>
            </a:solidFill>
          </p:spPr>
          <p:txBody>
            <a:bodyPr wrap="square" lIns="0" tIns="0" rIns="0" bIns="0" rtlCol="0"/>
            <a:lstStyle/>
            <a:p>
              <a:endParaRPr sz="1634"/>
            </a:p>
          </p:txBody>
        </p:sp>
        <p:sp>
          <p:nvSpPr>
            <p:cNvPr id="99" name="object 99"/>
            <p:cNvSpPr/>
            <p:nvPr/>
          </p:nvSpPr>
          <p:spPr>
            <a:xfrm>
              <a:off x="4757420" y="3831348"/>
              <a:ext cx="52705" cy="137160"/>
            </a:xfrm>
            <a:custGeom>
              <a:avLst/>
              <a:gdLst/>
              <a:ahLst/>
              <a:cxnLst/>
              <a:rect l="l" t="t" r="r" b="b"/>
              <a:pathLst>
                <a:path w="52704" h="137160">
                  <a:moveTo>
                    <a:pt x="52197" y="132588"/>
                  </a:moveTo>
                  <a:lnTo>
                    <a:pt x="52070" y="132588"/>
                  </a:lnTo>
                  <a:lnTo>
                    <a:pt x="52070" y="4572"/>
                  </a:lnTo>
                  <a:lnTo>
                    <a:pt x="52070" y="0"/>
                  </a:lnTo>
                  <a:lnTo>
                    <a:pt x="48260" y="0"/>
                  </a:lnTo>
                  <a:lnTo>
                    <a:pt x="48260" y="4572"/>
                  </a:lnTo>
                  <a:lnTo>
                    <a:pt x="48260" y="132588"/>
                  </a:lnTo>
                  <a:lnTo>
                    <a:pt x="47625" y="132588"/>
                  </a:lnTo>
                  <a:lnTo>
                    <a:pt x="5080" y="132588"/>
                  </a:lnTo>
                  <a:lnTo>
                    <a:pt x="5080" y="4572"/>
                  </a:lnTo>
                  <a:lnTo>
                    <a:pt x="48260" y="4572"/>
                  </a:lnTo>
                  <a:lnTo>
                    <a:pt x="48260" y="0"/>
                  </a:lnTo>
                  <a:lnTo>
                    <a:pt x="5080" y="0"/>
                  </a:lnTo>
                  <a:lnTo>
                    <a:pt x="0" y="0"/>
                  </a:lnTo>
                  <a:lnTo>
                    <a:pt x="0" y="137160"/>
                  </a:lnTo>
                  <a:lnTo>
                    <a:pt x="4953" y="137160"/>
                  </a:lnTo>
                  <a:lnTo>
                    <a:pt x="5080" y="137160"/>
                  </a:lnTo>
                  <a:lnTo>
                    <a:pt x="52197" y="137160"/>
                  </a:lnTo>
                  <a:lnTo>
                    <a:pt x="52197" y="132588"/>
                  </a:lnTo>
                  <a:close/>
                </a:path>
              </a:pathLst>
            </a:custGeom>
            <a:solidFill>
              <a:srgbClr val="000000"/>
            </a:solidFill>
          </p:spPr>
          <p:txBody>
            <a:bodyPr wrap="square" lIns="0" tIns="0" rIns="0" bIns="0" rtlCol="0"/>
            <a:lstStyle/>
            <a:p>
              <a:endParaRPr sz="1634"/>
            </a:p>
          </p:txBody>
        </p:sp>
        <p:sp>
          <p:nvSpPr>
            <p:cNvPr id="100" name="object 100"/>
            <p:cNvSpPr/>
            <p:nvPr/>
          </p:nvSpPr>
          <p:spPr>
            <a:xfrm>
              <a:off x="4762377" y="3835907"/>
              <a:ext cx="43180" cy="128270"/>
            </a:xfrm>
            <a:custGeom>
              <a:avLst/>
              <a:gdLst/>
              <a:ahLst/>
              <a:cxnLst/>
              <a:rect l="l" t="t" r="r" b="b"/>
              <a:pathLst>
                <a:path w="43179" h="128270">
                  <a:moveTo>
                    <a:pt x="42671" y="128015"/>
                  </a:moveTo>
                  <a:lnTo>
                    <a:pt x="42671" y="0"/>
                  </a:lnTo>
                  <a:lnTo>
                    <a:pt x="0" y="0"/>
                  </a:lnTo>
                  <a:lnTo>
                    <a:pt x="0" y="128015"/>
                  </a:lnTo>
                  <a:lnTo>
                    <a:pt x="42671" y="128015"/>
                  </a:lnTo>
                  <a:close/>
                </a:path>
              </a:pathLst>
            </a:custGeom>
            <a:solidFill>
              <a:srgbClr val="FF3200"/>
            </a:solidFill>
          </p:spPr>
          <p:txBody>
            <a:bodyPr wrap="square" lIns="0" tIns="0" rIns="0" bIns="0" rtlCol="0"/>
            <a:lstStyle/>
            <a:p>
              <a:endParaRPr sz="1634"/>
            </a:p>
          </p:txBody>
        </p:sp>
        <p:sp>
          <p:nvSpPr>
            <p:cNvPr id="101" name="object 101"/>
            <p:cNvSpPr/>
            <p:nvPr/>
          </p:nvSpPr>
          <p:spPr>
            <a:xfrm>
              <a:off x="4757806" y="3831336"/>
              <a:ext cx="52069" cy="137160"/>
            </a:xfrm>
            <a:custGeom>
              <a:avLst/>
              <a:gdLst/>
              <a:ahLst/>
              <a:cxnLst/>
              <a:rect l="l" t="t" r="r" b="b"/>
              <a:pathLst>
                <a:path w="52070" h="137160">
                  <a:moveTo>
                    <a:pt x="51816" y="137160"/>
                  </a:moveTo>
                  <a:lnTo>
                    <a:pt x="51816" y="0"/>
                  </a:lnTo>
                  <a:lnTo>
                    <a:pt x="0" y="0"/>
                  </a:lnTo>
                  <a:lnTo>
                    <a:pt x="0" y="137160"/>
                  </a:lnTo>
                  <a:lnTo>
                    <a:pt x="4572" y="137160"/>
                  </a:lnTo>
                  <a:lnTo>
                    <a:pt x="4572" y="9144"/>
                  </a:lnTo>
                  <a:lnTo>
                    <a:pt x="9144" y="4572"/>
                  </a:lnTo>
                  <a:lnTo>
                    <a:pt x="9144" y="9144"/>
                  </a:lnTo>
                  <a:lnTo>
                    <a:pt x="42672" y="9144"/>
                  </a:lnTo>
                  <a:lnTo>
                    <a:pt x="42672" y="4572"/>
                  </a:lnTo>
                  <a:lnTo>
                    <a:pt x="47244" y="9144"/>
                  </a:lnTo>
                  <a:lnTo>
                    <a:pt x="47244" y="137160"/>
                  </a:lnTo>
                  <a:lnTo>
                    <a:pt x="51816" y="137160"/>
                  </a:lnTo>
                  <a:close/>
                </a:path>
                <a:path w="52070" h="137160">
                  <a:moveTo>
                    <a:pt x="9144" y="9144"/>
                  </a:moveTo>
                  <a:lnTo>
                    <a:pt x="9144" y="4572"/>
                  </a:lnTo>
                  <a:lnTo>
                    <a:pt x="4572" y="9144"/>
                  </a:lnTo>
                  <a:lnTo>
                    <a:pt x="9144" y="9144"/>
                  </a:lnTo>
                  <a:close/>
                </a:path>
                <a:path w="52070" h="137160">
                  <a:moveTo>
                    <a:pt x="9144" y="128016"/>
                  </a:moveTo>
                  <a:lnTo>
                    <a:pt x="9144" y="9144"/>
                  </a:lnTo>
                  <a:lnTo>
                    <a:pt x="4572" y="9144"/>
                  </a:lnTo>
                  <a:lnTo>
                    <a:pt x="4572" y="128016"/>
                  </a:lnTo>
                  <a:lnTo>
                    <a:pt x="9144" y="128016"/>
                  </a:lnTo>
                  <a:close/>
                </a:path>
                <a:path w="52070" h="137160">
                  <a:moveTo>
                    <a:pt x="47244" y="128016"/>
                  </a:moveTo>
                  <a:lnTo>
                    <a:pt x="4572" y="128016"/>
                  </a:lnTo>
                  <a:lnTo>
                    <a:pt x="9144" y="132588"/>
                  </a:lnTo>
                  <a:lnTo>
                    <a:pt x="9144" y="137160"/>
                  </a:lnTo>
                  <a:lnTo>
                    <a:pt x="42672" y="137160"/>
                  </a:lnTo>
                  <a:lnTo>
                    <a:pt x="42672" y="132588"/>
                  </a:lnTo>
                  <a:lnTo>
                    <a:pt x="47244" y="128016"/>
                  </a:lnTo>
                  <a:close/>
                </a:path>
                <a:path w="52070" h="137160">
                  <a:moveTo>
                    <a:pt x="9144" y="137160"/>
                  </a:moveTo>
                  <a:lnTo>
                    <a:pt x="9144" y="132588"/>
                  </a:lnTo>
                  <a:lnTo>
                    <a:pt x="4572" y="128016"/>
                  </a:lnTo>
                  <a:lnTo>
                    <a:pt x="4572" y="137160"/>
                  </a:lnTo>
                  <a:lnTo>
                    <a:pt x="9144" y="137160"/>
                  </a:lnTo>
                  <a:close/>
                </a:path>
                <a:path w="52070" h="137160">
                  <a:moveTo>
                    <a:pt x="47244" y="9144"/>
                  </a:moveTo>
                  <a:lnTo>
                    <a:pt x="42672" y="4572"/>
                  </a:lnTo>
                  <a:lnTo>
                    <a:pt x="42672" y="9144"/>
                  </a:lnTo>
                  <a:lnTo>
                    <a:pt x="47244" y="9144"/>
                  </a:lnTo>
                  <a:close/>
                </a:path>
                <a:path w="52070" h="137160">
                  <a:moveTo>
                    <a:pt x="47244" y="128016"/>
                  </a:moveTo>
                  <a:lnTo>
                    <a:pt x="47244" y="9144"/>
                  </a:lnTo>
                  <a:lnTo>
                    <a:pt x="42672" y="9144"/>
                  </a:lnTo>
                  <a:lnTo>
                    <a:pt x="42672" y="128016"/>
                  </a:lnTo>
                  <a:lnTo>
                    <a:pt x="47244" y="128016"/>
                  </a:lnTo>
                  <a:close/>
                </a:path>
                <a:path w="52070" h="137160">
                  <a:moveTo>
                    <a:pt x="47244" y="137160"/>
                  </a:moveTo>
                  <a:lnTo>
                    <a:pt x="47244" y="128016"/>
                  </a:lnTo>
                  <a:lnTo>
                    <a:pt x="42672" y="132588"/>
                  </a:lnTo>
                  <a:lnTo>
                    <a:pt x="42672" y="137160"/>
                  </a:lnTo>
                  <a:lnTo>
                    <a:pt x="47244" y="137160"/>
                  </a:lnTo>
                  <a:close/>
                </a:path>
              </a:pathLst>
            </a:custGeom>
            <a:solidFill>
              <a:srgbClr val="000000"/>
            </a:solidFill>
          </p:spPr>
          <p:txBody>
            <a:bodyPr wrap="square" lIns="0" tIns="0" rIns="0" bIns="0" rtlCol="0"/>
            <a:lstStyle/>
            <a:p>
              <a:endParaRPr sz="1634"/>
            </a:p>
          </p:txBody>
        </p:sp>
        <p:sp>
          <p:nvSpPr>
            <p:cNvPr id="102" name="object 102"/>
            <p:cNvSpPr/>
            <p:nvPr/>
          </p:nvSpPr>
          <p:spPr>
            <a:xfrm>
              <a:off x="5854700" y="2526804"/>
              <a:ext cx="52705" cy="137160"/>
            </a:xfrm>
            <a:custGeom>
              <a:avLst/>
              <a:gdLst/>
              <a:ahLst/>
              <a:cxnLst/>
              <a:rect l="l" t="t" r="r" b="b"/>
              <a:pathLst>
                <a:path w="52704" h="137160">
                  <a:moveTo>
                    <a:pt x="52197" y="132588"/>
                  </a:moveTo>
                  <a:lnTo>
                    <a:pt x="52070" y="132588"/>
                  </a:lnTo>
                  <a:lnTo>
                    <a:pt x="52070" y="4572"/>
                  </a:lnTo>
                  <a:lnTo>
                    <a:pt x="52070" y="0"/>
                  </a:lnTo>
                  <a:lnTo>
                    <a:pt x="48260" y="0"/>
                  </a:lnTo>
                  <a:lnTo>
                    <a:pt x="48260" y="4572"/>
                  </a:lnTo>
                  <a:lnTo>
                    <a:pt x="48260" y="132588"/>
                  </a:lnTo>
                  <a:lnTo>
                    <a:pt x="47625" y="132588"/>
                  </a:lnTo>
                  <a:lnTo>
                    <a:pt x="5080" y="132588"/>
                  </a:lnTo>
                  <a:lnTo>
                    <a:pt x="5080" y="4572"/>
                  </a:lnTo>
                  <a:lnTo>
                    <a:pt x="48260" y="4572"/>
                  </a:lnTo>
                  <a:lnTo>
                    <a:pt x="48260" y="0"/>
                  </a:lnTo>
                  <a:lnTo>
                    <a:pt x="5080" y="0"/>
                  </a:lnTo>
                  <a:lnTo>
                    <a:pt x="0" y="0"/>
                  </a:lnTo>
                  <a:lnTo>
                    <a:pt x="0" y="137160"/>
                  </a:lnTo>
                  <a:lnTo>
                    <a:pt x="4953" y="137160"/>
                  </a:lnTo>
                  <a:lnTo>
                    <a:pt x="5080" y="137160"/>
                  </a:lnTo>
                  <a:lnTo>
                    <a:pt x="52197" y="137160"/>
                  </a:lnTo>
                  <a:lnTo>
                    <a:pt x="52197" y="132588"/>
                  </a:lnTo>
                  <a:close/>
                </a:path>
              </a:pathLst>
            </a:custGeom>
            <a:solidFill>
              <a:srgbClr val="000000"/>
            </a:solidFill>
          </p:spPr>
          <p:txBody>
            <a:bodyPr wrap="square" lIns="0" tIns="0" rIns="0" bIns="0" rtlCol="0"/>
            <a:lstStyle/>
            <a:p>
              <a:endParaRPr sz="1634"/>
            </a:p>
          </p:txBody>
        </p:sp>
        <p:sp>
          <p:nvSpPr>
            <p:cNvPr id="103" name="object 103"/>
            <p:cNvSpPr/>
            <p:nvPr/>
          </p:nvSpPr>
          <p:spPr>
            <a:xfrm>
              <a:off x="5859657" y="2531363"/>
              <a:ext cx="43180" cy="128270"/>
            </a:xfrm>
            <a:custGeom>
              <a:avLst/>
              <a:gdLst/>
              <a:ahLst/>
              <a:cxnLst/>
              <a:rect l="l" t="t" r="r" b="b"/>
              <a:pathLst>
                <a:path w="43179" h="128269">
                  <a:moveTo>
                    <a:pt x="42671" y="128015"/>
                  </a:moveTo>
                  <a:lnTo>
                    <a:pt x="42671" y="0"/>
                  </a:lnTo>
                  <a:lnTo>
                    <a:pt x="0" y="0"/>
                  </a:lnTo>
                  <a:lnTo>
                    <a:pt x="0" y="128015"/>
                  </a:lnTo>
                  <a:lnTo>
                    <a:pt x="42671" y="128015"/>
                  </a:lnTo>
                  <a:close/>
                </a:path>
              </a:pathLst>
            </a:custGeom>
            <a:solidFill>
              <a:srgbClr val="6598FF"/>
            </a:solidFill>
          </p:spPr>
          <p:txBody>
            <a:bodyPr wrap="square" lIns="0" tIns="0" rIns="0" bIns="0" rtlCol="0"/>
            <a:lstStyle/>
            <a:p>
              <a:endParaRPr sz="1634"/>
            </a:p>
          </p:txBody>
        </p:sp>
        <p:sp>
          <p:nvSpPr>
            <p:cNvPr id="104" name="object 104"/>
            <p:cNvSpPr/>
            <p:nvPr/>
          </p:nvSpPr>
          <p:spPr>
            <a:xfrm>
              <a:off x="5855086" y="2526791"/>
              <a:ext cx="52069" cy="137160"/>
            </a:xfrm>
            <a:custGeom>
              <a:avLst/>
              <a:gdLst/>
              <a:ahLst/>
              <a:cxnLst/>
              <a:rect l="l" t="t" r="r" b="b"/>
              <a:pathLst>
                <a:path w="52070" h="137160">
                  <a:moveTo>
                    <a:pt x="51816" y="137160"/>
                  </a:moveTo>
                  <a:lnTo>
                    <a:pt x="51816" y="0"/>
                  </a:lnTo>
                  <a:lnTo>
                    <a:pt x="0" y="0"/>
                  </a:lnTo>
                  <a:lnTo>
                    <a:pt x="0" y="137160"/>
                  </a:lnTo>
                  <a:lnTo>
                    <a:pt x="4572" y="137160"/>
                  </a:lnTo>
                  <a:lnTo>
                    <a:pt x="4572" y="9144"/>
                  </a:lnTo>
                  <a:lnTo>
                    <a:pt x="9144" y="4572"/>
                  </a:lnTo>
                  <a:lnTo>
                    <a:pt x="9144" y="9144"/>
                  </a:lnTo>
                  <a:lnTo>
                    <a:pt x="42672" y="9144"/>
                  </a:lnTo>
                  <a:lnTo>
                    <a:pt x="42672" y="4572"/>
                  </a:lnTo>
                  <a:lnTo>
                    <a:pt x="47244" y="9144"/>
                  </a:lnTo>
                  <a:lnTo>
                    <a:pt x="47244" y="137160"/>
                  </a:lnTo>
                  <a:lnTo>
                    <a:pt x="51816" y="137160"/>
                  </a:lnTo>
                  <a:close/>
                </a:path>
                <a:path w="52070" h="137160">
                  <a:moveTo>
                    <a:pt x="9144" y="9144"/>
                  </a:moveTo>
                  <a:lnTo>
                    <a:pt x="9144" y="4572"/>
                  </a:lnTo>
                  <a:lnTo>
                    <a:pt x="4572" y="9144"/>
                  </a:lnTo>
                  <a:lnTo>
                    <a:pt x="9144" y="9144"/>
                  </a:lnTo>
                  <a:close/>
                </a:path>
                <a:path w="52070" h="137160">
                  <a:moveTo>
                    <a:pt x="9144" y="128016"/>
                  </a:moveTo>
                  <a:lnTo>
                    <a:pt x="9144" y="9144"/>
                  </a:lnTo>
                  <a:lnTo>
                    <a:pt x="4572" y="9144"/>
                  </a:lnTo>
                  <a:lnTo>
                    <a:pt x="4572" y="128016"/>
                  </a:lnTo>
                  <a:lnTo>
                    <a:pt x="9144" y="128016"/>
                  </a:lnTo>
                  <a:close/>
                </a:path>
                <a:path w="52070" h="137160">
                  <a:moveTo>
                    <a:pt x="47244" y="128016"/>
                  </a:moveTo>
                  <a:lnTo>
                    <a:pt x="4572" y="128016"/>
                  </a:lnTo>
                  <a:lnTo>
                    <a:pt x="9144" y="132588"/>
                  </a:lnTo>
                  <a:lnTo>
                    <a:pt x="9144" y="137160"/>
                  </a:lnTo>
                  <a:lnTo>
                    <a:pt x="42672" y="137160"/>
                  </a:lnTo>
                  <a:lnTo>
                    <a:pt x="42672" y="132588"/>
                  </a:lnTo>
                  <a:lnTo>
                    <a:pt x="47244" y="128016"/>
                  </a:lnTo>
                  <a:close/>
                </a:path>
                <a:path w="52070" h="137160">
                  <a:moveTo>
                    <a:pt x="9144" y="137160"/>
                  </a:moveTo>
                  <a:lnTo>
                    <a:pt x="9144" y="132588"/>
                  </a:lnTo>
                  <a:lnTo>
                    <a:pt x="4572" y="128016"/>
                  </a:lnTo>
                  <a:lnTo>
                    <a:pt x="4572" y="137160"/>
                  </a:lnTo>
                  <a:lnTo>
                    <a:pt x="9144" y="137160"/>
                  </a:lnTo>
                  <a:close/>
                </a:path>
                <a:path w="52070" h="137160">
                  <a:moveTo>
                    <a:pt x="47244" y="9144"/>
                  </a:moveTo>
                  <a:lnTo>
                    <a:pt x="42672" y="4572"/>
                  </a:lnTo>
                  <a:lnTo>
                    <a:pt x="42672" y="9144"/>
                  </a:lnTo>
                  <a:lnTo>
                    <a:pt x="47244" y="9144"/>
                  </a:lnTo>
                  <a:close/>
                </a:path>
                <a:path w="52070" h="137160">
                  <a:moveTo>
                    <a:pt x="47244" y="128016"/>
                  </a:moveTo>
                  <a:lnTo>
                    <a:pt x="47244" y="9144"/>
                  </a:lnTo>
                  <a:lnTo>
                    <a:pt x="42672" y="9144"/>
                  </a:lnTo>
                  <a:lnTo>
                    <a:pt x="42672" y="128016"/>
                  </a:lnTo>
                  <a:lnTo>
                    <a:pt x="47244" y="128016"/>
                  </a:lnTo>
                  <a:close/>
                </a:path>
                <a:path w="52070" h="137160">
                  <a:moveTo>
                    <a:pt x="47244" y="137160"/>
                  </a:moveTo>
                  <a:lnTo>
                    <a:pt x="47244" y="128016"/>
                  </a:lnTo>
                  <a:lnTo>
                    <a:pt x="42672" y="132588"/>
                  </a:lnTo>
                  <a:lnTo>
                    <a:pt x="42672" y="137160"/>
                  </a:lnTo>
                  <a:lnTo>
                    <a:pt x="47244" y="137160"/>
                  </a:lnTo>
                  <a:close/>
                </a:path>
              </a:pathLst>
            </a:custGeom>
            <a:solidFill>
              <a:srgbClr val="000000"/>
            </a:solidFill>
          </p:spPr>
          <p:txBody>
            <a:bodyPr wrap="square" lIns="0" tIns="0" rIns="0" bIns="0" rtlCol="0"/>
            <a:lstStyle/>
            <a:p>
              <a:endParaRPr sz="1634"/>
            </a:p>
          </p:txBody>
        </p:sp>
        <p:sp>
          <p:nvSpPr>
            <p:cNvPr id="105" name="object 105"/>
            <p:cNvSpPr/>
            <p:nvPr/>
          </p:nvSpPr>
          <p:spPr>
            <a:xfrm>
              <a:off x="6234430" y="2505468"/>
              <a:ext cx="52069" cy="139065"/>
            </a:xfrm>
            <a:custGeom>
              <a:avLst/>
              <a:gdLst/>
              <a:ahLst/>
              <a:cxnLst/>
              <a:rect l="l" t="t" r="r" b="b"/>
              <a:pathLst>
                <a:path w="52070" h="139064">
                  <a:moveTo>
                    <a:pt x="52070" y="0"/>
                  </a:moveTo>
                  <a:lnTo>
                    <a:pt x="46990" y="0"/>
                  </a:lnTo>
                  <a:lnTo>
                    <a:pt x="46990" y="4572"/>
                  </a:lnTo>
                  <a:lnTo>
                    <a:pt x="46990" y="134112"/>
                  </a:lnTo>
                  <a:lnTo>
                    <a:pt x="5080" y="134112"/>
                  </a:lnTo>
                  <a:lnTo>
                    <a:pt x="5080" y="4572"/>
                  </a:lnTo>
                  <a:lnTo>
                    <a:pt x="46990" y="4572"/>
                  </a:lnTo>
                  <a:lnTo>
                    <a:pt x="46990" y="0"/>
                  </a:lnTo>
                  <a:lnTo>
                    <a:pt x="5080" y="0"/>
                  </a:lnTo>
                  <a:lnTo>
                    <a:pt x="0" y="0"/>
                  </a:lnTo>
                  <a:lnTo>
                    <a:pt x="0" y="138684"/>
                  </a:lnTo>
                  <a:lnTo>
                    <a:pt x="4699" y="138684"/>
                  </a:lnTo>
                  <a:lnTo>
                    <a:pt x="5080" y="138684"/>
                  </a:lnTo>
                  <a:lnTo>
                    <a:pt x="51943" y="138684"/>
                  </a:lnTo>
                  <a:lnTo>
                    <a:pt x="51943" y="134112"/>
                  </a:lnTo>
                  <a:lnTo>
                    <a:pt x="52070" y="134112"/>
                  </a:lnTo>
                  <a:lnTo>
                    <a:pt x="52070" y="4572"/>
                  </a:lnTo>
                  <a:lnTo>
                    <a:pt x="52070" y="0"/>
                  </a:lnTo>
                  <a:close/>
                </a:path>
              </a:pathLst>
            </a:custGeom>
            <a:solidFill>
              <a:srgbClr val="000000"/>
            </a:solidFill>
          </p:spPr>
          <p:txBody>
            <a:bodyPr wrap="square" lIns="0" tIns="0" rIns="0" bIns="0" rtlCol="0"/>
            <a:lstStyle/>
            <a:p>
              <a:endParaRPr sz="1634"/>
            </a:p>
          </p:txBody>
        </p:sp>
        <p:sp>
          <p:nvSpPr>
            <p:cNvPr id="106" name="object 106"/>
            <p:cNvSpPr/>
            <p:nvPr/>
          </p:nvSpPr>
          <p:spPr>
            <a:xfrm>
              <a:off x="6239133" y="2510027"/>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107" name="object 107"/>
            <p:cNvSpPr/>
            <p:nvPr/>
          </p:nvSpPr>
          <p:spPr>
            <a:xfrm>
              <a:off x="6234562" y="2505455"/>
              <a:ext cx="52069" cy="139065"/>
            </a:xfrm>
            <a:custGeom>
              <a:avLst/>
              <a:gdLst/>
              <a:ahLst/>
              <a:cxnLst/>
              <a:rect l="l" t="t" r="r" b="b"/>
              <a:pathLst>
                <a:path w="52070" h="139064">
                  <a:moveTo>
                    <a:pt x="51816" y="138684"/>
                  </a:moveTo>
                  <a:lnTo>
                    <a:pt x="51816"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1816" y="138684"/>
                  </a:lnTo>
                  <a:close/>
                </a:path>
                <a:path w="52070" h="139064">
                  <a:moveTo>
                    <a:pt x="9144" y="9144"/>
                  </a:moveTo>
                  <a:lnTo>
                    <a:pt x="9144" y="4572"/>
                  </a:lnTo>
                  <a:lnTo>
                    <a:pt x="4572" y="9144"/>
                  </a:lnTo>
                  <a:lnTo>
                    <a:pt x="9144" y="9144"/>
                  </a:lnTo>
                  <a:close/>
                </a:path>
                <a:path w="52070" h="139064">
                  <a:moveTo>
                    <a:pt x="9144" y="128016"/>
                  </a:moveTo>
                  <a:lnTo>
                    <a:pt x="9144" y="9144"/>
                  </a:lnTo>
                  <a:lnTo>
                    <a:pt x="4572" y="9144"/>
                  </a:lnTo>
                  <a:lnTo>
                    <a:pt x="4572" y="128016"/>
                  </a:lnTo>
                  <a:lnTo>
                    <a:pt x="9144" y="128016"/>
                  </a:lnTo>
                  <a:close/>
                </a:path>
                <a:path w="52070" h="139064">
                  <a:moveTo>
                    <a:pt x="47244" y="128016"/>
                  </a:moveTo>
                  <a:lnTo>
                    <a:pt x="4572" y="128016"/>
                  </a:lnTo>
                  <a:lnTo>
                    <a:pt x="9144" y="134112"/>
                  </a:lnTo>
                  <a:lnTo>
                    <a:pt x="9144" y="138684"/>
                  </a:lnTo>
                  <a:lnTo>
                    <a:pt x="42672" y="138684"/>
                  </a:lnTo>
                  <a:lnTo>
                    <a:pt x="42672" y="134112"/>
                  </a:lnTo>
                  <a:lnTo>
                    <a:pt x="47244" y="128016"/>
                  </a:lnTo>
                  <a:close/>
                </a:path>
                <a:path w="52070" h="139064">
                  <a:moveTo>
                    <a:pt x="9144" y="138684"/>
                  </a:moveTo>
                  <a:lnTo>
                    <a:pt x="9144" y="134112"/>
                  </a:lnTo>
                  <a:lnTo>
                    <a:pt x="4572" y="128016"/>
                  </a:lnTo>
                  <a:lnTo>
                    <a:pt x="4572" y="138684"/>
                  </a:lnTo>
                  <a:lnTo>
                    <a:pt x="9144" y="138684"/>
                  </a:lnTo>
                  <a:close/>
                </a:path>
                <a:path w="52070" h="139064">
                  <a:moveTo>
                    <a:pt x="47244" y="9144"/>
                  </a:moveTo>
                  <a:lnTo>
                    <a:pt x="42672" y="4572"/>
                  </a:lnTo>
                  <a:lnTo>
                    <a:pt x="42672" y="9144"/>
                  </a:lnTo>
                  <a:lnTo>
                    <a:pt x="47244" y="9144"/>
                  </a:lnTo>
                  <a:close/>
                </a:path>
                <a:path w="52070" h="139064">
                  <a:moveTo>
                    <a:pt x="47244" y="128016"/>
                  </a:moveTo>
                  <a:lnTo>
                    <a:pt x="47244" y="9144"/>
                  </a:lnTo>
                  <a:lnTo>
                    <a:pt x="42672" y="9144"/>
                  </a:lnTo>
                  <a:lnTo>
                    <a:pt x="42672" y="128016"/>
                  </a:lnTo>
                  <a:lnTo>
                    <a:pt x="47244" y="128016"/>
                  </a:lnTo>
                  <a:close/>
                </a:path>
                <a:path w="52070" h="139064">
                  <a:moveTo>
                    <a:pt x="47244" y="138684"/>
                  </a:moveTo>
                  <a:lnTo>
                    <a:pt x="47244" y="128016"/>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108" name="object 108"/>
            <p:cNvSpPr/>
            <p:nvPr/>
          </p:nvSpPr>
          <p:spPr>
            <a:xfrm>
              <a:off x="4191000" y="3387864"/>
              <a:ext cx="53340" cy="139065"/>
            </a:xfrm>
            <a:custGeom>
              <a:avLst/>
              <a:gdLst/>
              <a:ahLst/>
              <a:cxnLst/>
              <a:rect l="l" t="t" r="r" b="b"/>
              <a:pathLst>
                <a:path w="53339" h="139064">
                  <a:moveTo>
                    <a:pt x="53340" y="0"/>
                  </a:moveTo>
                  <a:lnTo>
                    <a:pt x="46990" y="0"/>
                  </a:lnTo>
                  <a:lnTo>
                    <a:pt x="46990" y="4572"/>
                  </a:lnTo>
                  <a:lnTo>
                    <a:pt x="46990" y="134112"/>
                  </a:lnTo>
                  <a:lnTo>
                    <a:pt x="5080" y="134112"/>
                  </a:lnTo>
                  <a:lnTo>
                    <a:pt x="5080" y="4572"/>
                  </a:lnTo>
                  <a:lnTo>
                    <a:pt x="46990" y="4572"/>
                  </a:lnTo>
                  <a:lnTo>
                    <a:pt x="46990" y="0"/>
                  </a:lnTo>
                  <a:lnTo>
                    <a:pt x="5080" y="0"/>
                  </a:lnTo>
                  <a:lnTo>
                    <a:pt x="0" y="0"/>
                  </a:lnTo>
                  <a:lnTo>
                    <a:pt x="0" y="138684"/>
                  </a:lnTo>
                  <a:lnTo>
                    <a:pt x="4445" y="138684"/>
                  </a:lnTo>
                  <a:lnTo>
                    <a:pt x="5080" y="138684"/>
                  </a:lnTo>
                  <a:lnTo>
                    <a:pt x="53213" y="138684"/>
                  </a:lnTo>
                  <a:lnTo>
                    <a:pt x="53213" y="134112"/>
                  </a:lnTo>
                  <a:lnTo>
                    <a:pt x="53340" y="134112"/>
                  </a:lnTo>
                  <a:lnTo>
                    <a:pt x="53340" y="4572"/>
                  </a:lnTo>
                  <a:lnTo>
                    <a:pt x="53340" y="0"/>
                  </a:lnTo>
                  <a:close/>
                </a:path>
              </a:pathLst>
            </a:custGeom>
            <a:solidFill>
              <a:srgbClr val="000000"/>
            </a:solidFill>
          </p:spPr>
          <p:txBody>
            <a:bodyPr wrap="square" lIns="0" tIns="0" rIns="0" bIns="0" rtlCol="0"/>
            <a:lstStyle/>
            <a:p>
              <a:endParaRPr sz="1634"/>
            </a:p>
          </p:txBody>
        </p:sp>
        <p:sp>
          <p:nvSpPr>
            <p:cNvPr id="109" name="object 109"/>
            <p:cNvSpPr/>
            <p:nvPr/>
          </p:nvSpPr>
          <p:spPr>
            <a:xfrm>
              <a:off x="4195449" y="3392423"/>
              <a:ext cx="43180" cy="129539"/>
            </a:xfrm>
            <a:custGeom>
              <a:avLst/>
              <a:gdLst/>
              <a:ahLst/>
              <a:cxnLst/>
              <a:rect l="l" t="t" r="r" b="b"/>
              <a:pathLst>
                <a:path w="43179" h="129539">
                  <a:moveTo>
                    <a:pt x="42671" y="129539"/>
                  </a:moveTo>
                  <a:lnTo>
                    <a:pt x="42671" y="0"/>
                  </a:lnTo>
                  <a:lnTo>
                    <a:pt x="0" y="0"/>
                  </a:lnTo>
                  <a:lnTo>
                    <a:pt x="0" y="129539"/>
                  </a:lnTo>
                  <a:lnTo>
                    <a:pt x="42671" y="129539"/>
                  </a:lnTo>
                  <a:close/>
                </a:path>
              </a:pathLst>
            </a:custGeom>
            <a:solidFill>
              <a:srgbClr val="FF3200"/>
            </a:solidFill>
          </p:spPr>
          <p:txBody>
            <a:bodyPr wrap="square" lIns="0" tIns="0" rIns="0" bIns="0" rtlCol="0"/>
            <a:lstStyle/>
            <a:p>
              <a:endParaRPr sz="1634"/>
            </a:p>
          </p:txBody>
        </p:sp>
        <p:sp>
          <p:nvSpPr>
            <p:cNvPr id="110" name="object 110"/>
            <p:cNvSpPr/>
            <p:nvPr/>
          </p:nvSpPr>
          <p:spPr>
            <a:xfrm>
              <a:off x="4190878" y="3387852"/>
              <a:ext cx="53340" cy="139065"/>
            </a:xfrm>
            <a:custGeom>
              <a:avLst/>
              <a:gdLst/>
              <a:ahLst/>
              <a:cxnLst/>
              <a:rect l="l" t="t" r="r" b="b"/>
              <a:pathLst>
                <a:path w="53339" h="139064">
                  <a:moveTo>
                    <a:pt x="53340" y="138684"/>
                  </a:moveTo>
                  <a:lnTo>
                    <a:pt x="53340" y="0"/>
                  </a:lnTo>
                  <a:lnTo>
                    <a:pt x="0" y="0"/>
                  </a:lnTo>
                  <a:lnTo>
                    <a:pt x="0" y="138684"/>
                  </a:lnTo>
                  <a:lnTo>
                    <a:pt x="4572" y="138684"/>
                  </a:lnTo>
                  <a:lnTo>
                    <a:pt x="4572" y="9144"/>
                  </a:lnTo>
                  <a:lnTo>
                    <a:pt x="9144" y="4572"/>
                  </a:lnTo>
                  <a:lnTo>
                    <a:pt x="9144" y="9144"/>
                  </a:lnTo>
                  <a:lnTo>
                    <a:pt x="42672" y="9144"/>
                  </a:lnTo>
                  <a:lnTo>
                    <a:pt x="42672" y="4572"/>
                  </a:lnTo>
                  <a:lnTo>
                    <a:pt x="47244" y="9144"/>
                  </a:lnTo>
                  <a:lnTo>
                    <a:pt x="47244" y="138684"/>
                  </a:lnTo>
                  <a:lnTo>
                    <a:pt x="53340" y="138684"/>
                  </a:lnTo>
                  <a:close/>
                </a:path>
                <a:path w="53339" h="139064">
                  <a:moveTo>
                    <a:pt x="9144" y="9144"/>
                  </a:moveTo>
                  <a:lnTo>
                    <a:pt x="9144" y="4572"/>
                  </a:lnTo>
                  <a:lnTo>
                    <a:pt x="4572" y="9144"/>
                  </a:lnTo>
                  <a:lnTo>
                    <a:pt x="9144" y="9144"/>
                  </a:lnTo>
                  <a:close/>
                </a:path>
                <a:path w="53339" h="139064">
                  <a:moveTo>
                    <a:pt x="9144" y="129540"/>
                  </a:moveTo>
                  <a:lnTo>
                    <a:pt x="9144" y="9144"/>
                  </a:lnTo>
                  <a:lnTo>
                    <a:pt x="4572" y="9144"/>
                  </a:lnTo>
                  <a:lnTo>
                    <a:pt x="4572" y="129540"/>
                  </a:lnTo>
                  <a:lnTo>
                    <a:pt x="9144" y="129540"/>
                  </a:lnTo>
                  <a:close/>
                </a:path>
                <a:path w="53339" h="139064">
                  <a:moveTo>
                    <a:pt x="47244" y="129540"/>
                  </a:moveTo>
                  <a:lnTo>
                    <a:pt x="4572" y="129540"/>
                  </a:lnTo>
                  <a:lnTo>
                    <a:pt x="9144" y="134112"/>
                  </a:lnTo>
                  <a:lnTo>
                    <a:pt x="9144" y="138684"/>
                  </a:lnTo>
                  <a:lnTo>
                    <a:pt x="42672" y="138684"/>
                  </a:lnTo>
                  <a:lnTo>
                    <a:pt x="42672" y="134112"/>
                  </a:lnTo>
                  <a:lnTo>
                    <a:pt x="47244" y="129540"/>
                  </a:lnTo>
                  <a:close/>
                </a:path>
                <a:path w="53339" h="139064">
                  <a:moveTo>
                    <a:pt x="9144" y="138684"/>
                  </a:moveTo>
                  <a:lnTo>
                    <a:pt x="9144" y="134112"/>
                  </a:lnTo>
                  <a:lnTo>
                    <a:pt x="4572" y="129540"/>
                  </a:lnTo>
                  <a:lnTo>
                    <a:pt x="4572" y="138684"/>
                  </a:lnTo>
                  <a:lnTo>
                    <a:pt x="9144" y="138684"/>
                  </a:lnTo>
                  <a:close/>
                </a:path>
                <a:path w="53339" h="139064">
                  <a:moveTo>
                    <a:pt x="47244" y="9144"/>
                  </a:moveTo>
                  <a:lnTo>
                    <a:pt x="42672" y="4572"/>
                  </a:lnTo>
                  <a:lnTo>
                    <a:pt x="42672" y="9144"/>
                  </a:lnTo>
                  <a:lnTo>
                    <a:pt x="47244" y="9144"/>
                  </a:lnTo>
                  <a:close/>
                </a:path>
                <a:path w="53339" h="139064">
                  <a:moveTo>
                    <a:pt x="47244" y="129540"/>
                  </a:moveTo>
                  <a:lnTo>
                    <a:pt x="47244" y="9144"/>
                  </a:lnTo>
                  <a:lnTo>
                    <a:pt x="42672" y="9144"/>
                  </a:lnTo>
                  <a:lnTo>
                    <a:pt x="42672" y="129540"/>
                  </a:lnTo>
                  <a:lnTo>
                    <a:pt x="47244" y="129540"/>
                  </a:lnTo>
                  <a:close/>
                </a:path>
                <a:path w="53339" h="139064">
                  <a:moveTo>
                    <a:pt x="47244" y="138684"/>
                  </a:moveTo>
                  <a:lnTo>
                    <a:pt x="47244" y="129540"/>
                  </a:lnTo>
                  <a:lnTo>
                    <a:pt x="42672" y="134112"/>
                  </a:lnTo>
                  <a:lnTo>
                    <a:pt x="42672" y="138684"/>
                  </a:lnTo>
                  <a:lnTo>
                    <a:pt x="47244" y="138684"/>
                  </a:lnTo>
                  <a:close/>
                </a:path>
              </a:pathLst>
            </a:custGeom>
            <a:solidFill>
              <a:srgbClr val="000000"/>
            </a:solidFill>
          </p:spPr>
          <p:txBody>
            <a:bodyPr wrap="square" lIns="0" tIns="0" rIns="0" bIns="0" rtlCol="0"/>
            <a:lstStyle/>
            <a:p>
              <a:endParaRPr sz="1634"/>
            </a:p>
          </p:txBody>
        </p:sp>
        <p:sp>
          <p:nvSpPr>
            <p:cNvPr id="111" name="object 111"/>
            <p:cNvSpPr/>
            <p:nvPr/>
          </p:nvSpPr>
          <p:spPr>
            <a:xfrm>
              <a:off x="4763901" y="2214372"/>
              <a:ext cx="40005" cy="1184275"/>
            </a:xfrm>
            <a:custGeom>
              <a:avLst/>
              <a:gdLst/>
              <a:ahLst/>
              <a:cxnLst/>
              <a:rect l="l" t="t" r="r" b="b"/>
              <a:pathLst>
                <a:path w="40004" h="1184275">
                  <a:moveTo>
                    <a:pt x="39623" y="1184147"/>
                  </a:moveTo>
                  <a:lnTo>
                    <a:pt x="39623" y="0"/>
                  </a:lnTo>
                  <a:lnTo>
                    <a:pt x="0" y="0"/>
                  </a:lnTo>
                  <a:lnTo>
                    <a:pt x="0" y="1184147"/>
                  </a:lnTo>
                  <a:lnTo>
                    <a:pt x="39623" y="1184147"/>
                  </a:lnTo>
                  <a:close/>
                </a:path>
              </a:pathLst>
            </a:custGeom>
            <a:solidFill>
              <a:srgbClr val="000000"/>
            </a:solidFill>
          </p:spPr>
          <p:txBody>
            <a:bodyPr wrap="square" lIns="0" tIns="0" rIns="0" bIns="0" rtlCol="0"/>
            <a:lstStyle/>
            <a:p>
              <a:endParaRPr sz="1634"/>
            </a:p>
          </p:txBody>
        </p:sp>
        <p:sp>
          <p:nvSpPr>
            <p:cNvPr id="112" name="object 112"/>
            <p:cNvSpPr/>
            <p:nvPr/>
          </p:nvSpPr>
          <p:spPr>
            <a:xfrm>
              <a:off x="4763897" y="2214371"/>
              <a:ext cx="40005" cy="1184275"/>
            </a:xfrm>
            <a:custGeom>
              <a:avLst/>
              <a:gdLst/>
              <a:ahLst/>
              <a:cxnLst/>
              <a:rect l="l" t="t" r="r" b="b"/>
              <a:pathLst>
                <a:path w="40004" h="1184275">
                  <a:moveTo>
                    <a:pt x="39624" y="0"/>
                  </a:moveTo>
                  <a:lnTo>
                    <a:pt x="0" y="0"/>
                  </a:lnTo>
                  <a:lnTo>
                    <a:pt x="0" y="106692"/>
                  </a:lnTo>
                  <a:lnTo>
                    <a:pt x="0" y="1184148"/>
                  </a:lnTo>
                  <a:lnTo>
                    <a:pt x="39624" y="1184148"/>
                  </a:lnTo>
                  <a:lnTo>
                    <a:pt x="39624" y="106692"/>
                  </a:lnTo>
                  <a:lnTo>
                    <a:pt x="39624" y="0"/>
                  </a:lnTo>
                  <a:close/>
                </a:path>
              </a:pathLst>
            </a:custGeom>
            <a:solidFill>
              <a:srgbClr val="6598FF"/>
            </a:solidFill>
          </p:spPr>
          <p:txBody>
            <a:bodyPr wrap="square" lIns="0" tIns="0" rIns="0" bIns="0" rtlCol="0"/>
            <a:lstStyle/>
            <a:p>
              <a:endParaRPr sz="1634"/>
            </a:p>
          </p:txBody>
        </p:sp>
        <p:sp>
          <p:nvSpPr>
            <p:cNvPr id="113" name="object 113"/>
            <p:cNvSpPr/>
            <p:nvPr/>
          </p:nvSpPr>
          <p:spPr>
            <a:xfrm>
              <a:off x="4759330" y="2209799"/>
              <a:ext cx="50800" cy="1195070"/>
            </a:xfrm>
            <a:custGeom>
              <a:avLst/>
              <a:gdLst/>
              <a:ahLst/>
              <a:cxnLst/>
              <a:rect l="l" t="t" r="r" b="b"/>
              <a:pathLst>
                <a:path w="50800" h="1195070">
                  <a:moveTo>
                    <a:pt x="50292" y="1194816"/>
                  </a:moveTo>
                  <a:lnTo>
                    <a:pt x="50292" y="0"/>
                  </a:lnTo>
                  <a:lnTo>
                    <a:pt x="0" y="0"/>
                  </a:lnTo>
                  <a:lnTo>
                    <a:pt x="0" y="1194816"/>
                  </a:lnTo>
                  <a:lnTo>
                    <a:pt x="4572" y="1194816"/>
                  </a:lnTo>
                  <a:lnTo>
                    <a:pt x="4572" y="9144"/>
                  </a:lnTo>
                  <a:lnTo>
                    <a:pt x="9144" y="4572"/>
                  </a:lnTo>
                  <a:lnTo>
                    <a:pt x="9144" y="9144"/>
                  </a:lnTo>
                  <a:lnTo>
                    <a:pt x="39624" y="9144"/>
                  </a:lnTo>
                  <a:lnTo>
                    <a:pt x="39624" y="4572"/>
                  </a:lnTo>
                  <a:lnTo>
                    <a:pt x="44196" y="9144"/>
                  </a:lnTo>
                  <a:lnTo>
                    <a:pt x="44196" y="1194816"/>
                  </a:lnTo>
                  <a:lnTo>
                    <a:pt x="50292" y="1194816"/>
                  </a:lnTo>
                  <a:close/>
                </a:path>
                <a:path w="50800" h="1195070">
                  <a:moveTo>
                    <a:pt x="9144" y="9144"/>
                  </a:moveTo>
                  <a:lnTo>
                    <a:pt x="9144" y="4572"/>
                  </a:lnTo>
                  <a:lnTo>
                    <a:pt x="4572" y="9144"/>
                  </a:lnTo>
                  <a:lnTo>
                    <a:pt x="9144" y="9144"/>
                  </a:lnTo>
                  <a:close/>
                </a:path>
                <a:path w="50800" h="1195070">
                  <a:moveTo>
                    <a:pt x="9144" y="1184148"/>
                  </a:moveTo>
                  <a:lnTo>
                    <a:pt x="9144" y="9144"/>
                  </a:lnTo>
                  <a:lnTo>
                    <a:pt x="4572" y="9144"/>
                  </a:lnTo>
                  <a:lnTo>
                    <a:pt x="4572" y="1184148"/>
                  </a:lnTo>
                  <a:lnTo>
                    <a:pt x="9144" y="1184148"/>
                  </a:lnTo>
                  <a:close/>
                </a:path>
                <a:path w="50800" h="1195070">
                  <a:moveTo>
                    <a:pt x="44196" y="1184148"/>
                  </a:moveTo>
                  <a:lnTo>
                    <a:pt x="4572" y="1184148"/>
                  </a:lnTo>
                  <a:lnTo>
                    <a:pt x="9144" y="1188720"/>
                  </a:lnTo>
                  <a:lnTo>
                    <a:pt x="9144" y="1194816"/>
                  </a:lnTo>
                  <a:lnTo>
                    <a:pt x="39624" y="1194816"/>
                  </a:lnTo>
                  <a:lnTo>
                    <a:pt x="39624" y="1188720"/>
                  </a:lnTo>
                  <a:lnTo>
                    <a:pt x="44196" y="1184148"/>
                  </a:lnTo>
                  <a:close/>
                </a:path>
                <a:path w="50800" h="1195070">
                  <a:moveTo>
                    <a:pt x="9144" y="1194816"/>
                  </a:moveTo>
                  <a:lnTo>
                    <a:pt x="9144" y="1188720"/>
                  </a:lnTo>
                  <a:lnTo>
                    <a:pt x="4572" y="1184148"/>
                  </a:lnTo>
                  <a:lnTo>
                    <a:pt x="4572" y="1194816"/>
                  </a:lnTo>
                  <a:lnTo>
                    <a:pt x="9144" y="1194816"/>
                  </a:lnTo>
                  <a:close/>
                </a:path>
                <a:path w="50800" h="1195070">
                  <a:moveTo>
                    <a:pt x="44196" y="9144"/>
                  </a:moveTo>
                  <a:lnTo>
                    <a:pt x="39624" y="4572"/>
                  </a:lnTo>
                  <a:lnTo>
                    <a:pt x="39624" y="9144"/>
                  </a:lnTo>
                  <a:lnTo>
                    <a:pt x="44196" y="9144"/>
                  </a:lnTo>
                  <a:close/>
                </a:path>
                <a:path w="50800" h="1195070">
                  <a:moveTo>
                    <a:pt x="44196" y="1184148"/>
                  </a:moveTo>
                  <a:lnTo>
                    <a:pt x="44196" y="9144"/>
                  </a:lnTo>
                  <a:lnTo>
                    <a:pt x="39624" y="9144"/>
                  </a:lnTo>
                  <a:lnTo>
                    <a:pt x="39624" y="1184148"/>
                  </a:lnTo>
                  <a:lnTo>
                    <a:pt x="44196" y="1184148"/>
                  </a:lnTo>
                  <a:close/>
                </a:path>
                <a:path w="50800" h="1195070">
                  <a:moveTo>
                    <a:pt x="44196" y="1194816"/>
                  </a:moveTo>
                  <a:lnTo>
                    <a:pt x="44196" y="1184148"/>
                  </a:lnTo>
                  <a:lnTo>
                    <a:pt x="39624" y="1188720"/>
                  </a:lnTo>
                  <a:lnTo>
                    <a:pt x="39624" y="1194816"/>
                  </a:lnTo>
                  <a:lnTo>
                    <a:pt x="44196" y="1194816"/>
                  </a:lnTo>
                  <a:close/>
                </a:path>
              </a:pathLst>
            </a:custGeom>
            <a:solidFill>
              <a:srgbClr val="000000"/>
            </a:solidFill>
          </p:spPr>
          <p:txBody>
            <a:bodyPr wrap="square" lIns="0" tIns="0" rIns="0" bIns="0" rtlCol="0"/>
            <a:lstStyle/>
            <a:p>
              <a:endParaRPr sz="1634"/>
            </a:p>
          </p:txBody>
        </p:sp>
        <p:sp>
          <p:nvSpPr>
            <p:cNvPr id="114" name="object 114"/>
            <p:cNvSpPr/>
            <p:nvPr/>
          </p:nvSpPr>
          <p:spPr>
            <a:xfrm>
              <a:off x="4795905" y="2465831"/>
              <a:ext cx="18415" cy="628015"/>
            </a:xfrm>
            <a:custGeom>
              <a:avLst/>
              <a:gdLst/>
              <a:ahLst/>
              <a:cxnLst/>
              <a:rect l="l" t="t" r="r" b="b"/>
              <a:pathLst>
                <a:path w="18414" h="628014">
                  <a:moveTo>
                    <a:pt x="0" y="627887"/>
                  </a:moveTo>
                  <a:lnTo>
                    <a:pt x="18288" y="627887"/>
                  </a:lnTo>
                  <a:lnTo>
                    <a:pt x="18288" y="0"/>
                  </a:lnTo>
                  <a:lnTo>
                    <a:pt x="0" y="0"/>
                  </a:lnTo>
                  <a:lnTo>
                    <a:pt x="0" y="627887"/>
                  </a:lnTo>
                  <a:close/>
                </a:path>
              </a:pathLst>
            </a:custGeom>
            <a:solidFill>
              <a:srgbClr val="959595"/>
            </a:solidFill>
          </p:spPr>
          <p:txBody>
            <a:bodyPr wrap="square" lIns="0" tIns="0" rIns="0" bIns="0" rtlCol="0"/>
            <a:lstStyle/>
            <a:p>
              <a:endParaRPr sz="1634"/>
            </a:p>
          </p:txBody>
        </p:sp>
        <p:sp>
          <p:nvSpPr>
            <p:cNvPr id="115" name="object 115"/>
            <p:cNvSpPr/>
            <p:nvPr/>
          </p:nvSpPr>
          <p:spPr>
            <a:xfrm>
              <a:off x="4769998" y="2461259"/>
              <a:ext cx="48895" cy="637540"/>
            </a:xfrm>
            <a:custGeom>
              <a:avLst/>
              <a:gdLst/>
              <a:ahLst/>
              <a:cxnLst/>
              <a:rect l="l" t="t" r="r" b="b"/>
              <a:pathLst>
                <a:path w="48895" h="637539">
                  <a:moveTo>
                    <a:pt x="48768" y="637032"/>
                  </a:moveTo>
                  <a:lnTo>
                    <a:pt x="48768" y="0"/>
                  </a:lnTo>
                  <a:lnTo>
                    <a:pt x="0" y="0"/>
                  </a:lnTo>
                  <a:lnTo>
                    <a:pt x="0" y="637032"/>
                  </a:lnTo>
                  <a:lnTo>
                    <a:pt x="4572" y="637032"/>
                  </a:lnTo>
                  <a:lnTo>
                    <a:pt x="4572" y="9144"/>
                  </a:lnTo>
                  <a:lnTo>
                    <a:pt x="9144" y="4572"/>
                  </a:lnTo>
                  <a:lnTo>
                    <a:pt x="9144" y="9144"/>
                  </a:lnTo>
                  <a:lnTo>
                    <a:pt x="39624" y="9144"/>
                  </a:lnTo>
                  <a:lnTo>
                    <a:pt x="39624" y="4572"/>
                  </a:lnTo>
                  <a:lnTo>
                    <a:pt x="44196" y="9144"/>
                  </a:lnTo>
                  <a:lnTo>
                    <a:pt x="44196" y="637032"/>
                  </a:lnTo>
                  <a:lnTo>
                    <a:pt x="48768" y="637032"/>
                  </a:lnTo>
                  <a:close/>
                </a:path>
                <a:path w="48895" h="637539">
                  <a:moveTo>
                    <a:pt x="9144" y="9144"/>
                  </a:moveTo>
                  <a:lnTo>
                    <a:pt x="9144" y="4572"/>
                  </a:lnTo>
                  <a:lnTo>
                    <a:pt x="4572" y="9144"/>
                  </a:lnTo>
                  <a:lnTo>
                    <a:pt x="9144" y="9144"/>
                  </a:lnTo>
                  <a:close/>
                </a:path>
                <a:path w="48895" h="637539">
                  <a:moveTo>
                    <a:pt x="9144" y="627888"/>
                  </a:moveTo>
                  <a:lnTo>
                    <a:pt x="9144" y="9144"/>
                  </a:lnTo>
                  <a:lnTo>
                    <a:pt x="4572" y="9144"/>
                  </a:lnTo>
                  <a:lnTo>
                    <a:pt x="4572" y="627888"/>
                  </a:lnTo>
                  <a:lnTo>
                    <a:pt x="9144" y="627888"/>
                  </a:lnTo>
                  <a:close/>
                </a:path>
                <a:path w="48895" h="637539">
                  <a:moveTo>
                    <a:pt x="44196" y="627888"/>
                  </a:moveTo>
                  <a:lnTo>
                    <a:pt x="4572" y="627888"/>
                  </a:lnTo>
                  <a:lnTo>
                    <a:pt x="9144" y="632460"/>
                  </a:lnTo>
                  <a:lnTo>
                    <a:pt x="9144" y="637032"/>
                  </a:lnTo>
                  <a:lnTo>
                    <a:pt x="39624" y="637032"/>
                  </a:lnTo>
                  <a:lnTo>
                    <a:pt x="39624" y="632460"/>
                  </a:lnTo>
                  <a:lnTo>
                    <a:pt x="44196" y="627888"/>
                  </a:lnTo>
                  <a:close/>
                </a:path>
                <a:path w="48895" h="637539">
                  <a:moveTo>
                    <a:pt x="9144" y="637032"/>
                  </a:moveTo>
                  <a:lnTo>
                    <a:pt x="9144" y="632460"/>
                  </a:lnTo>
                  <a:lnTo>
                    <a:pt x="4572" y="627888"/>
                  </a:lnTo>
                  <a:lnTo>
                    <a:pt x="4572" y="637032"/>
                  </a:lnTo>
                  <a:lnTo>
                    <a:pt x="9144" y="637032"/>
                  </a:lnTo>
                  <a:close/>
                </a:path>
                <a:path w="48895" h="637539">
                  <a:moveTo>
                    <a:pt x="44196" y="9144"/>
                  </a:moveTo>
                  <a:lnTo>
                    <a:pt x="39624" y="4572"/>
                  </a:lnTo>
                  <a:lnTo>
                    <a:pt x="39624" y="9144"/>
                  </a:lnTo>
                  <a:lnTo>
                    <a:pt x="44196" y="9144"/>
                  </a:lnTo>
                  <a:close/>
                </a:path>
                <a:path w="48895" h="637539">
                  <a:moveTo>
                    <a:pt x="44196" y="627888"/>
                  </a:moveTo>
                  <a:lnTo>
                    <a:pt x="44196" y="9144"/>
                  </a:lnTo>
                  <a:lnTo>
                    <a:pt x="39624" y="9144"/>
                  </a:lnTo>
                  <a:lnTo>
                    <a:pt x="39624" y="627888"/>
                  </a:lnTo>
                  <a:lnTo>
                    <a:pt x="44196" y="627888"/>
                  </a:lnTo>
                  <a:close/>
                </a:path>
                <a:path w="48895" h="637539">
                  <a:moveTo>
                    <a:pt x="44196" y="637032"/>
                  </a:moveTo>
                  <a:lnTo>
                    <a:pt x="44196" y="627888"/>
                  </a:lnTo>
                  <a:lnTo>
                    <a:pt x="39624" y="632460"/>
                  </a:lnTo>
                  <a:lnTo>
                    <a:pt x="39624" y="637032"/>
                  </a:lnTo>
                  <a:lnTo>
                    <a:pt x="44196" y="637032"/>
                  </a:lnTo>
                  <a:close/>
                </a:path>
              </a:pathLst>
            </a:custGeom>
            <a:solidFill>
              <a:srgbClr val="000000"/>
            </a:solidFill>
          </p:spPr>
          <p:txBody>
            <a:bodyPr wrap="square" lIns="0" tIns="0" rIns="0" bIns="0" rtlCol="0"/>
            <a:lstStyle/>
            <a:p>
              <a:endParaRPr sz="1634"/>
            </a:p>
          </p:txBody>
        </p:sp>
        <p:sp>
          <p:nvSpPr>
            <p:cNvPr id="116" name="object 116"/>
            <p:cNvSpPr/>
            <p:nvPr/>
          </p:nvSpPr>
          <p:spPr>
            <a:xfrm>
              <a:off x="4774565" y="2183891"/>
              <a:ext cx="40005" cy="281940"/>
            </a:xfrm>
            <a:custGeom>
              <a:avLst/>
              <a:gdLst/>
              <a:ahLst/>
              <a:cxnLst/>
              <a:rect l="l" t="t" r="r" b="b"/>
              <a:pathLst>
                <a:path w="40004" h="281939">
                  <a:moveTo>
                    <a:pt x="39624" y="0"/>
                  </a:moveTo>
                  <a:lnTo>
                    <a:pt x="0" y="0"/>
                  </a:lnTo>
                  <a:lnTo>
                    <a:pt x="0" y="137172"/>
                  </a:lnTo>
                  <a:lnTo>
                    <a:pt x="0" y="281940"/>
                  </a:lnTo>
                  <a:lnTo>
                    <a:pt x="39624" y="281940"/>
                  </a:lnTo>
                  <a:lnTo>
                    <a:pt x="39624" y="137172"/>
                  </a:lnTo>
                  <a:lnTo>
                    <a:pt x="39624" y="0"/>
                  </a:lnTo>
                  <a:close/>
                </a:path>
              </a:pathLst>
            </a:custGeom>
            <a:solidFill>
              <a:srgbClr val="FF3200"/>
            </a:solidFill>
          </p:spPr>
          <p:txBody>
            <a:bodyPr wrap="square" lIns="0" tIns="0" rIns="0" bIns="0" rtlCol="0"/>
            <a:lstStyle/>
            <a:p>
              <a:endParaRPr sz="1634"/>
            </a:p>
          </p:txBody>
        </p:sp>
        <p:sp>
          <p:nvSpPr>
            <p:cNvPr id="117" name="object 117"/>
            <p:cNvSpPr/>
            <p:nvPr/>
          </p:nvSpPr>
          <p:spPr>
            <a:xfrm>
              <a:off x="4769998" y="2179319"/>
              <a:ext cx="48895" cy="291465"/>
            </a:xfrm>
            <a:custGeom>
              <a:avLst/>
              <a:gdLst/>
              <a:ahLst/>
              <a:cxnLst/>
              <a:rect l="l" t="t" r="r" b="b"/>
              <a:pathLst>
                <a:path w="48895" h="291464">
                  <a:moveTo>
                    <a:pt x="48768" y="291084"/>
                  </a:moveTo>
                  <a:lnTo>
                    <a:pt x="48768" y="0"/>
                  </a:lnTo>
                  <a:lnTo>
                    <a:pt x="0" y="0"/>
                  </a:lnTo>
                  <a:lnTo>
                    <a:pt x="0" y="291084"/>
                  </a:lnTo>
                  <a:lnTo>
                    <a:pt x="4572" y="291084"/>
                  </a:lnTo>
                  <a:lnTo>
                    <a:pt x="4572" y="9144"/>
                  </a:lnTo>
                  <a:lnTo>
                    <a:pt x="9144" y="4572"/>
                  </a:lnTo>
                  <a:lnTo>
                    <a:pt x="9144" y="9144"/>
                  </a:lnTo>
                  <a:lnTo>
                    <a:pt x="39624" y="9144"/>
                  </a:lnTo>
                  <a:lnTo>
                    <a:pt x="39624" y="4572"/>
                  </a:lnTo>
                  <a:lnTo>
                    <a:pt x="44196" y="9144"/>
                  </a:lnTo>
                  <a:lnTo>
                    <a:pt x="44196" y="291084"/>
                  </a:lnTo>
                  <a:lnTo>
                    <a:pt x="48768" y="291084"/>
                  </a:lnTo>
                  <a:close/>
                </a:path>
                <a:path w="48895" h="291464">
                  <a:moveTo>
                    <a:pt x="9144" y="9144"/>
                  </a:moveTo>
                  <a:lnTo>
                    <a:pt x="9144" y="4572"/>
                  </a:lnTo>
                  <a:lnTo>
                    <a:pt x="4572" y="9144"/>
                  </a:lnTo>
                  <a:lnTo>
                    <a:pt x="9144" y="9144"/>
                  </a:lnTo>
                  <a:close/>
                </a:path>
                <a:path w="48895" h="291464">
                  <a:moveTo>
                    <a:pt x="9144" y="281940"/>
                  </a:moveTo>
                  <a:lnTo>
                    <a:pt x="9144" y="9144"/>
                  </a:lnTo>
                  <a:lnTo>
                    <a:pt x="4572" y="9144"/>
                  </a:lnTo>
                  <a:lnTo>
                    <a:pt x="4572" y="281940"/>
                  </a:lnTo>
                  <a:lnTo>
                    <a:pt x="9144" y="281940"/>
                  </a:lnTo>
                  <a:close/>
                </a:path>
                <a:path w="48895" h="291464">
                  <a:moveTo>
                    <a:pt x="44196" y="281940"/>
                  </a:moveTo>
                  <a:lnTo>
                    <a:pt x="4572" y="281940"/>
                  </a:lnTo>
                  <a:lnTo>
                    <a:pt x="9144" y="286512"/>
                  </a:lnTo>
                  <a:lnTo>
                    <a:pt x="9144" y="291084"/>
                  </a:lnTo>
                  <a:lnTo>
                    <a:pt x="39624" y="291084"/>
                  </a:lnTo>
                  <a:lnTo>
                    <a:pt x="39624" y="286512"/>
                  </a:lnTo>
                  <a:lnTo>
                    <a:pt x="44196" y="281940"/>
                  </a:lnTo>
                  <a:close/>
                </a:path>
                <a:path w="48895" h="291464">
                  <a:moveTo>
                    <a:pt x="9144" y="291084"/>
                  </a:moveTo>
                  <a:lnTo>
                    <a:pt x="9144" y="286512"/>
                  </a:lnTo>
                  <a:lnTo>
                    <a:pt x="4572" y="281940"/>
                  </a:lnTo>
                  <a:lnTo>
                    <a:pt x="4572" y="291084"/>
                  </a:lnTo>
                  <a:lnTo>
                    <a:pt x="9144" y="291084"/>
                  </a:lnTo>
                  <a:close/>
                </a:path>
                <a:path w="48895" h="291464">
                  <a:moveTo>
                    <a:pt x="44196" y="9144"/>
                  </a:moveTo>
                  <a:lnTo>
                    <a:pt x="39624" y="4572"/>
                  </a:lnTo>
                  <a:lnTo>
                    <a:pt x="39624" y="9144"/>
                  </a:lnTo>
                  <a:lnTo>
                    <a:pt x="44196" y="9144"/>
                  </a:lnTo>
                  <a:close/>
                </a:path>
                <a:path w="48895" h="291464">
                  <a:moveTo>
                    <a:pt x="44196" y="281940"/>
                  </a:moveTo>
                  <a:lnTo>
                    <a:pt x="44196" y="9144"/>
                  </a:lnTo>
                  <a:lnTo>
                    <a:pt x="39624" y="9144"/>
                  </a:lnTo>
                  <a:lnTo>
                    <a:pt x="39624" y="281940"/>
                  </a:lnTo>
                  <a:lnTo>
                    <a:pt x="44196" y="281940"/>
                  </a:lnTo>
                  <a:close/>
                </a:path>
                <a:path w="48895" h="291464">
                  <a:moveTo>
                    <a:pt x="44196" y="291084"/>
                  </a:moveTo>
                  <a:lnTo>
                    <a:pt x="44196" y="281940"/>
                  </a:lnTo>
                  <a:lnTo>
                    <a:pt x="39624" y="286512"/>
                  </a:lnTo>
                  <a:lnTo>
                    <a:pt x="39624" y="291084"/>
                  </a:lnTo>
                  <a:lnTo>
                    <a:pt x="44196" y="291084"/>
                  </a:lnTo>
                  <a:close/>
                </a:path>
              </a:pathLst>
            </a:custGeom>
            <a:solidFill>
              <a:srgbClr val="000000"/>
            </a:solidFill>
          </p:spPr>
          <p:txBody>
            <a:bodyPr wrap="square" lIns="0" tIns="0" rIns="0" bIns="0" rtlCol="0"/>
            <a:lstStyle/>
            <a:p>
              <a:endParaRPr sz="1634"/>
            </a:p>
          </p:txBody>
        </p:sp>
        <p:sp>
          <p:nvSpPr>
            <p:cNvPr id="118" name="object 118"/>
            <p:cNvSpPr/>
            <p:nvPr/>
          </p:nvSpPr>
          <p:spPr>
            <a:xfrm>
              <a:off x="5467989" y="1871472"/>
              <a:ext cx="41275" cy="1009015"/>
            </a:xfrm>
            <a:custGeom>
              <a:avLst/>
              <a:gdLst/>
              <a:ahLst/>
              <a:cxnLst/>
              <a:rect l="l" t="t" r="r" b="b"/>
              <a:pathLst>
                <a:path w="41275" h="1009014">
                  <a:moveTo>
                    <a:pt x="41147" y="1008887"/>
                  </a:moveTo>
                  <a:lnTo>
                    <a:pt x="41147" y="0"/>
                  </a:lnTo>
                  <a:lnTo>
                    <a:pt x="0" y="0"/>
                  </a:lnTo>
                  <a:lnTo>
                    <a:pt x="0" y="1008887"/>
                  </a:lnTo>
                  <a:lnTo>
                    <a:pt x="41147" y="1008887"/>
                  </a:lnTo>
                  <a:close/>
                </a:path>
              </a:pathLst>
            </a:custGeom>
            <a:solidFill>
              <a:srgbClr val="000000"/>
            </a:solidFill>
          </p:spPr>
          <p:txBody>
            <a:bodyPr wrap="square" lIns="0" tIns="0" rIns="0" bIns="0" rtlCol="0"/>
            <a:lstStyle/>
            <a:p>
              <a:endParaRPr sz="1634"/>
            </a:p>
          </p:txBody>
        </p:sp>
        <p:sp>
          <p:nvSpPr>
            <p:cNvPr id="119" name="object 119"/>
            <p:cNvSpPr/>
            <p:nvPr/>
          </p:nvSpPr>
          <p:spPr>
            <a:xfrm>
              <a:off x="5467989" y="1871471"/>
              <a:ext cx="41275" cy="1009015"/>
            </a:xfrm>
            <a:custGeom>
              <a:avLst/>
              <a:gdLst/>
              <a:ahLst/>
              <a:cxnLst/>
              <a:rect l="l" t="t" r="r" b="b"/>
              <a:pathLst>
                <a:path w="41275" h="1009014">
                  <a:moveTo>
                    <a:pt x="41147" y="1008887"/>
                  </a:moveTo>
                  <a:lnTo>
                    <a:pt x="41147" y="0"/>
                  </a:lnTo>
                  <a:lnTo>
                    <a:pt x="0" y="0"/>
                  </a:lnTo>
                  <a:lnTo>
                    <a:pt x="0" y="1008887"/>
                  </a:lnTo>
                  <a:lnTo>
                    <a:pt x="41147" y="1008887"/>
                  </a:lnTo>
                  <a:close/>
                </a:path>
              </a:pathLst>
            </a:custGeom>
            <a:solidFill>
              <a:srgbClr val="6598FF"/>
            </a:solidFill>
          </p:spPr>
          <p:txBody>
            <a:bodyPr wrap="square" lIns="0" tIns="0" rIns="0" bIns="0" rtlCol="0"/>
            <a:lstStyle/>
            <a:p>
              <a:endParaRPr sz="1634"/>
            </a:p>
          </p:txBody>
        </p:sp>
        <p:sp>
          <p:nvSpPr>
            <p:cNvPr id="120" name="object 120"/>
            <p:cNvSpPr/>
            <p:nvPr/>
          </p:nvSpPr>
          <p:spPr>
            <a:xfrm>
              <a:off x="5463418" y="1865375"/>
              <a:ext cx="50800" cy="1019810"/>
            </a:xfrm>
            <a:custGeom>
              <a:avLst/>
              <a:gdLst/>
              <a:ahLst/>
              <a:cxnLst/>
              <a:rect l="l" t="t" r="r" b="b"/>
              <a:pathLst>
                <a:path w="50800" h="1019810">
                  <a:moveTo>
                    <a:pt x="50292" y="1019556"/>
                  </a:moveTo>
                  <a:lnTo>
                    <a:pt x="50292" y="0"/>
                  </a:lnTo>
                  <a:lnTo>
                    <a:pt x="0" y="0"/>
                  </a:lnTo>
                  <a:lnTo>
                    <a:pt x="0" y="1019556"/>
                  </a:lnTo>
                  <a:lnTo>
                    <a:pt x="4572" y="1019556"/>
                  </a:lnTo>
                  <a:lnTo>
                    <a:pt x="4572" y="10668"/>
                  </a:lnTo>
                  <a:lnTo>
                    <a:pt x="9144" y="6096"/>
                  </a:lnTo>
                  <a:lnTo>
                    <a:pt x="9144" y="10668"/>
                  </a:lnTo>
                  <a:lnTo>
                    <a:pt x="41148" y="10668"/>
                  </a:lnTo>
                  <a:lnTo>
                    <a:pt x="41148" y="6096"/>
                  </a:lnTo>
                  <a:lnTo>
                    <a:pt x="45720" y="10668"/>
                  </a:lnTo>
                  <a:lnTo>
                    <a:pt x="45720" y="1019556"/>
                  </a:lnTo>
                  <a:lnTo>
                    <a:pt x="50292" y="1019556"/>
                  </a:lnTo>
                  <a:close/>
                </a:path>
                <a:path w="50800" h="1019810">
                  <a:moveTo>
                    <a:pt x="9144" y="10668"/>
                  </a:moveTo>
                  <a:lnTo>
                    <a:pt x="9144" y="6096"/>
                  </a:lnTo>
                  <a:lnTo>
                    <a:pt x="4572" y="10668"/>
                  </a:lnTo>
                  <a:lnTo>
                    <a:pt x="9144" y="10668"/>
                  </a:lnTo>
                  <a:close/>
                </a:path>
                <a:path w="50800" h="1019810">
                  <a:moveTo>
                    <a:pt x="9144" y="1010412"/>
                  </a:moveTo>
                  <a:lnTo>
                    <a:pt x="9144" y="10668"/>
                  </a:lnTo>
                  <a:lnTo>
                    <a:pt x="4572" y="10668"/>
                  </a:lnTo>
                  <a:lnTo>
                    <a:pt x="4572" y="1010412"/>
                  </a:lnTo>
                  <a:lnTo>
                    <a:pt x="9144" y="1010412"/>
                  </a:lnTo>
                  <a:close/>
                </a:path>
                <a:path w="50800" h="1019810">
                  <a:moveTo>
                    <a:pt x="45720" y="1010412"/>
                  </a:moveTo>
                  <a:lnTo>
                    <a:pt x="4572" y="1010412"/>
                  </a:lnTo>
                  <a:lnTo>
                    <a:pt x="9144" y="1014984"/>
                  </a:lnTo>
                  <a:lnTo>
                    <a:pt x="9144" y="1019556"/>
                  </a:lnTo>
                  <a:lnTo>
                    <a:pt x="41148" y="1019556"/>
                  </a:lnTo>
                  <a:lnTo>
                    <a:pt x="41148" y="1014984"/>
                  </a:lnTo>
                  <a:lnTo>
                    <a:pt x="45720" y="1010412"/>
                  </a:lnTo>
                  <a:close/>
                </a:path>
                <a:path w="50800" h="1019810">
                  <a:moveTo>
                    <a:pt x="9144" y="1019556"/>
                  </a:moveTo>
                  <a:lnTo>
                    <a:pt x="9144" y="1014984"/>
                  </a:lnTo>
                  <a:lnTo>
                    <a:pt x="4572" y="1010412"/>
                  </a:lnTo>
                  <a:lnTo>
                    <a:pt x="4572" y="1019556"/>
                  </a:lnTo>
                  <a:lnTo>
                    <a:pt x="9144" y="1019556"/>
                  </a:lnTo>
                  <a:close/>
                </a:path>
                <a:path w="50800" h="1019810">
                  <a:moveTo>
                    <a:pt x="45720" y="10668"/>
                  </a:moveTo>
                  <a:lnTo>
                    <a:pt x="41148" y="6096"/>
                  </a:lnTo>
                  <a:lnTo>
                    <a:pt x="41148" y="10668"/>
                  </a:lnTo>
                  <a:lnTo>
                    <a:pt x="45720" y="10668"/>
                  </a:lnTo>
                  <a:close/>
                </a:path>
                <a:path w="50800" h="1019810">
                  <a:moveTo>
                    <a:pt x="45720" y="1010412"/>
                  </a:moveTo>
                  <a:lnTo>
                    <a:pt x="45720" y="10668"/>
                  </a:lnTo>
                  <a:lnTo>
                    <a:pt x="41148" y="10668"/>
                  </a:lnTo>
                  <a:lnTo>
                    <a:pt x="41148" y="1010412"/>
                  </a:lnTo>
                  <a:lnTo>
                    <a:pt x="45720" y="1010412"/>
                  </a:lnTo>
                  <a:close/>
                </a:path>
                <a:path w="50800" h="1019810">
                  <a:moveTo>
                    <a:pt x="45720" y="1019556"/>
                  </a:moveTo>
                  <a:lnTo>
                    <a:pt x="45720" y="1010412"/>
                  </a:lnTo>
                  <a:lnTo>
                    <a:pt x="41148" y="1014984"/>
                  </a:lnTo>
                  <a:lnTo>
                    <a:pt x="41148" y="1019556"/>
                  </a:lnTo>
                  <a:lnTo>
                    <a:pt x="45720" y="1019556"/>
                  </a:lnTo>
                  <a:close/>
                </a:path>
              </a:pathLst>
            </a:custGeom>
            <a:solidFill>
              <a:srgbClr val="000000"/>
            </a:solidFill>
          </p:spPr>
          <p:txBody>
            <a:bodyPr wrap="square" lIns="0" tIns="0" rIns="0" bIns="0" rtlCol="0"/>
            <a:lstStyle/>
            <a:p>
              <a:endParaRPr sz="1634"/>
            </a:p>
          </p:txBody>
        </p:sp>
        <p:sp>
          <p:nvSpPr>
            <p:cNvPr id="121" name="object 121"/>
            <p:cNvSpPr/>
            <p:nvPr/>
          </p:nvSpPr>
          <p:spPr>
            <a:xfrm>
              <a:off x="5467989" y="2086355"/>
              <a:ext cx="43180" cy="533400"/>
            </a:xfrm>
            <a:custGeom>
              <a:avLst/>
              <a:gdLst/>
              <a:ahLst/>
              <a:cxnLst/>
              <a:rect l="l" t="t" r="r" b="b"/>
              <a:pathLst>
                <a:path w="43179" h="533400">
                  <a:moveTo>
                    <a:pt x="42671" y="533399"/>
                  </a:moveTo>
                  <a:lnTo>
                    <a:pt x="42671" y="0"/>
                  </a:lnTo>
                  <a:lnTo>
                    <a:pt x="0" y="0"/>
                  </a:lnTo>
                  <a:lnTo>
                    <a:pt x="0" y="533399"/>
                  </a:lnTo>
                  <a:lnTo>
                    <a:pt x="42671" y="533399"/>
                  </a:lnTo>
                  <a:close/>
                </a:path>
              </a:pathLst>
            </a:custGeom>
            <a:solidFill>
              <a:srgbClr val="959595"/>
            </a:solidFill>
          </p:spPr>
          <p:txBody>
            <a:bodyPr wrap="square" lIns="0" tIns="0" rIns="0" bIns="0" rtlCol="0"/>
            <a:lstStyle/>
            <a:p>
              <a:endParaRPr sz="1634"/>
            </a:p>
          </p:txBody>
        </p:sp>
        <p:sp>
          <p:nvSpPr>
            <p:cNvPr id="122" name="object 122"/>
            <p:cNvSpPr/>
            <p:nvPr/>
          </p:nvSpPr>
          <p:spPr>
            <a:xfrm>
              <a:off x="5463418" y="2081783"/>
              <a:ext cx="52069" cy="542925"/>
            </a:xfrm>
            <a:custGeom>
              <a:avLst/>
              <a:gdLst/>
              <a:ahLst/>
              <a:cxnLst/>
              <a:rect l="l" t="t" r="r" b="b"/>
              <a:pathLst>
                <a:path w="52070" h="542925">
                  <a:moveTo>
                    <a:pt x="51816" y="542544"/>
                  </a:moveTo>
                  <a:lnTo>
                    <a:pt x="51816" y="0"/>
                  </a:lnTo>
                  <a:lnTo>
                    <a:pt x="0" y="0"/>
                  </a:lnTo>
                  <a:lnTo>
                    <a:pt x="0" y="542544"/>
                  </a:lnTo>
                  <a:lnTo>
                    <a:pt x="4572" y="542544"/>
                  </a:lnTo>
                  <a:lnTo>
                    <a:pt x="4572" y="9144"/>
                  </a:lnTo>
                  <a:lnTo>
                    <a:pt x="9144" y="4572"/>
                  </a:lnTo>
                  <a:lnTo>
                    <a:pt x="9144" y="9144"/>
                  </a:lnTo>
                  <a:lnTo>
                    <a:pt x="42672" y="9144"/>
                  </a:lnTo>
                  <a:lnTo>
                    <a:pt x="42672" y="4572"/>
                  </a:lnTo>
                  <a:lnTo>
                    <a:pt x="47244" y="9144"/>
                  </a:lnTo>
                  <a:lnTo>
                    <a:pt x="47244" y="542544"/>
                  </a:lnTo>
                  <a:lnTo>
                    <a:pt x="51816" y="542544"/>
                  </a:lnTo>
                  <a:close/>
                </a:path>
                <a:path w="52070" h="542925">
                  <a:moveTo>
                    <a:pt x="9144" y="9144"/>
                  </a:moveTo>
                  <a:lnTo>
                    <a:pt x="9144" y="4572"/>
                  </a:lnTo>
                  <a:lnTo>
                    <a:pt x="4572" y="9144"/>
                  </a:lnTo>
                  <a:lnTo>
                    <a:pt x="9144" y="9144"/>
                  </a:lnTo>
                  <a:close/>
                </a:path>
                <a:path w="52070" h="542925">
                  <a:moveTo>
                    <a:pt x="9144" y="533400"/>
                  </a:moveTo>
                  <a:lnTo>
                    <a:pt x="9144" y="9144"/>
                  </a:lnTo>
                  <a:lnTo>
                    <a:pt x="4572" y="9144"/>
                  </a:lnTo>
                  <a:lnTo>
                    <a:pt x="4572" y="533400"/>
                  </a:lnTo>
                  <a:lnTo>
                    <a:pt x="9144" y="533400"/>
                  </a:lnTo>
                  <a:close/>
                </a:path>
                <a:path w="52070" h="542925">
                  <a:moveTo>
                    <a:pt x="47244" y="533400"/>
                  </a:moveTo>
                  <a:lnTo>
                    <a:pt x="4572" y="533400"/>
                  </a:lnTo>
                  <a:lnTo>
                    <a:pt x="9144" y="537972"/>
                  </a:lnTo>
                  <a:lnTo>
                    <a:pt x="9144" y="542544"/>
                  </a:lnTo>
                  <a:lnTo>
                    <a:pt x="42672" y="542544"/>
                  </a:lnTo>
                  <a:lnTo>
                    <a:pt x="42672" y="537972"/>
                  </a:lnTo>
                  <a:lnTo>
                    <a:pt x="47244" y="533400"/>
                  </a:lnTo>
                  <a:close/>
                </a:path>
                <a:path w="52070" h="542925">
                  <a:moveTo>
                    <a:pt x="9144" y="542544"/>
                  </a:moveTo>
                  <a:lnTo>
                    <a:pt x="9144" y="537972"/>
                  </a:lnTo>
                  <a:lnTo>
                    <a:pt x="4572" y="533400"/>
                  </a:lnTo>
                  <a:lnTo>
                    <a:pt x="4572" y="542544"/>
                  </a:lnTo>
                  <a:lnTo>
                    <a:pt x="9144" y="542544"/>
                  </a:lnTo>
                  <a:close/>
                </a:path>
                <a:path w="52070" h="542925">
                  <a:moveTo>
                    <a:pt x="47244" y="9144"/>
                  </a:moveTo>
                  <a:lnTo>
                    <a:pt x="42672" y="4572"/>
                  </a:lnTo>
                  <a:lnTo>
                    <a:pt x="42672" y="9144"/>
                  </a:lnTo>
                  <a:lnTo>
                    <a:pt x="47244" y="9144"/>
                  </a:lnTo>
                  <a:close/>
                </a:path>
                <a:path w="52070" h="542925">
                  <a:moveTo>
                    <a:pt x="47244" y="533400"/>
                  </a:moveTo>
                  <a:lnTo>
                    <a:pt x="47244" y="9144"/>
                  </a:lnTo>
                  <a:lnTo>
                    <a:pt x="42672" y="9144"/>
                  </a:lnTo>
                  <a:lnTo>
                    <a:pt x="42672" y="533400"/>
                  </a:lnTo>
                  <a:lnTo>
                    <a:pt x="47244" y="533400"/>
                  </a:lnTo>
                  <a:close/>
                </a:path>
                <a:path w="52070" h="542925">
                  <a:moveTo>
                    <a:pt x="47244" y="542544"/>
                  </a:moveTo>
                  <a:lnTo>
                    <a:pt x="47244" y="533400"/>
                  </a:lnTo>
                  <a:lnTo>
                    <a:pt x="42672" y="537972"/>
                  </a:lnTo>
                  <a:lnTo>
                    <a:pt x="42672" y="542544"/>
                  </a:lnTo>
                  <a:lnTo>
                    <a:pt x="47244" y="542544"/>
                  </a:lnTo>
                  <a:close/>
                </a:path>
              </a:pathLst>
            </a:custGeom>
            <a:solidFill>
              <a:srgbClr val="000000"/>
            </a:solidFill>
          </p:spPr>
          <p:txBody>
            <a:bodyPr wrap="square" lIns="0" tIns="0" rIns="0" bIns="0" rtlCol="0"/>
            <a:lstStyle/>
            <a:p>
              <a:endParaRPr sz="1634"/>
            </a:p>
          </p:txBody>
        </p:sp>
        <p:sp>
          <p:nvSpPr>
            <p:cNvPr id="123" name="object 123"/>
            <p:cNvSpPr/>
            <p:nvPr/>
          </p:nvSpPr>
          <p:spPr>
            <a:xfrm>
              <a:off x="5467989" y="1845563"/>
              <a:ext cx="43180" cy="241300"/>
            </a:xfrm>
            <a:custGeom>
              <a:avLst/>
              <a:gdLst/>
              <a:ahLst/>
              <a:cxnLst/>
              <a:rect l="l" t="t" r="r" b="b"/>
              <a:pathLst>
                <a:path w="43179" h="241300">
                  <a:moveTo>
                    <a:pt x="42671" y="240791"/>
                  </a:moveTo>
                  <a:lnTo>
                    <a:pt x="42671" y="0"/>
                  </a:lnTo>
                  <a:lnTo>
                    <a:pt x="0" y="0"/>
                  </a:lnTo>
                  <a:lnTo>
                    <a:pt x="0" y="240791"/>
                  </a:lnTo>
                  <a:lnTo>
                    <a:pt x="42671" y="240791"/>
                  </a:lnTo>
                  <a:close/>
                </a:path>
              </a:pathLst>
            </a:custGeom>
            <a:solidFill>
              <a:srgbClr val="FF3200"/>
            </a:solidFill>
          </p:spPr>
          <p:txBody>
            <a:bodyPr wrap="square" lIns="0" tIns="0" rIns="0" bIns="0" rtlCol="0"/>
            <a:lstStyle/>
            <a:p>
              <a:endParaRPr sz="1634"/>
            </a:p>
          </p:txBody>
        </p:sp>
        <p:sp>
          <p:nvSpPr>
            <p:cNvPr id="124" name="object 124"/>
            <p:cNvSpPr/>
            <p:nvPr/>
          </p:nvSpPr>
          <p:spPr>
            <a:xfrm>
              <a:off x="5463418" y="1840991"/>
              <a:ext cx="52069" cy="250190"/>
            </a:xfrm>
            <a:custGeom>
              <a:avLst/>
              <a:gdLst/>
              <a:ahLst/>
              <a:cxnLst/>
              <a:rect l="l" t="t" r="r" b="b"/>
              <a:pathLst>
                <a:path w="52070" h="250189">
                  <a:moveTo>
                    <a:pt x="51816" y="249936"/>
                  </a:moveTo>
                  <a:lnTo>
                    <a:pt x="51816" y="0"/>
                  </a:lnTo>
                  <a:lnTo>
                    <a:pt x="0" y="0"/>
                  </a:lnTo>
                  <a:lnTo>
                    <a:pt x="0" y="249936"/>
                  </a:lnTo>
                  <a:lnTo>
                    <a:pt x="4572" y="249936"/>
                  </a:lnTo>
                  <a:lnTo>
                    <a:pt x="4572" y="9144"/>
                  </a:lnTo>
                  <a:lnTo>
                    <a:pt x="9144" y="4572"/>
                  </a:lnTo>
                  <a:lnTo>
                    <a:pt x="9144" y="9144"/>
                  </a:lnTo>
                  <a:lnTo>
                    <a:pt x="42672" y="9144"/>
                  </a:lnTo>
                  <a:lnTo>
                    <a:pt x="42672" y="4572"/>
                  </a:lnTo>
                  <a:lnTo>
                    <a:pt x="47244" y="9144"/>
                  </a:lnTo>
                  <a:lnTo>
                    <a:pt x="47244" y="249936"/>
                  </a:lnTo>
                  <a:lnTo>
                    <a:pt x="51816" y="249936"/>
                  </a:lnTo>
                  <a:close/>
                </a:path>
                <a:path w="52070" h="250189">
                  <a:moveTo>
                    <a:pt x="9144" y="9144"/>
                  </a:moveTo>
                  <a:lnTo>
                    <a:pt x="9144" y="4572"/>
                  </a:lnTo>
                  <a:lnTo>
                    <a:pt x="4572" y="9144"/>
                  </a:lnTo>
                  <a:lnTo>
                    <a:pt x="9144" y="9144"/>
                  </a:lnTo>
                  <a:close/>
                </a:path>
                <a:path w="52070" h="250189">
                  <a:moveTo>
                    <a:pt x="9144" y="240792"/>
                  </a:moveTo>
                  <a:lnTo>
                    <a:pt x="9144" y="9144"/>
                  </a:lnTo>
                  <a:lnTo>
                    <a:pt x="4572" y="9144"/>
                  </a:lnTo>
                  <a:lnTo>
                    <a:pt x="4572" y="240792"/>
                  </a:lnTo>
                  <a:lnTo>
                    <a:pt x="9144" y="240792"/>
                  </a:lnTo>
                  <a:close/>
                </a:path>
                <a:path w="52070" h="250189">
                  <a:moveTo>
                    <a:pt x="47244" y="240792"/>
                  </a:moveTo>
                  <a:lnTo>
                    <a:pt x="4572" y="240792"/>
                  </a:lnTo>
                  <a:lnTo>
                    <a:pt x="9144" y="245364"/>
                  </a:lnTo>
                  <a:lnTo>
                    <a:pt x="9144" y="249936"/>
                  </a:lnTo>
                  <a:lnTo>
                    <a:pt x="42672" y="249936"/>
                  </a:lnTo>
                  <a:lnTo>
                    <a:pt x="42672" y="245364"/>
                  </a:lnTo>
                  <a:lnTo>
                    <a:pt x="47244" y="240792"/>
                  </a:lnTo>
                  <a:close/>
                </a:path>
                <a:path w="52070" h="250189">
                  <a:moveTo>
                    <a:pt x="9144" y="249936"/>
                  </a:moveTo>
                  <a:lnTo>
                    <a:pt x="9144" y="245364"/>
                  </a:lnTo>
                  <a:lnTo>
                    <a:pt x="4572" y="240792"/>
                  </a:lnTo>
                  <a:lnTo>
                    <a:pt x="4572" y="249936"/>
                  </a:lnTo>
                  <a:lnTo>
                    <a:pt x="9144" y="249936"/>
                  </a:lnTo>
                  <a:close/>
                </a:path>
                <a:path w="52070" h="250189">
                  <a:moveTo>
                    <a:pt x="47244" y="9144"/>
                  </a:moveTo>
                  <a:lnTo>
                    <a:pt x="42672" y="4572"/>
                  </a:lnTo>
                  <a:lnTo>
                    <a:pt x="42672" y="9144"/>
                  </a:lnTo>
                  <a:lnTo>
                    <a:pt x="47244" y="9144"/>
                  </a:lnTo>
                  <a:close/>
                </a:path>
                <a:path w="52070" h="250189">
                  <a:moveTo>
                    <a:pt x="47244" y="240792"/>
                  </a:moveTo>
                  <a:lnTo>
                    <a:pt x="47244" y="9144"/>
                  </a:lnTo>
                  <a:lnTo>
                    <a:pt x="42672" y="9144"/>
                  </a:lnTo>
                  <a:lnTo>
                    <a:pt x="42672" y="240792"/>
                  </a:lnTo>
                  <a:lnTo>
                    <a:pt x="47244" y="240792"/>
                  </a:lnTo>
                  <a:close/>
                </a:path>
                <a:path w="52070" h="250189">
                  <a:moveTo>
                    <a:pt x="47244" y="249936"/>
                  </a:moveTo>
                  <a:lnTo>
                    <a:pt x="47244" y="240792"/>
                  </a:lnTo>
                  <a:lnTo>
                    <a:pt x="42672" y="245364"/>
                  </a:lnTo>
                  <a:lnTo>
                    <a:pt x="42672" y="249936"/>
                  </a:lnTo>
                  <a:lnTo>
                    <a:pt x="47244" y="249936"/>
                  </a:lnTo>
                  <a:close/>
                </a:path>
              </a:pathLst>
            </a:custGeom>
            <a:solidFill>
              <a:srgbClr val="000000"/>
            </a:solidFill>
          </p:spPr>
          <p:txBody>
            <a:bodyPr wrap="square" lIns="0" tIns="0" rIns="0" bIns="0" rtlCol="0"/>
            <a:lstStyle/>
            <a:p>
              <a:endParaRPr sz="1634"/>
            </a:p>
          </p:txBody>
        </p:sp>
        <p:sp>
          <p:nvSpPr>
            <p:cNvPr id="125" name="object 125"/>
            <p:cNvSpPr/>
            <p:nvPr/>
          </p:nvSpPr>
          <p:spPr>
            <a:xfrm>
              <a:off x="4641981" y="2165604"/>
              <a:ext cx="26034" cy="1187450"/>
            </a:xfrm>
            <a:custGeom>
              <a:avLst/>
              <a:gdLst/>
              <a:ahLst/>
              <a:cxnLst/>
              <a:rect l="l" t="t" r="r" b="b"/>
              <a:pathLst>
                <a:path w="26035" h="1187450">
                  <a:moveTo>
                    <a:pt x="25907" y="1187195"/>
                  </a:moveTo>
                  <a:lnTo>
                    <a:pt x="25907" y="0"/>
                  </a:lnTo>
                  <a:lnTo>
                    <a:pt x="0" y="0"/>
                  </a:lnTo>
                  <a:lnTo>
                    <a:pt x="0" y="1187195"/>
                  </a:lnTo>
                  <a:lnTo>
                    <a:pt x="25907" y="1187195"/>
                  </a:lnTo>
                  <a:close/>
                </a:path>
              </a:pathLst>
            </a:custGeom>
            <a:solidFill>
              <a:srgbClr val="000000"/>
            </a:solidFill>
          </p:spPr>
          <p:txBody>
            <a:bodyPr wrap="square" lIns="0" tIns="0" rIns="0" bIns="0" rtlCol="0"/>
            <a:lstStyle/>
            <a:p>
              <a:endParaRPr sz="1634"/>
            </a:p>
          </p:txBody>
        </p:sp>
        <p:sp>
          <p:nvSpPr>
            <p:cNvPr id="126" name="object 126"/>
            <p:cNvSpPr/>
            <p:nvPr/>
          </p:nvSpPr>
          <p:spPr>
            <a:xfrm>
              <a:off x="4641981" y="2165603"/>
              <a:ext cx="26034" cy="1187450"/>
            </a:xfrm>
            <a:custGeom>
              <a:avLst/>
              <a:gdLst/>
              <a:ahLst/>
              <a:cxnLst/>
              <a:rect l="l" t="t" r="r" b="b"/>
              <a:pathLst>
                <a:path w="26035" h="1187450">
                  <a:moveTo>
                    <a:pt x="25907" y="1187195"/>
                  </a:moveTo>
                  <a:lnTo>
                    <a:pt x="25907" y="0"/>
                  </a:lnTo>
                  <a:lnTo>
                    <a:pt x="0" y="0"/>
                  </a:lnTo>
                  <a:lnTo>
                    <a:pt x="0" y="1187195"/>
                  </a:lnTo>
                  <a:lnTo>
                    <a:pt x="25907" y="1187195"/>
                  </a:lnTo>
                  <a:close/>
                </a:path>
              </a:pathLst>
            </a:custGeom>
            <a:solidFill>
              <a:srgbClr val="6598FF"/>
            </a:solidFill>
          </p:spPr>
          <p:txBody>
            <a:bodyPr wrap="square" lIns="0" tIns="0" rIns="0" bIns="0" rtlCol="0"/>
            <a:lstStyle/>
            <a:p>
              <a:endParaRPr sz="1634"/>
            </a:p>
          </p:txBody>
        </p:sp>
        <p:sp>
          <p:nvSpPr>
            <p:cNvPr id="127" name="object 127"/>
            <p:cNvSpPr/>
            <p:nvPr/>
          </p:nvSpPr>
          <p:spPr>
            <a:xfrm>
              <a:off x="4637410" y="2161031"/>
              <a:ext cx="35560" cy="1198245"/>
            </a:xfrm>
            <a:custGeom>
              <a:avLst/>
              <a:gdLst/>
              <a:ahLst/>
              <a:cxnLst/>
              <a:rect l="l" t="t" r="r" b="b"/>
              <a:pathLst>
                <a:path w="35560" h="1198245">
                  <a:moveTo>
                    <a:pt x="35052" y="1197864"/>
                  </a:moveTo>
                  <a:lnTo>
                    <a:pt x="35052" y="0"/>
                  </a:lnTo>
                  <a:lnTo>
                    <a:pt x="0" y="0"/>
                  </a:lnTo>
                  <a:lnTo>
                    <a:pt x="0" y="1197864"/>
                  </a:lnTo>
                  <a:lnTo>
                    <a:pt x="4572" y="1197864"/>
                  </a:lnTo>
                  <a:lnTo>
                    <a:pt x="4572" y="10668"/>
                  </a:lnTo>
                  <a:lnTo>
                    <a:pt x="9144" y="4572"/>
                  </a:lnTo>
                  <a:lnTo>
                    <a:pt x="9144" y="10668"/>
                  </a:lnTo>
                  <a:lnTo>
                    <a:pt x="25908" y="10668"/>
                  </a:lnTo>
                  <a:lnTo>
                    <a:pt x="25908" y="4572"/>
                  </a:lnTo>
                  <a:lnTo>
                    <a:pt x="30480" y="10668"/>
                  </a:lnTo>
                  <a:lnTo>
                    <a:pt x="30480" y="1197864"/>
                  </a:lnTo>
                  <a:lnTo>
                    <a:pt x="35052" y="1197864"/>
                  </a:lnTo>
                  <a:close/>
                </a:path>
                <a:path w="35560" h="1198245">
                  <a:moveTo>
                    <a:pt x="9144" y="10668"/>
                  </a:moveTo>
                  <a:lnTo>
                    <a:pt x="9144" y="4572"/>
                  </a:lnTo>
                  <a:lnTo>
                    <a:pt x="4572" y="10668"/>
                  </a:lnTo>
                  <a:lnTo>
                    <a:pt x="9144" y="10668"/>
                  </a:lnTo>
                  <a:close/>
                </a:path>
                <a:path w="35560" h="1198245">
                  <a:moveTo>
                    <a:pt x="9144" y="1187196"/>
                  </a:moveTo>
                  <a:lnTo>
                    <a:pt x="9144" y="10668"/>
                  </a:lnTo>
                  <a:lnTo>
                    <a:pt x="4572" y="10668"/>
                  </a:lnTo>
                  <a:lnTo>
                    <a:pt x="4572" y="1187196"/>
                  </a:lnTo>
                  <a:lnTo>
                    <a:pt x="9144" y="1187196"/>
                  </a:lnTo>
                  <a:close/>
                </a:path>
                <a:path w="35560" h="1198245">
                  <a:moveTo>
                    <a:pt x="30480" y="1187196"/>
                  </a:moveTo>
                  <a:lnTo>
                    <a:pt x="4572" y="1187196"/>
                  </a:lnTo>
                  <a:lnTo>
                    <a:pt x="9144" y="1191768"/>
                  </a:lnTo>
                  <a:lnTo>
                    <a:pt x="9144" y="1197864"/>
                  </a:lnTo>
                  <a:lnTo>
                    <a:pt x="25908" y="1197864"/>
                  </a:lnTo>
                  <a:lnTo>
                    <a:pt x="25908" y="1191768"/>
                  </a:lnTo>
                  <a:lnTo>
                    <a:pt x="30480" y="1187196"/>
                  </a:lnTo>
                  <a:close/>
                </a:path>
                <a:path w="35560" h="1198245">
                  <a:moveTo>
                    <a:pt x="9144" y="1197864"/>
                  </a:moveTo>
                  <a:lnTo>
                    <a:pt x="9144" y="1191768"/>
                  </a:lnTo>
                  <a:lnTo>
                    <a:pt x="4572" y="1187196"/>
                  </a:lnTo>
                  <a:lnTo>
                    <a:pt x="4572" y="1197864"/>
                  </a:lnTo>
                  <a:lnTo>
                    <a:pt x="9144" y="1197864"/>
                  </a:lnTo>
                  <a:close/>
                </a:path>
                <a:path w="35560" h="1198245">
                  <a:moveTo>
                    <a:pt x="30480" y="10668"/>
                  </a:moveTo>
                  <a:lnTo>
                    <a:pt x="25908" y="4572"/>
                  </a:lnTo>
                  <a:lnTo>
                    <a:pt x="25908" y="10668"/>
                  </a:lnTo>
                  <a:lnTo>
                    <a:pt x="30480" y="10668"/>
                  </a:lnTo>
                  <a:close/>
                </a:path>
                <a:path w="35560" h="1198245">
                  <a:moveTo>
                    <a:pt x="30480" y="1187196"/>
                  </a:moveTo>
                  <a:lnTo>
                    <a:pt x="30480" y="10668"/>
                  </a:lnTo>
                  <a:lnTo>
                    <a:pt x="25908" y="10668"/>
                  </a:lnTo>
                  <a:lnTo>
                    <a:pt x="25908" y="1187196"/>
                  </a:lnTo>
                  <a:lnTo>
                    <a:pt x="30480" y="1187196"/>
                  </a:lnTo>
                  <a:close/>
                </a:path>
                <a:path w="35560" h="1198245">
                  <a:moveTo>
                    <a:pt x="30480" y="1197864"/>
                  </a:moveTo>
                  <a:lnTo>
                    <a:pt x="30480" y="1187196"/>
                  </a:lnTo>
                  <a:lnTo>
                    <a:pt x="25908" y="1191768"/>
                  </a:lnTo>
                  <a:lnTo>
                    <a:pt x="25908" y="1197864"/>
                  </a:lnTo>
                  <a:lnTo>
                    <a:pt x="30480" y="1197864"/>
                  </a:lnTo>
                  <a:close/>
                </a:path>
              </a:pathLst>
            </a:custGeom>
            <a:solidFill>
              <a:srgbClr val="000000"/>
            </a:solidFill>
          </p:spPr>
          <p:txBody>
            <a:bodyPr wrap="square" lIns="0" tIns="0" rIns="0" bIns="0" rtlCol="0"/>
            <a:lstStyle/>
            <a:p>
              <a:endParaRPr sz="1634"/>
            </a:p>
          </p:txBody>
        </p:sp>
        <p:sp>
          <p:nvSpPr>
            <p:cNvPr id="128" name="object 128"/>
            <p:cNvSpPr/>
            <p:nvPr/>
          </p:nvSpPr>
          <p:spPr>
            <a:xfrm>
              <a:off x="4635885" y="2420111"/>
              <a:ext cx="40005" cy="628015"/>
            </a:xfrm>
            <a:custGeom>
              <a:avLst/>
              <a:gdLst/>
              <a:ahLst/>
              <a:cxnLst/>
              <a:rect l="l" t="t" r="r" b="b"/>
              <a:pathLst>
                <a:path w="40004" h="628014">
                  <a:moveTo>
                    <a:pt x="39623" y="627887"/>
                  </a:moveTo>
                  <a:lnTo>
                    <a:pt x="39623" y="0"/>
                  </a:lnTo>
                  <a:lnTo>
                    <a:pt x="0" y="0"/>
                  </a:lnTo>
                  <a:lnTo>
                    <a:pt x="0" y="627887"/>
                  </a:lnTo>
                  <a:lnTo>
                    <a:pt x="39623" y="627887"/>
                  </a:lnTo>
                  <a:close/>
                </a:path>
              </a:pathLst>
            </a:custGeom>
            <a:solidFill>
              <a:srgbClr val="959595"/>
            </a:solidFill>
          </p:spPr>
          <p:txBody>
            <a:bodyPr wrap="square" lIns="0" tIns="0" rIns="0" bIns="0" rtlCol="0"/>
            <a:lstStyle/>
            <a:p>
              <a:endParaRPr sz="1634"/>
            </a:p>
          </p:txBody>
        </p:sp>
        <p:sp>
          <p:nvSpPr>
            <p:cNvPr id="129" name="object 129"/>
            <p:cNvSpPr/>
            <p:nvPr/>
          </p:nvSpPr>
          <p:spPr>
            <a:xfrm>
              <a:off x="4631314" y="2415540"/>
              <a:ext cx="48895" cy="637540"/>
            </a:xfrm>
            <a:custGeom>
              <a:avLst/>
              <a:gdLst/>
              <a:ahLst/>
              <a:cxnLst/>
              <a:rect l="l" t="t" r="r" b="b"/>
              <a:pathLst>
                <a:path w="48895" h="637539">
                  <a:moveTo>
                    <a:pt x="48768" y="637032"/>
                  </a:moveTo>
                  <a:lnTo>
                    <a:pt x="48768" y="0"/>
                  </a:lnTo>
                  <a:lnTo>
                    <a:pt x="0" y="0"/>
                  </a:lnTo>
                  <a:lnTo>
                    <a:pt x="0" y="637032"/>
                  </a:lnTo>
                  <a:lnTo>
                    <a:pt x="4572" y="637032"/>
                  </a:lnTo>
                  <a:lnTo>
                    <a:pt x="4572" y="9144"/>
                  </a:lnTo>
                  <a:lnTo>
                    <a:pt x="9144" y="4572"/>
                  </a:lnTo>
                  <a:lnTo>
                    <a:pt x="9144" y="9144"/>
                  </a:lnTo>
                  <a:lnTo>
                    <a:pt x="39624" y="9144"/>
                  </a:lnTo>
                  <a:lnTo>
                    <a:pt x="39624" y="4572"/>
                  </a:lnTo>
                  <a:lnTo>
                    <a:pt x="44196" y="9144"/>
                  </a:lnTo>
                  <a:lnTo>
                    <a:pt x="44196" y="637032"/>
                  </a:lnTo>
                  <a:lnTo>
                    <a:pt x="48768" y="637032"/>
                  </a:lnTo>
                  <a:close/>
                </a:path>
                <a:path w="48895" h="637539">
                  <a:moveTo>
                    <a:pt x="9144" y="9144"/>
                  </a:moveTo>
                  <a:lnTo>
                    <a:pt x="9144" y="4572"/>
                  </a:lnTo>
                  <a:lnTo>
                    <a:pt x="4572" y="9144"/>
                  </a:lnTo>
                  <a:lnTo>
                    <a:pt x="9144" y="9144"/>
                  </a:lnTo>
                  <a:close/>
                </a:path>
                <a:path w="48895" h="637539">
                  <a:moveTo>
                    <a:pt x="9144" y="627888"/>
                  </a:moveTo>
                  <a:lnTo>
                    <a:pt x="9144" y="9144"/>
                  </a:lnTo>
                  <a:lnTo>
                    <a:pt x="4572" y="9144"/>
                  </a:lnTo>
                  <a:lnTo>
                    <a:pt x="4572" y="627888"/>
                  </a:lnTo>
                  <a:lnTo>
                    <a:pt x="9144" y="627888"/>
                  </a:lnTo>
                  <a:close/>
                </a:path>
                <a:path w="48895" h="637539">
                  <a:moveTo>
                    <a:pt x="44196" y="627888"/>
                  </a:moveTo>
                  <a:lnTo>
                    <a:pt x="4572" y="627888"/>
                  </a:lnTo>
                  <a:lnTo>
                    <a:pt x="9144" y="632460"/>
                  </a:lnTo>
                  <a:lnTo>
                    <a:pt x="9144" y="637032"/>
                  </a:lnTo>
                  <a:lnTo>
                    <a:pt x="39624" y="637032"/>
                  </a:lnTo>
                  <a:lnTo>
                    <a:pt x="39624" y="632460"/>
                  </a:lnTo>
                  <a:lnTo>
                    <a:pt x="44196" y="627888"/>
                  </a:lnTo>
                  <a:close/>
                </a:path>
                <a:path w="48895" h="637539">
                  <a:moveTo>
                    <a:pt x="9144" y="637032"/>
                  </a:moveTo>
                  <a:lnTo>
                    <a:pt x="9144" y="632460"/>
                  </a:lnTo>
                  <a:lnTo>
                    <a:pt x="4572" y="627888"/>
                  </a:lnTo>
                  <a:lnTo>
                    <a:pt x="4572" y="637032"/>
                  </a:lnTo>
                  <a:lnTo>
                    <a:pt x="9144" y="637032"/>
                  </a:lnTo>
                  <a:close/>
                </a:path>
                <a:path w="48895" h="637539">
                  <a:moveTo>
                    <a:pt x="44196" y="9144"/>
                  </a:moveTo>
                  <a:lnTo>
                    <a:pt x="39624" y="4572"/>
                  </a:lnTo>
                  <a:lnTo>
                    <a:pt x="39624" y="9144"/>
                  </a:lnTo>
                  <a:lnTo>
                    <a:pt x="44196" y="9144"/>
                  </a:lnTo>
                  <a:close/>
                </a:path>
                <a:path w="48895" h="637539">
                  <a:moveTo>
                    <a:pt x="44196" y="627888"/>
                  </a:moveTo>
                  <a:lnTo>
                    <a:pt x="44196" y="9144"/>
                  </a:lnTo>
                  <a:lnTo>
                    <a:pt x="39624" y="9144"/>
                  </a:lnTo>
                  <a:lnTo>
                    <a:pt x="39624" y="627888"/>
                  </a:lnTo>
                  <a:lnTo>
                    <a:pt x="44196" y="627888"/>
                  </a:lnTo>
                  <a:close/>
                </a:path>
                <a:path w="48895" h="637539">
                  <a:moveTo>
                    <a:pt x="44196" y="637032"/>
                  </a:moveTo>
                  <a:lnTo>
                    <a:pt x="44196" y="627888"/>
                  </a:lnTo>
                  <a:lnTo>
                    <a:pt x="39624" y="632460"/>
                  </a:lnTo>
                  <a:lnTo>
                    <a:pt x="39624" y="637032"/>
                  </a:lnTo>
                  <a:lnTo>
                    <a:pt x="44196" y="637032"/>
                  </a:lnTo>
                  <a:close/>
                </a:path>
              </a:pathLst>
            </a:custGeom>
            <a:solidFill>
              <a:srgbClr val="000000"/>
            </a:solidFill>
          </p:spPr>
          <p:txBody>
            <a:bodyPr wrap="square" lIns="0" tIns="0" rIns="0" bIns="0" rtlCol="0"/>
            <a:lstStyle/>
            <a:p>
              <a:endParaRPr sz="1634"/>
            </a:p>
          </p:txBody>
        </p:sp>
        <p:sp>
          <p:nvSpPr>
            <p:cNvPr id="130" name="object 130"/>
            <p:cNvSpPr/>
            <p:nvPr/>
          </p:nvSpPr>
          <p:spPr>
            <a:xfrm>
              <a:off x="4635885" y="2138171"/>
              <a:ext cx="40005" cy="281940"/>
            </a:xfrm>
            <a:custGeom>
              <a:avLst/>
              <a:gdLst/>
              <a:ahLst/>
              <a:cxnLst/>
              <a:rect l="l" t="t" r="r" b="b"/>
              <a:pathLst>
                <a:path w="40004" h="281939">
                  <a:moveTo>
                    <a:pt x="39623" y="281939"/>
                  </a:moveTo>
                  <a:lnTo>
                    <a:pt x="39623" y="0"/>
                  </a:lnTo>
                  <a:lnTo>
                    <a:pt x="0" y="0"/>
                  </a:lnTo>
                  <a:lnTo>
                    <a:pt x="0" y="281939"/>
                  </a:lnTo>
                  <a:lnTo>
                    <a:pt x="39623" y="281939"/>
                  </a:lnTo>
                  <a:close/>
                </a:path>
              </a:pathLst>
            </a:custGeom>
            <a:solidFill>
              <a:srgbClr val="FF3200"/>
            </a:solidFill>
          </p:spPr>
          <p:txBody>
            <a:bodyPr wrap="square" lIns="0" tIns="0" rIns="0" bIns="0" rtlCol="0"/>
            <a:lstStyle/>
            <a:p>
              <a:endParaRPr sz="1634"/>
            </a:p>
          </p:txBody>
        </p:sp>
        <p:sp>
          <p:nvSpPr>
            <p:cNvPr id="131" name="object 131"/>
            <p:cNvSpPr/>
            <p:nvPr/>
          </p:nvSpPr>
          <p:spPr>
            <a:xfrm>
              <a:off x="4631314" y="2133599"/>
              <a:ext cx="48895" cy="291465"/>
            </a:xfrm>
            <a:custGeom>
              <a:avLst/>
              <a:gdLst/>
              <a:ahLst/>
              <a:cxnLst/>
              <a:rect l="l" t="t" r="r" b="b"/>
              <a:pathLst>
                <a:path w="48895" h="291464">
                  <a:moveTo>
                    <a:pt x="48768" y="291084"/>
                  </a:moveTo>
                  <a:lnTo>
                    <a:pt x="48768" y="0"/>
                  </a:lnTo>
                  <a:lnTo>
                    <a:pt x="0" y="0"/>
                  </a:lnTo>
                  <a:lnTo>
                    <a:pt x="0" y="291084"/>
                  </a:lnTo>
                  <a:lnTo>
                    <a:pt x="4572" y="291084"/>
                  </a:lnTo>
                  <a:lnTo>
                    <a:pt x="4572" y="9144"/>
                  </a:lnTo>
                  <a:lnTo>
                    <a:pt x="9144" y="4572"/>
                  </a:lnTo>
                  <a:lnTo>
                    <a:pt x="9144" y="9144"/>
                  </a:lnTo>
                  <a:lnTo>
                    <a:pt x="39624" y="9144"/>
                  </a:lnTo>
                  <a:lnTo>
                    <a:pt x="39624" y="4572"/>
                  </a:lnTo>
                  <a:lnTo>
                    <a:pt x="44196" y="9144"/>
                  </a:lnTo>
                  <a:lnTo>
                    <a:pt x="44196" y="291084"/>
                  </a:lnTo>
                  <a:lnTo>
                    <a:pt x="48768" y="291084"/>
                  </a:lnTo>
                  <a:close/>
                </a:path>
                <a:path w="48895" h="291464">
                  <a:moveTo>
                    <a:pt x="9144" y="9144"/>
                  </a:moveTo>
                  <a:lnTo>
                    <a:pt x="9144" y="4572"/>
                  </a:lnTo>
                  <a:lnTo>
                    <a:pt x="4572" y="9144"/>
                  </a:lnTo>
                  <a:lnTo>
                    <a:pt x="9144" y="9144"/>
                  </a:lnTo>
                  <a:close/>
                </a:path>
                <a:path w="48895" h="291464">
                  <a:moveTo>
                    <a:pt x="9144" y="281940"/>
                  </a:moveTo>
                  <a:lnTo>
                    <a:pt x="9144" y="9144"/>
                  </a:lnTo>
                  <a:lnTo>
                    <a:pt x="4572" y="9144"/>
                  </a:lnTo>
                  <a:lnTo>
                    <a:pt x="4572" y="281940"/>
                  </a:lnTo>
                  <a:lnTo>
                    <a:pt x="9144" y="281940"/>
                  </a:lnTo>
                  <a:close/>
                </a:path>
                <a:path w="48895" h="291464">
                  <a:moveTo>
                    <a:pt x="44196" y="281940"/>
                  </a:moveTo>
                  <a:lnTo>
                    <a:pt x="4572" y="281940"/>
                  </a:lnTo>
                  <a:lnTo>
                    <a:pt x="9144" y="286512"/>
                  </a:lnTo>
                  <a:lnTo>
                    <a:pt x="9144" y="291084"/>
                  </a:lnTo>
                  <a:lnTo>
                    <a:pt x="39624" y="291084"/>
                  </a:lnTo>
                  <a:lnTo>
                    <a:pt x="39624" y="286512"/>
                  </a:lnTo>
                  <a:lnTo>
                    <a:pt x="44196" y="281940"/>
                  </a:lnTo>
                  <a:close/>
                </a:path>
                <a:path w="48895" h="291464">
                  <a:moveTo>
                    <a:pt x="9144" y="291084"/>
                  </a:moveTo>
                  <a:lnTo>
                    <a:pt x="9144" y="286512"/>
                  </a:lnTo>
                  <a:lnTo>
                    <a:pt x="4572" y="281940"/>
                  </a:lnTo>
                  <a:lnTo>
                    <a:pt x="4572" y="291084"/>
                  </a:lnTo>
                  <a:lnTo>
                    <a:pt x="9144" y="291084"/>
                  </a:lnTo>
                  <a:close/>
                </a:path>
                <a:path w="48895" h="291464">
                  <a:moveTo>
                    <a:pt x="44196" y="9144"/>
                  </a:moveTo>
                  <a:lnTo>
                    <a:pt x="39624" y="4572"/>
                  </a:lnTo>
                  <a:lnTo>
                    <a:pt x="39624" y="9144"/>
                  </a:lnTo>
                  <a:lnTo>
                    <a:pt x="44196" y="9144"/>
                  </a:lnTo>
                  <a:close/>
                </a:path>
                <a:path w="48895" h="291464">
                  <a:moveTo>
                    <a:pt x="44196" y="281940"/>
                  </a:moveTo>
                  <a:lnTo>
                    <a:pt x="44196" y="9144"/>
                  </a:lnTo>
                  <a:lnTo>
                    <a:pt x="39624" y="9144"/>
                  </a:lnTo>
                  <a:lnTo>
                    <a:pt x="39624" y="281940"/>
                  </a:lnTo>
                  <a:lnTo>
                    <a:pt x="44196" y="281940"/>
                  </a:lnTo>
                  <a:close/>
                </a:path>
                <a:path w="48895" h="291464">
                  <a:moveTo>
                    <a:pt x="44196" y="291084"/>
                  </a:moveTo>
                  <a:lnTo>
                    <a:pt x="44196" y="281940"/>
                  </a:lnTo>
                  <a:lnTo>
                    <a:pt x="39624" y="286512"/>
                  </a:lnTo>
                  <a:lnTo>
                    <a:pt x="39624" y="291084"/>
                  </a:lnTo>
                  <a:lnTo>
                    <a:pt x="44196" y="291084"/>
                  </a:lnTo>
                  <a:close/>
                </a:path>
              </a:pathLst>
            </a:custGeom>
            <a:solidFill>
              <a:srgbClr val="000000"/>
            </a:solidFill>
          </p:spPr>
          <p:txBody>
            <a:bodyPr wrap="square" lIns="0" tIns="0" rIns="0" bIns="0" rtlCol="0"/>
            <a:lstStyle/>
            <a:p>
              <a:endParaRPr sz="1634"/>
            </a:p>
          </p:txBody>
        </p:sp>
        <p:sp>
          <p:nvSpPr>
            <p:cNvPr id="132" name="object 132"/>
            <p:cNvSpPr/>
            <p:nvPr/>
          </p:nvSpPr>
          <p:spPr>
            <a:xfrm>
              <a:off x="4567305" y="2220468"/>
              <a:ext cx="43180" cy="1207135"/>
            </a:xfrm>
            <a:custGeom>
              <a:avLst/>
              <a:gdLst/>
              <a:ahLst/>
              <a:cxnLst/>
              <a:rect l="l" t="t" r="r" b="b"/>
              <a:pathLst>
                <a:path w="43179" h="1207135">
                  <a:moveTo>
                    <a:pt x="42671" y="1207007"/>
                  </a:moveTo>
                  <a:lnTo>
                    <a:pt x="42671" y="0"/>
                  </a:lnTo>
                  <a:lnTo>
                    <a:pt x="0" y="0"/>
                  </a:lnTo>
                  <a:lnTo>
                    <a:pt x="0" y="1207007"/>
                  </a:lnTo>
                  <a:lnTo>
                    <a:pt x="42671" y="1207007"/>
                  </a:lnTo>
                  <a:close/>
                </a:path>
              </a:pathLst>
            </a:custGeom>
            <a:solidFill>
              <a:srgbClr val="000000"/>
            </a:solidFill>
          </p:spPr>
          <p:txBody>
            <a:bodyPr wrap="square" lIns="0" tIns="0" rIns="0" bIns="0" rtlCol="0"/>
            <a:lstStyle/>
            <a:p>
              <a:endParaRPr sz="1634"/>
            </a:p>
          </p:txBody>
        </p:sp>
        <p:sp>
          <p:nvSpPr>
            <p:cNvPr id="133" name="object 133"/>
            <p:cNvSpPr/>
            <p:nvPr/>
          </p:nvSpPr>
          <p:spPr>
            <a:xfrm>
              <a:off x="4567306" y="2220467"/>
              <a:ext cx="43180" cy="1207135"/>
            </a:xfrm>
            <a:custGeom>
              <a:avLst/>
              <a:gdLst/>
              <a:ahLst/>
              <a:cxnLst/>
              <a:rect l="l" t="t" r="r" b="b"/>
              <a:pathLst>
                <a:path w="43179" h="1207135">
                  <a:moveTo>
                    <a:pt x="42671" y="1207007"/>
                  </a:moveTo>
                  <a:lnTo>
                    <a:pt x="42671" y="0"/>
                  </a:lnTo>
                  <a:lnTo>
                    <a:pt x="0" y="0"/>
                  </a:lnTo>
                  <a:lnTo>
                    <a:pt x="0" y="1207007"/>
                  </a:lnTo>
                  <a:lnTo>
                    <a:pt x="42671" y="1207007"/>
                  </a:lnTo>
                  <a:close/>
                </a:path>
              </a:pathLst>
            </a:custGeom>
            <a:solidFill>
              <a:srgbClr val="6598FF"/>
            </a:solidFill>
          </p:spPr>
          <p:txBody>
            <a:bodyPr wrap="square" lIns="0" tIns="0" rIns="0" bIns="0" rtlCol="0"/>
            <a:lstStyle/>
            <a:p>
              <a:endParaRPr sz="1634"/>
            </a:p>
          </p:txBody>
        </p:sp>
        <p:sp>
          <p:nvSpPr>
            <p:cNvPr id="134" name="object 134"/>
            <p:cNvSpPr/>
            <p:nvPr/>
          </p:nvSpPr>
          <p:spPr>
            <a:xfrm>
              <a:off x="4562734" y="2215895"/>
              <a:ext cx="52069" cy="1216660"/>
            </a:xfrm>
            <a:custGeom>
              <a:avLst/>
              <a:gdLst/>
              <a:ahLst/>
              <a:cxnLst/>
              <a:rect l="l" t="t" r="r" b="b"/>
              <a:pathLst>
                <a:path w="52070" h="1216660">
                  <a:moveTo>
                    <a:pt x="51816" y="1216152"/>
                  </a:moveTo>
                  <a:lnTo>
                    <a:pt x="51816" y="0"/>
                  </a:lnTo>
                  <a:lnTo>
                    <a:pt x="0" y="0"/>
                  </a:lnTo>
                  <a:lnTo>
                    <a:pt x="0" y="1216152"/>
                  </a:lnTo>
                  <a:lnTo>
                    <a:pt x="4572" y="1216152"/>
                  </a:lnTo>
                  <a:lnTo>
                    <a:pt x="4572" y="9144"/>
                  </a:lnTo>
                  <a:lnTo>
                    <a:pt x="9144" y="4572"/>
                  </a:lnTo>
                  <a:lnTo>
                    <a:pt x="9144" y="9144"/>
                  </a:lnTo>
                  <a:lnTo>
                    <a:pt x="41148" y="9144"/>
                  </a:lnTo>
                  <a:lnTo>
                    <a:pt x="41148" y="4572"/>
                  </a:lnTo>
                  <a:lnTo>
                    <a:pt x="47244" y="9144"/>
                  </a:lnTo>
                  <a:lnTo>
                    <a:pt x="47244" y="1216152"/>
                  </a:lnTo>
                  <a:lnTo>
                    <a:pt x="51816" y="1216152"/>
                  </a:lnTo>
                  <a:close/>
                </a:path>
                <a:path w="52070" h="1216660">
                  <a:moveTo>
                    <a:pt x="9144" y="9144"/>
                  </a:moveTo>
                  <a:lnTo>
                    <a:pt x="9144" y="4572"/>
                  </a:lnTo>
                  <a:lnTo>
                    <a:pt x="4572" y="9144"/>
                  </a:lnTo>
                  <a:lnTo>
                    <a:pt x="9144" y="9144"/>
                  </a:lnTo>
                  <a:close/>
                </a:path>
                <a:path w="52070" h="1216660">
                  <a:moveTo>
                    <a:pt x="9144" y="1207008"/>
                  </a:moveTo>
                  <a:lnTo>
                    <a:pt x="9144" y="9144"/>
                  </a:lnTo>
                  <a:lnTo>
                    <a:pt x="4572" y="9144"/>
                  </a:lnTo>
                  <a:lnTo>
                    <a:pt x="4572" y="1207008"/>
                  </a:lnTo>
                  <a:lnTo>
                    <a:pt x="9144" y="1207008"/>
                  </a:lnTo>
                  <a:close/>
                </a:path>
                <a:path w="52070" h="1216660">
                  <a:moveTo>
                    <a:pt x="47244" y="1207008"/>
                  </a:moveTo>
                  <a:lnTo>
                    <a:pt x="4572" y="1207008"/>
                  </a:lnTo>
                  <a:lnTo>
                    <a:pt x="9144" y="1211580"/>
                  </a:lnTo>
                  <a:lnTo>
                    <a:pt x="9144" y="1216152"/>
                  </a:lnTo>
                  <a:lnTo>
                    <a:pt x="41148" y="1216152"/>
                  </a:lnTo>
                  <a:lnTo>
                    <a:pt x="41148" y="1211580"/>
                  </a:lnTo>
                  <a:lnTo>
                    <a:pt x="47244" y="1207008"/>
                  </a:lnTo>
                  <a:close/>
                </a:path>
                <a:path w="52070" h="1216660">
                  <a:moveTo>
                    <a:pt x="9144" y="1216152"/>
                  </a:moveTo>
                  <a:lnTo>
                    <a:pt x="9144" y="1211580"/>
                  </a:lnTo>
                  <a:lnTo>
                    <a:pt x="4572" y="1207008"/>
                  </a:lnTo>
                  <a:lnTo>
                    <a:pt x="4572" y="1216152"/>
                  </a:lnTo>
                  <a:lnTo>
                    <a:pt x="9144" y="1216152"/>
                  </a:lnTo>
                  <a:close/>
                </a:path>
                <a:path w="52070" h="1216660">
                  <a:moveTo>
                    <a:pt x="47244" y="9144"/>
                  </a:moveTo>
                  <a:lnTo>
                    <a:pt x="41148" y="4572"/>
                  </a:lnTo>
                  <a:lnTo>
                    <a:pt x="41148" y="9144"/>
                  </a:lnTo>
                  <a:lnTo>
                    <a:pt x="47244" y="9144"/>
                  </a:lnTo>
                  <a:close/>
                </a:path>
                <a:path w="52070" h="1216660">
                  <a:moveTo>
                    <a:pt x="47244" y="1207008"/>
                  </a:moveTo>
                  <a:lnTo>
                    <a:pt x="47244" y="9144"/>
                  </a:lnTo>
                  <a:lnTo>
                    <a:pt x="41148" y="9144"/>
                  </a:lnTo>
                  <a:lnTo>
                    <a:pt x="41148" y="1207008"/>
                  </a:lnTo>
                  <a:lnTo>
                    <a:pt x="47244" y="1207008"/>
                  </a:lnTo>
                  <a:close/>
                </a:path>
                <a:path w="52070" h="1216660">
                  <a:moveTo>
                    <a:pt x="47244" y="1216152"/>
                  </a:moveTo>
                  <a:lnTo>
                    <a:pt x="47244" y="1207008"/>
                  </a:lnTo>
                  <a:lnTo>
                    <a:pt x="41148" y="1211580"/>
                  </a:lnTo>
                  <a:lnTo>
                    <a:pt x="41148" y="1216152"/>
                  </a:lnTo>
                  <a:lnTo>
                    <a:pt x="47244" y="1216152"/>
                  </a:lnTo>
                  <a:close/>
                </a:path>
              </a:pathLst>
            </a:custGeom>
            <a:solidFill>
              <a:srgbClr val="000000"/>
            </a:solidFill>
          </p:spPr>
          <p:txBody>
            <a:bodyPr wrap="square" lIns="0" tIns="0" rIns="0" bIns="0" rtlCol="0"/>
            <a:lstStyle/>
            <a:p>
              <a:endParaRPr sz="1634"/>
            </a:p>
          </p:txBody>
        </p:sp>
        <p:sp>
          <p:nvSpPr>
            <p:cNvPr id="135" name="object 135"/>
            <p:cNvSpPr/>
            <p:nvPr/>
          </p:nvSpPr>
          <p:spPr>
            <a:xfrm>
              <a:off x="4568829" y="2478023"/>
              <a:ext cx="41275" cy="638810"/>
            </a:xfrm>
            <a:custGeom>
              <a:avLst/>
              <a:gdLst/>
              <a:ahLst/>
              <a:cxnLst/>
              <a:rect l="l" t="t" r="r" b="b"/>
              <a:pathLst>
                <a:path w="41275" h="638810">
                  <a:moveTo>
                    <a:pt x="41147" y="638555"/>
                  </a:moveTo>
                  <a:lnTo>
                    <a:pt x="41147" y="0"/>
                  </a:lnTo>
                  <a:lnTo>
                    <a:pt x="0" y="0"/>
                  </a:lnTo>
                  <a:lnTo>
                    <a:pt x="0" y="638555"/>
                  </a:lnTo>
                  <a:lnTo>
                    <a:pt x="41147" y="638555"/>
                  </a:lnTo>
                  <a:close/>
                </a:path>
              </a:pathLst>
            </a:custGeom>
            <a:solidFill>
              <a:srgbClr val="959595"/>
            </a:solidFill>
          </p:spPr>
          <p:txBody>
            <a:bodyPr wrap="square" lIns="0" tIns="0" rIns="0" bIns="0" rtlCol="0"/>
            <a:lstStyle/>
            <a:p>
              <a:endParaRPr sz="1634"/>
            </a:p>
          </p:txBody>
        </p:sp>
        <p:sp>
          <p:nvSpPr>
            <p:cNvPr id="136" name="object 136"/>
            <p:cNvSpPr/>
            <p:nvPr/>
          </p:nvSpPr>
          <p:spPr>
            <a:xfrm>
              <a:off x="4562734" y="2473451"/>
              <a:ext cx="52069" cy="647700"/>
            </a:xfrm>
            <a:custGeom>
              <a:avLst/>
              <a:gdLst/>
              <a:ahLst/>
              <a:cxnLst/>
              <a:rect l="l" t="t" r="r" b="b"/>
              <a:pathLst>
                <a:path w="52070" h="647700">
                  <a:moveTo>
                    <a:pt x="51816" y="647700"/>
                  </a:moveTo>
                  <a:lnTo>
                    <a:pt x="51816" y="0"/>
                  </a:lnTo>
                  <a:lnTo>
                    <a:pt x="0" y="0"/>
                  </a:lnTo>
                  <a:lnTo>
                    <a:pt x="0" y="647700"/>
                  </a:lnTo>
                  <a:lnTo>
                    <a:pt x="6096" y="647700"/>
                  </a:lnTo>
                  <a:lnTo>
                    <a:pt x="6096" y="9144"/>
                  </a:lnTo>
                  <a:lnTo>
                    <a:pt x="10668" y="4572"/>
                  </a:lnTo>
                  <a:lnTo>
                    <a:pt x="10668" y="9144"/>
                  </a:lnTo>
                  <a:lnTo>
                    <a:pt x="42672" y="9144"/>
                  </a:lnTo>
                  <a:lnTo>
                    <a:pt x="42672" y="4572"/>
                  </a:lnTo>
                  <a:lnTo>
                    <a:pt x="47244" y="9144"/>
                  </a:lnTo>
                  <a:lnTo>
                    <a:pt x="47244" y="647700"/>
                  </a:lnTo>
                  <a:lnTo>
                    <a:pt x="51816" y="647700"/>
                  </a:lnTo>
                  <a:close/>
                </a:path>
                <a:path w="52070" h="647700">
                  <a:moveTo>
                    <a:pt x="10668" y="9144"/>
                  </a:moveTo>
                  <a:lnTo>
                    <a:pt x="10668" y="4572"/>
                  </a:lnTo>
                  <a:lnTo>
                    <a:pt x="6096" y="9144"/>
                  </a:lnTo>
                  <a:lnTo>
                    <a:pt x="10668" y="9144"/>
                  </a:lnTo>
                  <a:close/>
                </a:path>
                <a:path w="52070" h="647700">
                  <a:moveTo>
                    <a:pt x="10668" y="638556"/>
                  </a:moveTo>
                  <a:lnTo>
                    <a:pt x="10668" y="9144"/>
                  </a:lnTo>
                  <a:lnTo>
                    <a:pt x="6096" y="9144"/>
                  </a:lnTo>
                  <a:lnTo>
                    <a:pt x="6096" y="638556"/>
                  </a:lnTo>
                  <a:lnTo>
                    <a:pt x="10668" y="638556"/>
                  </a:lnTo>
                  <a:close/>
                </a:path>
                <a:path w="52070" h="647700">
                  <a:moveTo>
                    <a:pt x="47244" y="638556"/>
                  </a:moveTo>
                  <a:lnTo>
                    <a:pt x="6096" y="638556"/>
                  </a:lnTo>
                  <a:lnTo>
                    <a:pt x="10668" y="643128"/>
                  </a:lnTo>
                  <a:lnTo>
                    <a:pt x="10668" y="647700"/>
                  </a:lnTo>
                  <a:lnTo>
                    <a:pt x="42672" y="647700"/>
                  </a:lnTo>
                  <a:lnTo>
                    <a:pt x="42672" y="643128"/>
                  </a:lnTo>
                  <a:lnTo>
                    <a:pt x="47244" y="638556"/>
                  </a:lnTo>
                  <a:close/>
                </a:path>
                <a:path w="52070" h="647700">
                  <a:moveTo>
                    <a:pt x="10668" y="647700"/>
                  </a:moveTo>
                  <a:lnTo>
                    <a:pt x="10668" y="643128"/>
                  </a:lnTo>
                  <a:lnTo>
                    <a:pt x="6096" y="638556"/>
                  </a:lnTo>
                  <a:lnTo>
                    <a:pt x="6096" y="647700"/>
                  </a:lnTo>
                  <a:lnTo>
                    <a:pt x="10668" y="647700"/>
                  </a:lnTo>
                  <a:close/>
                </a:path>
                <a:path w="52070" h="647700">
                  <a:moveTo>
                    <a:pt x="47244" y="9144"/>
                  </a:moveTo>
                  <a:lnTo>
                    <a:pt x="42672" y="4572"/>
                  </a:lnTo>
                  <a:lnTo>
                    <a:pt x="42672" y="9144"/>
                  </a:lnTo>
                  <a:lnTo>
                    <a:pt x="47244" y="9144"/>
                  </a:lnTo>
                  <a:close/>
                </a:path>
                <a:path w="52070" h="647700">
                  <a:moveTo>
                    <a:pt x="47244" y="638556"/>
                  </a:moveTo>
                  <a:lnTo>
                    <a:pt x="47244" y="9144"/>
                  </a:lnTo>
                  <a:lnTo>
                    <a:pt x="42672" y="9144"/>
                  </a:lnTo>
                  <a:lnTo>
                    <a:pt x="42672" y="638556"/>
                  </a:lnTo>
                  <a:lnTo>
                    <a:pt x="47244" y="638556"/>
                  </a:lnTo>
                  <a:close/>
                </a:path>
                <a:path w="52070" h="647700">
                  <a:moveTo>
                    <a:pt x="47244" y="647700"/>
                  </a:moveTo>
                  <a:lnTo>
                    <a:pt x="47244" y="638556"/>
                  </a:lnTo>
                  <a:lnTo>
                    <a:pt x="42672" y="643128"/>
                  </a:lnTo>
                  <a:lnTo>
                    <a:pt x="42672" y="647700"/>
                  </a:lnTo>
                  <a:lnTo>
                    <a:pt x="47244" y="647700"/>
                  </a:lnTo>
                  <a:close/>
                </a:path>
              </a:pathLst>
            </a:custGeom>
            <a:solidFill>
              <a:srgbClr val="000000"/>
            </a:solidFill>
          </p:spPr>
          <p:txBody>
            <a:bodyPr wrap="square" lIns="0" tIns="0" rIns="0" bIns="0" rtlCol="0"/>
            <a:lstStyle/>
            <a:p>
              <a:endParaRPr sz="1634"/>
            </a:p>
          </p:txBody>
        </p:sp>
        <p:sp>
          <p:nvSpPr>
            <p:cNvPr id="137" name="object 137"/>
            <p:cNvSpPr/>
            <p:nvPr/>
          </p:nvSpPr>
          <p:spPr>
            <a:xfrm>
              <a:off x="4568829" y="2191511"/>
              <a:ext cx="41275" cy="287020"/>
            </a:xfrm>
            <a:custGeom>
              <a:avLst/>
              <a:gdLst/>
              <a:ahLst/>
              <a:cxnLst/>
              <a:rect l="l" t="t" r="r" b="b"/>
              <a:pathLst>
                <a:path w="41275" h="287019">
                  <a:moveTo>
                    <a:pt x="41147" y="286511"/>
                  </a:moveTo>
                  <a:lnTo>
                    <a:pt x="41147" y="0"/>
                  </a:lnTo>
                  <a:lnTo>
                    <a:pt x="0" y="0"/>
                  </a:lnTo>
                  <a:lnTo>
                    <a:pt x="0" y="286511"/>
                  </a:lnTo>
                  <a:lnTo>
                    <a:pt x="41147" y="286511"/>
                  </a:lnTo>
                  <a:close/>
                </a:path>
              </a:pathLst>
            </a:custGeom>
            <a:solidFill>
              <a:srgbClr val="FF3200"/>
            </a:solidFill>
          </p:spPr>
          <p:txBody>
            <a:bodyPr wrap="square" lIns="0" tIns="0" rIns="0" bIns="0" rtlCol="0"/>
            <a:lstStyle/>
            <a:p>
              <a:endParaRPr sz="1634"/>
            </a:p>
          </p:txBody>
        </p:sp>
        <p:sp>
          <p:nvSpPr>
            <p:cNvPr id="138" name="object 138"/>
            <p:cNvSpPr/>
            <p:nvPr/>
          </p:nvSpPr>
          <p:spPr>
            <a:xfrm>
              <a:off x="4562734" y="2186939"/>
              <a:ext cx="52069" cy="295910"/>
            </a:xfrm>
            <a:custGeom>
              <a:avLst/>
              <a:gdLst/>
              <a:ahLst/>
              <a:cxnLst/>
              <a:rect l="l" t="t" r="r" b="b"/>
              <a:pathLst>
                <a:path w="52070" h="295910">
                  <a:moveTo>
                    <a:pt x="51816" y="295656"/>
                  </a:moveTo>
                  <a:lnTo>
                    <a:pt x="51816" y="0"/>
                  </a:lnTo>
                  <a:lnTo>
                    <a:pt x="0" y="0"/>
                  </a:lnTo>
                  <a:lnTo>
                    <a:pt x="0" y="295656"/>
                  </a:lnTo>
                  <a:lnTo>
                    <a:pt x="6096" y="295656"/>
                  </a:lnTo>
                  <a:lnTo>
                    <a:pt x="6096" y="9144"/>
                  </a:lnTo>
                  <a:lnTo>
                    <a:pt x="10668" y="4572"/>
                  </a:lnTo>
                  <a:lnTo>
                    <a:pt x="10668" y="9144"/>
                  </a:lnTo>
                  <a:lnTo>
                    <a:pt x="42672" y="9144"/>
                  </a:lnTo>
                  <a:lnTo>
                    <a:pt x="42672" y="4572"/>
                  </a:lnTo>
                  <a:lnTo>
                    <a:pt x="47244" y="9144"/>
                  </a:lnTo>
                  <a:lnTo>
                    <a:pt x="47244" y="295656"/>
                  </a:lnTo>
                  <a:lnTo>
                    <a:pt x="51816" y="295656"/>
                  </a:lnTo>
                  <a:close/>
                </a:path>
                <a:path w="52070" h="295910">
                  <a:moveTo>
                    <a:pt x="10668" y="9144"/>
                  </a:moveTo>
                  <a:lnTo>
                    <a:pt x="10668" y="4572"/>
                  </a:lnTo>
                  <a:lnTo>
                    <a:pt x="6096" y="9144"/>
                  </a:lnTo>
                  <a:lnTo>
                    <a:pt x="10668" y="9144"/>
                  </a:lnTo>
                  <a:close/>
                </a:path>
                <a:path w="52070" h="295910">
                  <a:moveTo>
                    <a:pt x="10668" y="286512"/>
                  </a:moveTo>
                  <a:lnTo>
                    <a:pt x="10668" y="9144"/>
                  </a:lnTo>
                  <a:lnTo>
                    <a:pt x="6096" y="9144"/>
                  </a:lnTo>
                  <a:lnTo>
                    <a:pt x="6096" y="286512"/>
                  </a:lnTo>
                  <a:lnTo>
                    <a:pt x="10668" y="286512"/>
                  </a:lnTo>
                  <a:close/>
                </a:path>
                <a:path w="52070" h="295910">
                  <a:moveTo>
                    <a:pt x="47244" y="286512"/>
                  </a:moveTo>
                  <a:lnTo>
                    <a:pt x="6096" y="286512"/>
                  </a:lnTo>
                  <a:lnTo>
                    <a:pt x="10668" y="291084"/>
                  </a:lnTo>
                  <a:lnTo>
                    <a:pt x="10668" y="295656"/>
                  </a:lnTo>
                  <a:lnTo>
                    <a:pt x="42672" y="295656"/>
                  </a:lnTo>
                  <a:lnTo>
                    <a:pt x="42672" y="291084"/>
                  </a:lnTo>
                  <a:lnTo>
                    <a:pt x="47244" y="286512"/>
                  </a:lnTo>
                  <a:close/>
                </a:path>
                <a:path w="52070" h="295910">
                  <a:moveTo>
                    <a:pt x="10668" y="295656"/>
                  </a:moveTo>
                  <a:lnTo>
                    <a:pt x="10668" y="291084"/>
                  </a:lnTo>
                  <a:lnTo>
                    <a:pt x="6096" y="286512"/>
                  </a:lnTo>
                  <a:lnTo>
                    <a:pt x="6096" y="295656"/>
                  </a:lnTo>
                  <a:lnTo>
                    <a:pt x="10668" y="295656"/>
                  </a:lnTo>
                  <a:close/>
                </a:path>
                <a:path w="52070" h="295910">
                  <a:moveTo>
                    <a:pt x="47244" y="9144"/>
                  </a:moveTo>
                  <a:lnTo>
                    <a:pt x="42672" y="4572"/>
                  </a:lnTo>
                  <a:lnTo>
                    <a:pt x="42672" y="9144"/>
                  </a:lnTo>
                  <a:lnTo>
                    <a:pt x="47244" y="9144"/>
                  </a:lnTo>
                  <a:close/>
                </a:path>
                <a:path w="52070" h="295910">
                  <a:moveTo>
                    <a:pt x="47244" y="286512"/>
                  </a:moveTo>
                  <a:lnTo>
                    <a:pt x="47244" y="9144"/>
                  </a:lnTo>
                  <a:lnTo>
                    <a:pt x="42672" y="9144"/>
                  </a:lnTo>
                  <a:lnTo>
                    <a:pt x="42672" y="286512"/>
                  </a:lnTo>
                  <a:lnTo>
                    <a:pt x="47244" y="286512"/>
                  </a:lnTo>
                  <a:close/>
                </a:path>
                <a:path w="52070" h="295910">
                  <a:moveTo>
                    <a:pt x="47244" y="295656"/>
                  </a:moveTo>
                  <a:lnTo>
                    <a:pt x="47244" y="286512"/>
                  </a:lnTo>
                  <a:lnTo>
                    <a:pt x="42672" y="291084"/>
                  </a:lnTo>
                  <a:lnTo>
                    <a:pt x="42672" y="295656"/>
                  </a:lnTo>
                  <a:lnTo>
                    <a:pt x="47244" y="295656"/>
                  </a:lnTo>
                  <a:close/>
                </a:path>
              </a:pathLst>
            </a:custGeom>
            <a:solidFill>
              <a:srgbClr val="000000"/>
            </a:solidFill>
          </p:spPr>
          <p:txBody>
            <a:bodyPr wrap="square" lIns="0" tIns="0" rIns="0" bIns="0" rtlCol="0"/>
            <a:lstStyle/>
            <a:p>
              <a:endParaRPr sz="1634"/>
            </a:p>
          </p:txBody>
        </p:sp>
        <p:sp>
          <p:nvSpPr>
            <p:cNvPr id="139" name="object 139"/>
            <p:cNvSpPr/>
            <p:nvPr/>
          </p:nvSpPr>
          <p:spPr>
            <a:xfrm>
              <a:off x="4684649" y="2272283"/>
              <a:ext cx="62865" cy="1207135"/>
            </a:xfrm>
            <a:custGeom>
              <a:avLst/>
              <a:gdLst/>
              <a:ahLst/>
              <a:cxnLst/>
              <a:rect l="l" t="t" r="r" b="b"/>
              <a:pathLst>
                <a:path w="62864" h="1207135">
                  <a:moveTo>
                    <a:pt x="62484" y="0"/>
                  </a:moveTo>
                  <a:lnTo>
                    <a:pt x="0" y="0"/>
                  </a:lnTo>
                  <a:lnTo>
                    <a:pt x="0" y="48780"/>
                  </a:lnTo>
                  <a:lnTo>
                    <a:pt x="0" y="1207008"/>
                  </a:lnTo>
                  <a:lnTo>
                    <a:pt x="62484" y="1207008"/>
                  </a:lnTo>
                  <a:lnTo>
                    <a:pt x="62484" y="48780"/>
                  </a:lnTo>
                  <a:lnTo>
                    <a:pt x="62484" y="0"/>
                  </a:lnTo>
                  <a:close/>
                </a:path>
              </a:pathLst>
            </a:custGeom>
            <a:solidFill>
              <a:srgbClr val="6598FF"/>
            </a:solidFill>
          </p:spPr>
          <p:txBody>
            <a:bodyPr wrap="square" lIns="0" tIns="0" rIns="0" bIns="0" rtlCol="0"/>
            <a:lstStyle/>
            <a:p>
              <a:endParaRPr sz="1634"/>
            </a:p>
          </p:txBody>
        </p:sp>
        <p:sp>
          <p:nvSpPr>
            <p:cNvPr id="140" name="object 140"/>
            <p:cNvSpPr/>
            <p:nvPr/>
          </p:nvSpPr>
          <p:spPr>
            <a:xfrm>
              <a:off x="4680082" y="2267711"/>
              <a:ext cx="71755" cy="1216660"/>
            </a:xfrm>
            <a:custGeom>
              <a:avLst/>
              <a:gdLst/>
              <a:ahLst/>
              <a:cxnLst/>
              <a:rect l="l" t="t" r="r" b="b"/>
              <a:pathLst>
                <a:path w="71754" h="1216660">
                  <a:moveTo>
                    <a:pt x="71628" y="1216152"/>
                  </a:moveTo>
                  <a:lnTo>
                    <a:pt x="71628" y="0"/>
                  </a:lnTo>
                  <a:lnTo>
                    <a:pt x="0" y="0"/>
                  </a:lnTo>
                  <a:lnTo>
                    <a:pt x="0" y="1216152"/>
                  </a:lnTo>
                  <a:lnTo>
                    <a:pt x="4572" y="1216152"/>
                  </a:lnTo>
                  <a:lnTo>
                    <a:pt x="4572" y="9144"/>
                  </a:lnTo>
                  <a:lnTo>
                    <a:pt x="9144" y="4572"/>
                  </a:lnTo>
                  <a:lnTo>
                    <a:pt x="9144" y="9144"/>
                  </a:lnTo>
                  <a:lnTo>
                    <a:pt x="62484" y="9144"/>
                  </a:lnTo>
                  <a:lnTo>
                    <a:pt x="62484" y="4572"/>
                  </a:lnTo>
                  <a:lnTo>
                    <a:pt x="67056" y="9144"/>
                  </a:lnTo>
                  <a:lnTo>
                    <a:pt x="67056" y="1216152"/>
                  </a:lnTo>
                  <a:lnTo>
                    <a:pt x="71628" y="1216152"/>
                  </a:lnTo>
                  <a:close/>
                </a:path>
                <a:path w="71754" h="1216660">
                  <a:moveTo>
                    <a:pt x="9144" y="9144"/>
                  </a:moveTo>
                  <a:lnTo>
                    <a:pt x="9144" y="4572"/>
                  </a:lnTo>
                  <a:lnTo>
                    <a:pt x="4572" y="9144"/>
                  </a:lnTo>
                  <a:lnTo>
                    <a:pt x="9144" y="9144"/>
                  </a:lnTo>
                  <a:close/>
                </a:path>
                <a:path w="71754" h="1216660">
                  <a:moveTo>
                    <a:pt x="9144" y="1207008"/>
                  </a:moveTo>
                  <a:lnTo>
                    <a:pt x="9144" y="9144"/>
                  </a:lnTo>
                  <a:lnTo>
                    <a:pt x="4572" y="9144"/>
                  </a:lnTo>
                  <a:lnTo>
                    <a:pt x="4572" y="1207008"/>
                  </a:lnTo>
                  <a:lnTo>
                    <a:pt x="9144" y="1207008"/>
                  </a:lnTo>
                  <a:close/>
                </a:path>
                <a:path w="71754" h="1216660">
                  <a:moveTo>
                    <a:pt x="67056" y="1207008"/>
                  </a:moveTo>
                  <a:lnTo>
                    <a:pt x="4572" y="1207008"/>
                  </a:lnTo>
                  <a:lnTo>
                    <a:pt x="9144" y="1211580"/>
                  </a:lnTo>
                  <a:lnTo>
                    <a:pt x="9144" y="1216152"/>
                  </a:lnTo>
                  <a:lnTo>
                    <a:pt x="62484" y="1216152"/>
                  </a:lnTo>
                  <a:lnTo>
                    <a:pt x="62484" y="1211580"/>
                  </a:lnTo>
                  <a:lnTo>
                    <a:pt x="67056" y="1207008"/>
                  </a:lnTo>
                  <a:close/>
                </a:path>
                <a:path w="71754" h="1216660">
                  <a:moveTo>
                    <a:pt x="9144" y="1216152"/>
                  </a:moveTo>
                  <a:lnTo>
                    <a:pt x="9144" y="1211580"/>
                  </a:lnTo>
                  <a:lnTo>
                    <a:pt x="4572" y="1207008"/>
                  </a:lnTo>
                  <a:lnTo>
                    <a:pt x="4572" y="1216152"/>
                  </a:lnTo>
                  <a:lnTo>
                    <a:pt x="9144" y="1216152"/>
                  </a:lnTo>
                  <a:close/>
                </a:path>
                <a:path w="71754" h="1216660">
                  <a:moveTo>
                    <a:pt x="67056" y="9144"/>
                  </a:moveTo>
                  <a:lnTo>
                    <a:pt x="62484" y="4572"/>
                  </a:lnTo>
                  <a:lnTo>
                    <a:pt x="62484" y="9144"/>
                  </a:lnTo>
                  <a:lnTo>
                    <a:pt x="67056" y="9144"/>
                  </a:lnTo>
                  <a:close/>
                </a:path>
                <a:path w="71754" h="1216660">
                  <a:moveTo>
                    <a:pt x="67056" y="1207008"/>
                  </a:moveTo>
                  <a:lnTo>
                    <a:pt x="67056" y="9144"/>
                  </a:lnTo>
                  <a:lnTo>
                    <a:pt x="62484" y="9144"/>
                  </a:lnTo>
                  <a:lnTo>
                    <a:pt x="62484" y="1207008"/>
                  </a:lnTo>
                  <a:lnTo>
                    <a:pt x="67056" y="1207008"/>
                  </a:lnTo>
                  <a:close/>
                </a:path>
                <a:path w="71754" h="1216660">
                  <a:moveTo>
                    <a:pt x="67056" y="1216152"/>
                  </a:moveTo>
                  <a:lnTo>
                    <a:pt x="67056" y="1207008"/>
                  </a:lnTo>
                  <a:lnTo>
                    <a:pt x="62484" y="1211580"/>
                  </a:lnTo>
                  <a:lnTo>
                    <a:pt x="62484" y="1216152"/>
                  </a:lnTo>
                  <a:lnTo>
                    <a:pt x="67056" y="1216152"/>
                  </a:lnTo>
                  <a:close/>
                </a:path>
              </a:pathLst>
            </a:custGeom>
            <a:solidFill>
              <a:srgbClr val="000000"/>
            </a:solidFill>
          </p:spPr>
          <p:txBody>
            <a:bodyPr wrap="square" lIns="0" tIns="0" rIns="0" bIns="0" rtlCol="0"/>
            <a:lstStyle/>
            <a:p>
              <a:endParaRPr sz="1634"/>
            </a:p>
          </p:txBody>
        </p:sp>
        <p:sp>
          <p:nvSpPr>
            <p:cNvPr id="141" name="object 141"/>
            <p:cNvSpPr/>
            <p:nvPr/>
          </p:nvSpPr>
          <p:spPr>
            <a:xfrm>
              <a:off x="4686177" y="2528315"/>
              <a:ext cx="43180" cy="638810"/>
            </a:xfrm>
            <a:custGeom>
              <a:avLst/>
              <a:gdLst/>
              <a:ahLst/>
              <a:cxnLst/>
              <a:rect l="l" t="t" r="r" b="b"/>
              <a:pathLst>
                <a:path w="43179" h="638810">
                  <a:moveTo>
                    <a:pt x="42671" y="638555"/>
                  </a:moveTo>
                  <a:lnTo>
                    <a:pt x="42671" y="0"/>
                  </a:lnTo>
                  <a:lnTo>
                    <a:pt x="0" y="0"/>
                  </a:lnTo>
                  <a:lnTo>
                    <a:pt x="0" y="638555"/>
                  </a:lnTo>
                  <a:lnTo>
                    <a:pt x="42671" y="638555"/>
                  </a:lnTo>
                  <a:close/>
                </a:path>
              </a:pathLst>
            </a:custGeom>
            <a:solidFill>
              <a:srgbClr val="959595"/>
            </a:solidFill>
          </p:spPr>
          <p:txBody>
            <a:bodyPr wrap="square" lIns="0" tIns="0" rIns="0" bIns="0" rtlCol="0"/>
            <a:lstStyle/>
            <a:p>
              <a:endParaRPr sz="1634"/>
            </a:p>
          </p:txBody>
        </p:sp>
        <p:sp>
          <p:nvSpPr>
            <p:cNvPr id="142" name="object 142"/>
            <p:cNvSpPr/>
            <p:nvPr/>
          </p:nvSpPr>
          <p:spPr>
            <a:xfrm>
              <a:off x="4681606" y="2523744"/>
              <a:ext cx="52069" cy="649605"/>
            </a:xfrm>
            <a:custGeom>
              <a:avLst/>
              <a:gdLst/>
              <a:ahLst/>
              <a:cxnLst/>
              <a:rect l="l" t="t" r="r" b="b"/>
              <a:pathLst>
                <a:path w="52070" h="649605">
                  <a:moveTo>
                    <a:pt x="51816" y="649224"/>
                  </a:moveTo>
                  <a:lnTo>
                    <a:pt x="51816" y="0"/>
                  </a:lnTo>
                  <a:lnTo>
                    <a:pt x="0" y="0"/>
                  </a:lnTo>
                  <a:lnTo>
                    <a:pt x="0" y="649224"/>
                  </a:lnTo>
                  <a:lnTo>
                    <a:pt x="4572" y="649224"/>
                  </a:lnTo>
                  <a:lnTo>
                    <a:pt x="4572" y="10668"/>
                  </a:lnTo>
                  <a:lnTo>
                    <a:pt x="9144" y="4572"/>
                  </a:lnTo>
                  <a:lnTo>
                    <a:pt x="9144" y="10668"/>
                  </a:lnTo>
                  <a:lnTo>
                    <a:pt x="41148" y="10668"/>
                  </a:lnTo>
                  <a:lnTo>
                    <a:pt x="41148" y="4572"/>
                  </a:lnTo>
                  <a:lnTo>
                    <a:pt x="47244" y="10668"/>
                  </a:lnTo>
                  <a:lnTo>
                    <a:pt x="47244" y="649224"/>
                  </a:lnTo>
                  <a:lnTo>
                    <a:pt x="51816" y="649224"/>
                  </a:lnTo>
                  <a:close/>
                </a:path>
                <a:path w="52070" h="649605">
                  <a:moveTo>
                    <a:pt x="9144" y="10668"/>
                  </a:moveTo>
                  <a:lnTo>
                    <a:pt x="9144" y="4572"/>
                  </a:lnTo>
                  <a:lnTo>
                    <a:pt x="4572" y="10668"/>
                  </a:lnTo>
                  <a:lnTo>
                    <a:pt x="9144" y="10668"/>
                  </a:lnTo>
                  <a:close/>
                </a:path>
                <a:path w="52070" h="649605">
                  <a:moveTo>
                    <a:pt x="9144" y="638556"/>
                  </a:moveTo>
                  <a:lnTo>
                    <a:pt x="9144" y="10668"/>
                  </a:lnTo>
                  <a:lnTo>
                    <a:pt x="4572" y="10668"/>
                  </a:lnTo>
                  <a:lnTo>
                    <a:pt x="4572" y="638556"/>
                  </a:lnTo>
                  <a:lnTo>
                    <a:pt x="9144" y="638556"/>
                  </a:lnTo>
                  <a:close/>
                </a:path>
                <a:path w="52070" h="649605">
                  <a:moveTo>
                    <a:pt x="47244" y="638556"/>
                  </a:moveTo>
                  <a:lnTo>
                    <a:pt x="4572" y="638556"/>
                  </a:lnTo>
                  <a:lnTo>
                    <a:pt x="9144" y="643128"/>
                  </a:lnTo>
                  <a:lnTo>
                    <a:pt x="9144" y="649224"/>
                  </a:lnTo>
                  <a:lnTo>
                    <a:pt x="41148" y="649224"/>
                  </a:lnTo>
                  <a:lnTo>
                    <a:pt x="41148" y="643128"/>
                  </a:lnTo>
                  <a:lnTo>
                    <a:pt x="47244" y="638556"/>
                  </a:lnTo>
                  <a:close/>
                </a:path>
                <a:path w="52070" h="649605">
                  <a:moveTo>
                    <a:pt x="9144" y="649224"/>
                  </a:moveTo>
                  <a:lnTo>
                    <a:pt x="9144" y="643128"/>
                  </a:lnTo>
                  <a:lnTo>
                    <a:pt x="4572" y="638556"/>
                  </a:lnTo>
                  <a:lnTo>
                    <a:pt x="4572" y="649224"/>
                  </a:lnTo>
                  <a:lnTo>
                    <a:pt x="9144" y="649224"/>
                  </a:lnTo>
                  <a:close/>
                </a:path>
                <a:path w="52070" h="649605">
                  <a:moveTo>
                    <a:pt x="47244" y="10668"/>
                  </a:moveTo>
                  <a:lnTo>
                    <a:pt x="41148" y="4572"/>
                  </a:lnTo>
                  <a:lnTo>
                    <a:pt x="41148" y="10668"/>
                  </a:lnTo>
                  <a:lnTo>
                    <a:pt x="47244" y="10668"/>
                  </a:lnTo>
                  <a:close/>
                </a:path>
                <a:path w="52070" h="649605">
                  <a:moveTo>
                    <a:pt x="47244" y="638556"/>
                  </a:moveTo>
                  <a:lnTo>
                    <a:pt x="47244" y="10668"/>
                  </a:lnTo>
                  <a:lnTo>
                    <a:pt x="41148" y="10668"/>
                  </a:lnTo>
                  <a:lnTo>
                    <a:pt x="41148" y="638556"/>
                  </a:lnTo>
                  <a:lnTo>
                    <a:pt x="47244" y="638556"/>
                  </a:lnTo>
                  <a:close/>
                </a:path>
                <a:path w="52070" h="649605">
                  <a:moveTo>
                    <a:pt x="47244" y="649224"/>
                  </a:moveTo>
                  <a:lnTo>
                    <a:pt x="47244" y="638556"/>
                  </a:lnTo>
                  <a:lnTo>
                    <a:pt x="41148" y="643128"/>
                  </a:lnTo>
                  <a:lnTo>
                    <a:pt x="41148" y="649224"/>
                  </a:lnTo>
                  <a:lnTo>
                    <a:pt x="47244" y="649224"/>
                  </a:lnTo>
                  <a:close/>
                </a:path>
              </a:pathLst>
            </a:custGeom>
            <a:solidFill>
              <a:srgbClr val="000000"/>
            </a:solidFill>
          </p:spPr>
          <p:txBody>
            <a:bodyPr wrap="square" lIns="0" tIns="0" rIns="0" bIns="0" rtlCol="0"/>
            <a:lstStyle/>
            <a:p>
              <a:endParaRPr sz="1634"/>
            </a:p>
          </p:txBody>
        </p:sp>
        <p:sp>
          <p:nvSpPr>
            <p:cNvPr id="143" name="object 143"/>
            <p:cNvSpPr/>
            <p:nvPr/>
          </p:nvSpPr>
          <p:spPr>
            <a:xfrm>
              <a:off x="4686177" y="2241803"/>
              <a:ext cx="43180" cy="287020"/>
            </a:xfrm>
            <a:custGeom>
              <a:avLst/>
              <a:gdLst/>
              <a:ahLst/>
              <a:cxnLst/>
              <a:rect l="l" t="t" r="r" b="b"/>
              <a:pathLst>
                <a:path w="43179" h="287019">
                  <a:moveTo>
                    <a:pt x="42671" y="286511"/>
                  </a:moveTo>
                  <a:lnTo>
                    <a:pt x="42671" y="0"/>
                  </a:lnTo>
                  <a:lnTo>
                    <a:pt x="0" y="0"/>
                  </a:lnTo>
                  <a:lnTo>
                    <a:pt x="0" y="286511"/>
                  </a:lnTo>
                  <a:lnTo>
                    <a:pt x="42671" y="286511"/>
                  </a:lnTo>
                  <a:close/>
                </a:path>
              </a:pathLst>
            </a:custGeom>
            <a:solidFill>
              <a:srgbClr val="FF3200"/>
            </a:solidFill>
          </p:spPr>
          <p:txBody>
            <a:bodyPr wrap="square" lIns="0" tIns="0" rIns="0" bIns="0" rtlCol="0"/>
            <a:lstStyle/>
            <a:p>
              <a:endParaRPr sz="1634"/>
            </a:p>
          </p:txBody>
        </p:sp>
        <p:sp>
          <p:nvSpPr>
            <p:cNvPr id="144" name="object 144"/>
            <p:cNvSpPr/>
            <p:nvPr/>
          </p:nvSpPr>
          <p:spPr>
            <a:xfrm>
              <a:off x="4681606" y="2237231"/>
              <a:ext cx="52069" cy="297180"/>
            </a:xfrm>
            <a:custGeom>
              <a:avLst/>
              <a:gdLst/>
              <a:ahLst/>
              <a:cxnLst/>
              <a:rect l="l" t="t" r="r" b="b"/>
              <a:pathLst>
                <a:path w="52070" h="297180">
                  <a:moveTo>
                    <a:pt x="51816" y="297180"/>
                  </a:moveTo>
                  <a:lnTo>
                    <a:pt x="51816" y="0"/>
                  </a:lnTo>
                  <a:lnTo>
                    <a:pt x="0" y="0"/>
                  </a:lnTo>
                  <a:lnTo>
                    <a:pt x="0" y="297180"/>
                  </a:lnTo>
                  <a:lnTo>
                    <a:pt x="4572" y="297180"/>
                  </a:lnTo>
                  <a:lnTo>
                    <a:pt x="4572" y="9144"/>
                  </a:lnTo>
                  <a:lnTo>
                    <a:pt x="9144" y="4572"/>
                  </a:lnTo>
                  <a:lnTo>
                    <a:pt x="9144" y="9144"/>
                  </a:lnTo>
                  <a:lnTo>
                    <a:pt x="41148" y="9144"/>
                  </a:lnTo>
                  <a:lnTo>
                    <a:pt x="41148" y="4572"/>
                  </a:lnTo>
                  <a:lnTo>
                    <a:pt x="47244" y="9144"/>
                  </a:lnTo>
                  <a:lnTo>
                    <a:pt x="47244" y="297180"/>
                  </a:lnTo>
                  <a:lnTo>
                    <a:pt x="51816" y="297180"/>
                  </a:lnTo>
                  <a:close/>
                </a:path>
                <a:path w="52070" h="297180">
                  <a:moveTo>
                    <a:pt x="9144" y="9144"/>
                  </a:moveTo>
                  <a:lnTo>
                    <a:pt x="9144" y="4572"/>
                  </a:lnTo>
                  <a:lnTo>
                    <a:pt x="4572" y="9144"/>
                  </a:lnTo>
                  <a:lnTo>
                    <a:pt x="9144" y="9144"/>
                  </a:lnTo>
                  <a:close/>
                </a:path>
                <a:path w="52070" h="297180">
                  <a:moveTo>
                    <a:pt x="9144" y="286512"/>
                  </a:moveTo>
                  <a:lnTo>
                    <a:pt x="9144" y="9144"/>
                  </a:lnTo>
                  <a:lnTo>
                    <a:pt x="4572" y="9144"/>
                  </a:lnTo>
                  <a:lnTo>
                    <a:pt x="4572" y="286512"/>
                  </a:lnTo>
                  <a:lnTo>
                    <a:pt x="9144" y="286512"/>
                  </a:lnTo>
                  <a:close/>
                </a:path>
                <a:path w="52070" h="297180">
                  <a:moveTo>
                    <a:pt x="47244" y="286512"/>
                  </a:moveTo>
                  <a:lnTo>
                    <a:pt x="4572" y="286512"/>
                  </a:lnTo>
                  <a:lnTo>
                    <a:pt x="9144" y="291084"/>
                  </a:lnTo>
                  <a:lnTo>
                    <a:pt x="9144" y="297180"/>
                  </a:lnTo>
                  <a:lnTo>
                    <a:pt x="41148" y="297180"/>
                  </a:lnTo>
                  <a:lnTo>
                    <a:pt x="41148" y="291084"/>
                  </a:lnTo>
                  <a:lnTo>
                    <a:pt x="47244" y="286512"/>
                  </a:lnTo>
                  <a:close/>
                </a:path>
                <a:path w="52070" h="297180">
                  <a:moveTo>
                    <a:pt x="9144" y="297180"/>
                  </a:moveTo>
                  <a:lnTo>
                    <a:pt x="9144" y="291084"/>
                  </a:lnTo>
                  <a:lnTo>
                    <a:pt x="4572" y="286512"/>
                  </a:lnTo>
                  <a:lnTo>
                    <a:pt x="4572" y="297180"/>
                  </a:lnTo>
                  <a:lnTo>
                    <a:pt x="9144" y="297180"/>
                  </a:lnTo>
                  <a:close/>
                </a:path>
                <a:path w="52070" h="297180">
                  <a:moveTo>
                    <a:pt x="47244" y="9144"/>
                  </a:moveTo>
                  <a:lnTo>
                    <a:pt x="41148" y="4572"/>
                  </a:lnTo>
                  <a:lnTo>
                    <a:pt x="41148" y="9144"/>
                  </a:lnTo>
                  <a:lnTo>
                    <a:pt x="47244" y="9144"/>
                  </a:lnTo>
                  <a:close/>
                </a:path>
                <a:path w="52070" h="297180">
                  <a:moveTo>
                    <a:pt x="47244" y="286512"/>
                  </a:moveTo>
                  <a:lnTo>
                    <a:pt x="47244" y="9144"/>
                  </a:lnTo>
                  <a:lnTo>
                    <a:pt x="41148" y="9144"/>
                  </a:lnTo>
                  <a:lnTo>
                    <a:pt x="41148" y="286512"/>
                  </a:lnTo>
                  <a:lnTo>
                    <a:pt x="47244" y="286512"/>
                  </a:lnTo>
                  <a:close/>
                </a:path>
                <a:path w="52070" h="297180">
                  <a:moveTo>
                    <a:pt x="47244" y="297180"/>
                  </a:moveTo>
                  <a:lnTo>
                    <a:pt x="47244" y="286512"/>
                  </a:lnTo>
                  <a:lnTo>
                    <a:pt x="41148" y="291084"/>
                  </a:lnTo>
                  <a:lnTo>
                    <a:pt x="41148" y="297180"/>
                  </a:lnTo>
                  <a:lnTo>
                    <a:pt x="47244" y="297180"/>
                  </a:lnTo>
                  <a:close/>
                </a:path>
              </a:pathLst>
            </a:custGeom>
            <a:solidFill>
              <a:srgbClr val="000000"/>
            </a:solidFill>
          </p:spPr>
          <p:txBody>
            <a:bodyPr wrap="square" lIns="0" tIns="0" rIns="0" bIns="0" rtlCol="0"/>
            <a:lstStyle/>
            <a:p>
              <a:endParaRPr sz="1634"/>
            </a:p>
          </p:txBody>
        </p:sp>
        <p:sp>
          <p:nvSpPr>
            <p:cNvPr id="145" name="object 145"/>
            <p:cNvSpPr/>
            <p:nvPr/>
          </p:nvSpPr>
          <p:spPr>
            <a:xfrm>
              <a:off x="4734941" y="2321051"/>
              <a:ext cx="60960" cy="1195070"/>
            </a:xfrm>
            <a:custGeom>
              <a:avLst/>
              <a:gdLst/>
              <a:ahLst/>
              <a:cxnLst/>
              <a:rect l="l" t="t" r="r" b="b"/>
              <a:pathLst>
                <a:path w="60960" h="1195070">
                  <a:moveTo>
                    <a:pt x="60960" y="0"/>
                  </a:moveTo>
                  <a:lnTo>
                    <a:pt x="0" y="0"/>
                  </a:lnTo>
                  <a:lnTo>
                    <a:pt x="0" y="1194816"/>
                  </a:lnTo>
                  <a:lnTo>
                    <a:pt x="60960" y="1194816"/>
                  </a:lnTo>
                  <a:lnTo>
                    <a:pt x="60960" y="12"/>
                  </a:lnTo>
                  <a:close/>
                </a:path>
              </a:pathLst>
            </a:custGeom>
            <a:solidFill>
              <a:srgbClr val="6598FF"/>
            </a:solidFill>
          </p:spPr>
          <p:txBody>
            <a:bodyPr wrap="square" lIns="0" tIns="0" rIns="0" bIns="0" rtlCol="0"/>
            <a:lstStyle/>
            <a:p>
              <a:endParaRPr sz="1634"/>
            </a:p>
          </p:txBody>
        </p:sp>
        <p:sp>
          <p:nvSpPr>
            <p:cNvPr id="146" name="object 146"/>
            <p:cNvSpPr/>
            <p:nvPr/>
          </p:nvSpPr>
          <p:spPr>
            <a:xfrm>
              <a:off x="4730374" y="2316479"/>
              <a:ext cx="70485" cy="1203960"/>
            </a:xfrm>
            <a:custGeom>
              <a:avLst/>
              <a:gdLst/>
              <a:ahLst/>
              <a:cxnLst/>
              <a:rect l="l" t="t" r="r" b="b"/>
              <a:pathLst>
                <a:path w="70485" h="1203960">
                  <a:moveTo>
                    <a:pt x="70104" y="1203960"/>
                  </a:moveTo>
                  <a:lnTo>
                    <a:pt x="70104" y="0"/>
                  </a:lnTo>
                  <a:lnTo>
                    <a:pt x="0" y="0"/>
                  </a:lnTo>
                  <a:lnTo>
                    <a:pt x="0" y="1203960"/>
                  </a:lnTo>
                  <a:lnTo>
                    <a:pt x="4572" y="1203960"/>
                  </a:lnTo>
                  <a:lnTo>
                    <a:pt x="4572" y="9144"/>
                  </a:lnTo>
                  <a:lnTo>
                    <a:pt x="9144" y="4572"/>
                  </a:lnTo>
                  <a:lnTo>
                    <a:pt x="9144" y="9144"/>
                  </a:lnTo>
                  <a:lnTo>
                    <a:pt x="60960" y="9144"/>
                  </a:lnTo>
                  <a:lnTo>
                    <a:pt x="60960" y="4572"/>
                  </a:lnTo>
                  <a:lnTo>
                    <a:pt x="65532" y="9144"/>
                  </a:lnTo>
                  <a:lnTo>
                    <a:pt x="65532" y="1203960"/>
                  </a:lnTo>
                  <a:lnTo>
                    <a:pt x="70104" y="1203960"/>
                  </a:lnTo>
                  <a:close/>
                </a:path>
                <a:path w="70485" h="1203960">
                  <a:moveTo>
                    <a:pt x="9144" y="9144"/>
                  </a:moveTo>
                  <a:lnTo>
                    <a:pt x="9144" y="4572"/>
                  </a:lnTo>
                  <a:lnTo>
                    <a:pt x="4572" y="9144"/>
                  </a:lnTo>
                  <a:lnTo>
                    <a:pt x="9144" y="9144"/>
                  </a:lnTo>
                  <a:close/>
                </a:path>
                <a:path w="70485" h="1203960">
                  <a:moveTo>
                    <a:pt x="9144" y="1194816"/>
                  </a:moveTo>
                  <a:lnTo>
                    <a:pt x="9144" y="9144"/>
                  </a:lnTo>
                  <a:lnTo>
                    <a:pt x="4572" y="9144"/>
                  </a:lnTo>
                  <a:lnTo>
                    <a:pt x="4572" y="1194816"/>
                  </a:lnTo>
                  <a:lnTo>
                    <a:pt x="9144" y="1194816"/>
                  </a:lnTo>
                  <a:close/>
                </a:path>
                <a:path w="70485" h="1203960">
                  <a:moveTo>
                    <a:pt x="65532" y="1194816"/>
                  </a:moveTo>
                  <a:lnTo>
                    <a:pt x="4572" y="1194816"/>
                  </a:lnTo>
                  <a:lnTo>
                    <a:pt x="9144" y="1199388"/>
                  </a:lnTo>
                  <a:lnTo>
                    <a:pt x="9144" y="1203960"/>
                  </a:lnTo>
                  <a:lnTo>
                    <a:pt x="60960" y="1203960"/>
                  </a:lnTo>
                  <a:lnTo>
                    <a:pt x="60960" y="1199388"/>
                  </a:lnTo>
                  <a:lnTo>
                    <a:pt x="65532" y="1194816"/>
                  </a:lnTo>
                  <a:close/>
                </a:path>
                <a:path w="70485" h="1203960">
                  <a:moveTo>
                    <a:pt x="9144" y="1203960"/>
                  </a:moveTo>
                  <a:lnTo>
                    <a:pt x="9144" y="1199388"/>
                  </a:lnTo>
                  <a:lnTo>
                    <a:pt x="4572" y="1194816"/>
                  </a:lnTo>
                  <a:lnTo>
                    <a:pt x="4572" y="1203960"/>
                  </a:lnTo>
                  <a:lnTo>
                    <a:pt x="9144" y="1203960"/>
                  </a:lnTo>
                  <a:close/>
                </a:path>
                <a:path w="70485" h="1203960">
                  <a:moveTo>
                    <a:pt x="65532" y="9144"/>
                  </a:moveTo>
                  <a:lnTo>
                    <a:pt x="60960" y="4572"/>
                  </a:lnTo>
                  <a:lnTo>
                    <a:pt x="60960" y="9144"/>
                  </a:lnTo>
                  <a:lnTo>
                    <a:pt x="65532" y="9144"/>
                  </a:lnTo>
                  <a:close/>
                </a:path>
                <a:path w="70485" h="1203960">
                  <a:moveTo>
                    <a:pt x="65532" y="1194816"/>
                  </a:moveTo>
                  <a:lnTo>
                    <a:pt x="65532" y="9144"/>
                  </a:lnTo>
                  <a:lnTo>
                    <a:pt x="60960" y="9144"/>
                  </a:lnTo>
                  <a:lnTo>
                    <a:pt x="60960" y="1194816"/>
                  </a:lnTo>
                  <a:lnTo>
                    <a:pt x="65532" y="1194816"/>
                  </a:lnTo>
                  <a:close/>
                </a:path>
                <a:path w="70485" h="1203960">
                  <a:moveTo>
                    <a:pt x="65532" y="1203960"/>
                  </a:moveTo>
                  <a:lnTo>
                    <a:pt x="65532" y="1194816"/>
                  </a:lnTo>
                  <a:lnTo>
                    <a:pt x="60960" y="1199388"/>
                  </a:lnTo>
                  <a:lnTo>
                    <a:pt x="60960" y="1203960"/>
                  </a:lnTo>
                  <a:lnTo>
                    <a:pt x="65532" y="1203960"/>
                  </a:lnTo>
                  <a:close/>
                </a:path>
              </a:pathLst>
            </a:custGeom>
            <a:solidFill>
              <a:srgbClr val="000000"/>
            </a:solidFill>
          </p:spPr>
          <p:txBody>
            <a:bodyPr wrap="square" lIns="0" tIns="0" rIns="0" bIns="0" rtlCol="0"/>
            <a:lstStyle/>
            <a:p>
              <a:endParaRPr sz="1634"/>
            </a:p>
          </p:txBody>
        </p:sp>
        <p:sp>
          <p:nvSpPr>
            <p:cNvPr id="147" name="object 147"/>
            <p:cNvSpPr/>
            <p:nvPr/>
          </p:nvSpPr>
          <p:spPr>
            <a:xfrm>
              <a:off x="4748661" y="2583179"/>
              <a:ext cx="38100" cy="628015"/>
            </a:xfrm>
            <a:custGeom>
              <a:avLst/>
              <a:gdLst/>
              <a:ahLst/>
              <a:cxnLst/>
              <a:rect l="l" t="t" r="r" b="b"/>
              <a:pathLst>
                <a:path w="38100" h="628014">
                  <a:moveTo>
                    <a:pt x="38099" y="627887"/>
                  </a:moveTo>
                  <a:lnTo>
                    <a:pt x="38099" y="0"/>
                  </a:lnTo>
                  <a:lnTo>
                    <a:pt x="0" y="0"/>
                  </a:lnTo>
                  <a:lnTo>
                    <a:pt x="0" y="627887"/>
                  </a:lnTo>
                  <a:lnTo>
                    <a:pt x="38099" y="627887"/>
                  </a:lnTo>
                  <a:close/>
                </a:path>
              </a:pathLst>
            </a:custGeom>
            <a:solidFill>
              <a:srgbClr val="959595"/>
            </a:solidFill>
          </p:spPr>
          <p:txBody>
            <a:bodyPr wrap="square" lIns="0" tIns="0" rIns="0" bIns="0" rtlCol="0"/>
            <a:lstStyle/>
            <a:p>
              <a:endParaRPr sz="1634"/>
            </a:p>
          </p:txBody>
        </p:sp>
        <p:sp>
          <p:nvSpPr>
            <p:cNvPr id="148" name="object 148"/>
            <p:cNvSpPr/>
            <p:nvPr/>
          </p:nvSpPr>
          <p:spPr>
            <a:xfrm>
              <a:off x="4744090" y="2578608"/>
              <a:ext cx="47625" cy="637540"/>
            </a:xfrm>
            <a:custGeom>
              <a:avLst/>
              <a:gdLst/>
              <a:ahLst/>
              <a:cxnLst/>
              <a:rect l="l" t="t" r="r" b="b"/>
              <a:pathLst>
                <a:path w="47625" h="637539">
                  <a:moveTo>
                    <a:pt x="47244" y="637032"/>
                  </a:moveTo>
                  <a:lnTo>
                    <a:pt x="47244" y="0"/>
                  </a:lnTo>
                  <a:lnTo>
                    <a:pt x="0" y="0"/>
                  </a:lnTo>
                  <a:lnTo>
                    <a:pt x="0" y="637032"/>
                  </a:lnTo>
                  <a:lnTo>
                    <a:pt x="4572" y="637032"/>
                  </a:lnTo>
                  <a:lnTo>
                    <a:pt x="4572" y="9144"/>
                  </a:lnTo>
                  <a:lnTo>
                    <a:pt x="9144" y="4572"/>
                  </a:lnTo>
                  <a:lnTo>
                    <a:pt x="9144" y="9144"/>
                  </a:lnTo>
                  <a:lnTo>
                    <a:pt x="38100" y="9144"/>
                  </a:lnTo>
                  <a:lnTo>
                    <a:pt x="38100" y="4572"/>
                  </a:lnTo>
                  <a:lnTo>
                    <a:pt x="42672" y="9144"/>
                  </a:lnTo>
                  <a:lnTo>
                    <a:pt x="42672" y="637032"/>
                  </a:lnTo>
                  <a:lnTo>
                    <a:pt x="47244" y="637032"/>
                  </a:lnTo>
                  <a:close/>
                </a:path>
                <a:path w="47625" h="637539">
                  <a:moveTo>
                    <a:pt x="9144" y="9144"/>
                  </a:moveTo>
                  <a:lnTo>
                    <a:pt x="9144" y="4572"/>
                  </a:lnTo>
                  <a:lnTo>
                    <a:pt x="4572" y="9144"/>
                  </a:lnTo>
                  <a:lnTo>
                    <a:pt x="9144" y="9144"/>
                  </a:lnTo>
                  <a:close/>
                </a:path>
                <a:path w="47625" h="637539">
                  <a:moveTo>
                    <a:pt x="9144" y="627888"/>
                  </a:moveTo>
                  <a:lnTo>
                    <a:pt x="9144" y="9144"/>
                  </a:lnTo>
                  <a:lnTo>
                    <a:pt x="4572" y="9144"/>
                  </a:lnTo>
                  <a:lnTo>
                    <a:pt x="4572" y="627888"/>
                  </a:lnTo>
                  <a:lnTo>
                    <a:pt x="9144" y="627888"/>
                  </a:lnTo>
                  <a:close/>
                </a:path>
                <a:path w="47625" h="637539">
                  <a:moveTo>
                    <a:pt x="42672" y="627888"/>
                  </a:moveTo>
                  <a:lnTo>
                    <a:pt x="4572" y="627888"/>
                  </a:lnTo>
                  <a:lnTo>
                    <a:pt x="9144" y="632460"/>
                  </a:lnTo>
                  <a:lnTo>
                    <a:pt x="9144" y="637032"/>
                  </a:lnTo>
                  <a:lnTo>
                    <a:pt x="38100" y="637032"/>
                  </a:lnTo>
                  <a:lnTo>
                    <a:pt x="38100" y="632460"/>
                  </a:lnTo>
                  <a:lnTo>
                    <a:pt x="42672" y="627888"/>
                  </a:lnTo>
                  <a:close/>
                </a:path>
                <a:path w="47625" h="637539">
                  <a:moveTo>
                    <a:pt x="9144" y="637032"/>
                  </a:moveTo>
                  <a:lnTo>
                    <a:pt x="9144" y="632460"/>
                  </a:lnTo>
                  <a:lnTo>
                    <a:pt x="4572" y="627888"/>
                  </a:lnTo>
                  <a:lnTo>
                    <a:pt x="4572" y="637032"/>
                  </a:lnTo>
                  <a:lnTo>
                    <a:pt x="9144" y="637032"/>
                  </a:lnTo>
                  <a:close/>
                </a:path>
                <a:path w="47625" h="637539">
                  <a:moveTo>
                    <a:pt x="42672" y="9144"/>
                  </a:moveTo>
                  <a:lnTo>
                    <a:pt x="38100" y="4572"/>
                  </a:lnTo>
                  <a:lnTo>
                    <a:pt x="38100" y="9144"/>
                  </a:lnTo>
                  <a:lnTo>
                    <a:pt x="42672" y="9144"/>
                  </a:lnTo>
                  <a:close/>
                </a:path>
                <a:path w="47625" h="637539">
                  <a:moveTo>
                    <a:pt x="42672" y="627888"/>
                  </a:moveTo>
                  <a:lnTo>
                    <a:pt x="42672" y="9144"/>
                  </a:lnTo>
                  <a:lnTo>
                    <a:pt x="38100" y="9144"/>
                  </a:lnTo>
                  <a:lnTo>
                    <a:pt x="38100" y="627888"/>
                  </a:lnTo>
                  <a:lnTo>
                    <a:pt x="42672" y="627888"/>
                  </a:lnTo>
                  <a:close/>
                </a:path>
                <a:path w="47625" h="637539">
                  <a:moveTo>
                    <a:pt x="42672" y="637032"/>
                  </a:moveTo>
                  <a:lnTo>
                    <a:pt x="42672" y="627888"/>
                  </a:lnTo>
                  <a:lnTo>
                    <a:pt x="38100" y="632460"/>
                  </a:lnTo>
                  <a:lnTo>
                    <a:pt x="38100" y="637032"/>
                  </a:lnTo>
                  <a:lnTo>
                    <a:pt x="42672" y="637032"/>
                  </a:lnTo>
                  <a:close/>
                </a:path>
              </a:pathLst>
            </a:custGeom>
            <a:solidFill>
              <a:srgbClr val="000000"/>
            </a:solidFill>
          </p:spPr>
          <p:txBody>
            <a:bodyPr wrap="square" lIns="0" tIns="0" rIns="0" bIns="0" rtlCol="0"/>
            <a:lstStyle/>
            <a:p>
              <a:endParaRPr sz="1634"/>
            </a:p>
          </p:txBody>
        </p:sp>
        <p:sp>
          <p:nvSpPr>
            <p:cNvPr id="149" name="object 149"/>
            <p:cNvSpPr/>
            <p:nvPr/>
          </p:nvSpPr>
          <p:spPr>
            <a:xfrm>
              <a:off x="4748661" y="2299715"/>
              <a:ext cx="38100" cy="283845"/>
            </a:xfrm>
            <a:custGeom>
              <a:avLst/>
              <a:gdLst/>
              <a:ahLst/>
              <a:cxnLst/>
              <a:rect l="l" t="t" r="r" b="b"/>
              <a:pathLst>
                <a:path w="38100" h="283844">
                  <a:moveTo>
                    <a:pt x="38099" y="283463"/>
                  </a:moveTo>
                  <a:lnTo>
                    <a:pt x="38099" y="0"/>
                  </a:lnTo>
                  <a:lnTo>
                    <a:pt x="0" y="0"/>
                  </a:lnTo>
                  <a:lnTo>
                    <a:pt x="0" y="283463"/>
                  </a:lnTo>
                  <a:lnTo>
                    <a:pt x="38099" y="283463"/>
                  </a:lnTo>
                  <a:close/>
                </a:path>
              </a:pathLst>
            </a:custGeom>
            <a:solidFill>
              <a:srgbClr val="FF3200"/>
            </a:solidFill>
          </p:spPr>
          <p:txBody>
            <a:bodyPr wrap="square" lIns="0" tIns="0" rIns="0" bIns="0" rtlCol="0"/>
            <a:lstStyle/>
            <a:p>
              <a:endParaRPr sz="1634"/>
            </a:p>
          </p:txBody>
        </p:sp>
        <p:sp>
          <p:nvSpPr>
            <p:cNvPr id="150" name="object 150"/>
            <p:cNvSpPr/>
            <p:nvPr/>
          </p:nvSpPr>
          <p:spPr>
            <a:xfrm>
              <a:off x="4744090" y="2295143"/>
              <a:ext cx="47625" cy="292735"/>
            </a:xfrm>
            <a:custGeom>
              <a:avLst/>
              <a:gdLst/>
              <a:ahLst/>
              <a:cxnLst/>
              <a:rect l="l" t="t" r="r" b="b"/>
              <a:pathLst>
                <a:path w="47625" h="292735">
                  <a:moveTo>
                    <a:pt x="47244" y="292608"/>
                  </a:moveTo>
                  <a:lnTo>
                    <a:pt x="47244" y="0"/>
                  </a:lnTo>
                  <a:lnTo>
                    <a:pt x="0" y="0"/>
                  </a:lnTo>
                  <a:lnTo>
                    <a:pt x="0" y="292608"/>
                  </a:lnTo>
                  <a:lnTo>
                    <a:pt x="4572" y="292608"/>
                  </a:lnTo>
                  <a:lnTo>
                    <a:pt x="4572" y="10668"/>
                  </a:lnTo>
                  <a:lnTo>
                    <a:pt x="9144" y="4572"/>
                  </a:lnTo>
                  <a:lnTo>
                    <a:pt x="9144" y="10668"/>
                  </a:lnTo>
                  <a:lnTo>
                    <a:pt x="38100" y="10668"/>
                  </a:lnTo>
                  <a:lnTo>
                    <a:pt x="38100" y="4572"/>
                  </a:lnTo>
                  <a:lnTo>
                    <a:pt x="42672" y="10668"/>
                  </a:lnTo>
                  <a:lnTo>
                    <a:pt x="42672" y="292608"/>
                  </a:lnTo>
                  <a:lnTo>
                    <a:pt x="47244" y="292608"/>
                  </a:lnTo>
                  <a:close/>
                </a:path>
                <a:path w="47625" h="292735">
                  <a:moveTo>
                    <a:pt x="9144" y="10668"/>
                  </a:moveTo>
                  <a:lnTo>
                    <a:pt x="9144" y="4572"/>
                  </a:lnTo>
                  <a:lnTo>
                    <a:pt x="4572" y="10668"/>
                  </a:lnTo>
                  <a:lnTo>
                    <a:pt x="9144" y="10668"/>
                  </a:lnTo>
                  <a:close/>
                </a:path>
                <a:path w="47625" h="292735">
                  <a:moveTo>
                    <a:pt x="9144" y="283464"/>
                  </a:moveTo>
                  <a:lnTo>
                    <a:pt x="9144" y="10668"/>
                  </a:lnTo>
                  <a:lnTo>
                    <a:pt x="4572" y="10668"/>
                  </a:lnTo>
                  <a:lnTo>
                    <a:pt x="4572" y="283464"/>
                  </a:lnTo>
                  <a:lnTo>
                    <a:pt x="9144" y="283464"/>
                  </a:lnTo>
                  <a:close/>
                </a:path>
                <a:path w="47625" h="292735">
                  <a:moveTo>
                    <a:pt x="42672" y="283464"/>
                  </a:moveTo>
                  <a:lnTo>
                    <a:pt x="4572" y="283464"/>
                  </a:lnTo>
                  <a:lnTo>
                    <a:pt x="9144" y="288036"/>
                  </a:lnTo>
                  <a:lnTo>
                    <a:pt x="9144" y="292608"/>
                  </a:lnTo>
                  <a:lnTo>
                    <a:pt x="38100" y="292608"/>
                  </a:lnTo>
                  <a:lnTo>
                    <a:pt x="38100" y="288036"/>
                  </a:lnTo>
                  <a:lnTo>
                    <a:pt x="42672" y="283464"/>
                  </a:lnTo>
                  <a:close/>
                </a:path>
                <a:path w="47625" h="292735">
                  <a:moveTo>
                    <a:pt x="9144" y="292608"/>
                  </a:moveTo>
                  <a:lnTo>
                    <a:pt x="9144" y="288036"/>
                  </a:lnTo>
                  <a:lnTo>
                    <a:pt x="4572" y="283464"/>
                  </a:lnTo>
                  <a:lnTo>
                    <a:pt x="4572" y="292608"/>
                  </a:lnTo>
                  <a:lnTo>
                    <a:pt x="9144" y="292608"/>
                  </a:lnTo>
                  <a:close/>
                </a:path>
                <a:path w="47625" h="292735">
                  <a:moveTo>
                    <a:pt x="42672" y="10668"/>
                  </a:moveTo>
                  <a:lnTo>
                    <a:pt x="38100" y="4572"/>
                  </a:lnTo>
                  <a:lnTo>
                    <a:pt x="38100" y="10668"/>
                  </a:lnTo>
                  <a:lnTo>
                    <a:pt x="42672" y="10668"/>
                  </a:lnTo>
                  <a:close/>
                </a:path>
                <a:path w="47625" h="292735">
                  <a:moveTo>
                    <a:pt x="42672" y="283464"/>
                  </a:moveTo>
                  <a:lnTo>
                    <a:pt x="42672" y="10668"/>
                  </a:lnTo>
                  <a:lnTo>
                    <a:pt x="38100" y="10668"/>
                  </a:lnTo>
                  <a:lnTo>
                    <a:pt x="38100" y="283464"/>
                  </a:lnTo>
                  <a:lnTo>
                    <a:pt x="42672" y="283464"/>
                  </a:lnTo>
                  <a:close/>
                </a:path>
                <a:path w="47625" h="292735">
                  <a:moveTo>
                    <a:pt x="42672" y="292608"/>
                  </a:moveTo>
                  <a:lnTo>
                    <a:pt x="42672" y="283464"/>
                  </a:lnTo>
                  <a:lnTo>
                    <a:pt x="38100" y="288036"/>
                  </a:lnTo>
                  <a:lnTo>
                    <a:pt x="38100" y="292608"/>
                  </a:lnTo>
                  <a:lnTo>
                    <a:pt x="42672" y="292608"/>
                  </a:lnTo>
                  <a:close/>
                </a:path>
              </a:pathLst>
            </a:custGeom>
            <a:solidFill>
              <a:srgbClr val="000000"/>
            </a:solidFill>
          </p:spPr>
          <p:txBody>
            <a:bodyPr wrap="square" lIns="0" tIns="0" rIns="0" bIns="0" rtlCol="0"/>
            <a:lstStyle/>
            <a:p>
              <a:endParaRPr sz="1634"/>
            </a:p>
          </p:txBody>
        </p:sp>
        <p:sp>
          <p:nvSpPr>
            <p:cNvPr id="151" name="object 151"/>
            <p:cNvSpPr/>
            <p:nvPr/>
          </p:nvSpPr>
          <p:spPr>
            <a:xfrm>
              <a:off x="4859913" y="2238756"/>
              <a:ext cx="43180" cy="1209040"/>
            </a:xfrm>
            <a:custGeom>
              <a:avLst/>
              <a:gdLst/>
              <a:ahLst/>
              <a:cxnLst/>
              <a:rect l="l" t="t" r="r" b="b"/>
              <a:pathLst>
                <a:path w="43179" h="1209039">
                  <a:moveTo>
                    <a:pt x="42671" y="1208531"/>
                  </a:moveTo>
                  <a:lnTo>
                    <a:pt x="42671" y="0"/>
                  </a:lnTo>
                  <a:lnTo>
                    <a:pt x="0" y="0"/>
                  </a:lnTo>
                  <a:lnTo>
                    <a:pt x="0" y="1208531"/>
                  </a:lnTo>
                  <a:lnTo>
                    <a:pt x="42671" y="1208531"/>
                  </a:lnTo>
                  <a:close/>
                </a:path>
              </a:pathLst>
            </a:custGeom>
            <a:solidFill>
              <a:srgbClr val="000000"/>
            </a:solidFill>
          </p:spPr>
          <p:txBody>
            <a:bodyPr wrap="square" lIns="0" tIns="0" rIns="0" bIns="0" rtlCol="0"/>
            <a:lstStyle/>
            <a:p>
              <a:endParaRPr sz="1634"/>
            </a:p>
          </p:txBody>
        </p:sp>
        <p:sp>
          <p:nvSpPr>
            <p:cNvPr id="152" name="object 152"/>
            <p:cNvSpPr/>
            <p:nvPr/>
          </p:nvSpPr>
          <p:spPr>
            <a:xfrm>
              <a:off x="4859913" y="2238755"/>
              <a:ext cx="43180" cy="1209040"/>
            </a:xfrm>
            <a:custGeom>
              <a:avLst/>
              <a:gdLst/>
              <a:ahLst/>
              <a:cxnLst/>
              <a:rect l="l" t="t" r="r" b="b"/>
              <a:pathLst>
                <a:path w="43179" h="1209039">
                  <a:moveTo>
                    <a:pt x="42671" y="1208531"/>
                  </a:moveTo>
                  <a:lnTo>
                    <a:pt x="42671" y="0"/>
                  </a:lnTo>
                  <a:lnTo>
                    <a:pt x="0" y="0"/>
                  </a:lnTo>
                  <a:lnTo>
                    <a:pt x="0" y="1208531"/>
                  </a:lnTo>
                  <a:lnTo>
                    <a:pt x="42671" y="1208531"/>
                  </a:lnTo>
                  <a:close/>
                </a:path>
              </a:pathLst>
            </a:custGeom>
            <a:solidFill>
              <a:srgbClr val="6598FF"/>
            </a:solidFill>
          </p:spPr>
          <p:txBody>
            <a:bodyPr wrap="square" lIns="0" tIns="0" rIns="0" bIns="0" rtlCol="0"/>
            <a:lstStyle/>
            <a:p>
              <a:endParaRPr sz="1634"/>
            </a:p>
          </p:txBody>
        </p:sp>
        <p:sp>
          <p:nvSpPr>
            <p:cNvPr id="153" name="object 153"/>
            <p:cNvSpPr/>
            <p:nvPr/>
          </p:nvSpPr>
          <p:spPr>
            <a:xfrm>
              <a:off x="4855342" y="2234183"/>
              <a:ext cx="52069" cy="1217930"/>
            </a:xfrm>
            <a:custGeom>
              <a:avLst/>
              <a:gdLst/>
              <a:ahLst/>
              <a:cxnLst/>
              <a:rect l="l" t="t" r="r" b="b"/>
              <a:pathLst>
                <a:path w="52070" h="1217929">
                  <a:moveTo>
                    <a:pt x="51816" y="1217676"/>
                  </a:moveTo>
                  <a:lnTo>
                    <a:pt x="51816" y="0"/>
                  </a:lnTo>
                  <a:lnTo>
                    <a:pt x="0" y="0"/>
                  </a:lnTo>
                  <a:lnTo>
                    <a:pt x="0" y="1217676"/>
                  </a:lnTo>
                  <a:lnTo>
                    <a:pt x="4572" y="1217676"/>
                  </a:lnTo>
                  <a:lnTo>
                    <a:pt x="4572" y="9144"/>
                  </a:lnTo>
                  <a:lnTo>
                    <a:pt x="9144" y="4572"/>
                  </a:lnTo>
                  <a:lnTo>
                    <a:pt x="9144" y="9144"/>
                  </a:lnTo>
                  <a:lnTo>
                    <a:pt x="42672" y="9144"/>
                  </a:lnTo>
                  <a:lnTo>
                    <a:pt x="42672" y="4572"/>
                  </a:lnTo>
                  <a:lnTo>
                    <a:pt x="47244" y="9144"/>
                  </a:lnTo>
                  <a:lnTo>
                    <a:pt x="47244" y="1217676"/>
                  </a:lnTo>
                  <a:lnTo>
                    <a:pt x="51816" y="1217676"/>
                  </a:lnTo>
                  <a:close/>
                </a:path>
                <a:path w="52070" h="1217929">
                  <a:moveTo>
                    <a:pt x="9144" y="9144"/>
                  </a:moveTo>
                  <a:lnTo>
                    <a:pt x="9144" y="4572"/>
                  </a:lnTo>
                  <a:lnTo>
                    <a:pt x="4572" y="9144"/>
                  </a:lnTo>
                  <a:lnTo>
                    <a:pt x="9144" y="9144"/>
                  </a:lnTo>
                  <a:close/>
                </a:path>
                <a:path w="52070" h="1217929">
                  <a:moveTo>
                    <a:pt x="9144" y="1208532"/>
                  </a:moveTo>
                  <a:lnTo>
                    <a:pt x="9144" y="9144"/>
                  </a:lnTo>
                  <a:lnTo>
                    <a:pt x="4572" y="9144"/>
                  </a:lnTo>
                  <a:lnTo>
                    <a:pt x="4572" y="1208532"/>
                  </a:lnTo>
                  <a:lnTo>
                    <a:pt x="9144" y="1208532"/>
                  </a:lnTo>
                  <a:close/>
                </a:path>
                <a:path w="52070" h="1217929">
                  <a:moveTo>
                    <a:pt x="47244" y="1208532"/>
                  </a:moveTo>
                  <a:lnTo>
                    <a:pt x="4572" y="1208532"/>
                  </a:lnTo>
                  <a:lnTo>
                    <a:pt x="9144" y="1213104"/>
                  </a:lnTo>
                  <a:lnTo>
                    <a:pt x="9144" y="1217676"/>
                  </a:lnTo>
                  <a:lnTo>
                    <a:pt x="42672" y="1217676"/>
                  </a:lnTo>
                  <a:lnTo>
                    <a:pt x="42672" y="1213104"/>
                  </a:lnTo>
                  <a:lnTo>
                    <a:pt x="47244" y="1208532"/>
                  </a:lnTo>
                  <a:close/>
                </a:path>
                <a:path w="52070" h="1217929">
                  <a:moveTo>
                    <a:pt x="9144" y="1217676"/>
                  </a:moveTo>
                  <a:lnTo>
                    <a:pt x="9144" y="1213104"/>
                  </a:lnTo>
                  <a:lnTo>
                    <a:pt x="4572" y="1208532"/>
                  </a:lnTo>
                  <a:lnTo>
                    <a:pt x="4572" y="1217676"/>
                  </a:lnTo>
                  <a:lnTo>
                    <a:pt x="9144" y="1217676"/>
                  </a:lnTo>
                  <a:close/>
                </a:path>
                <a:path w="52070" h="1217929">
                  <a:moveTo>
                    <a:pt x="47244" y="9144"/>
                  </a:moveTo>
                  <a:lnTo>
                    <a:pt x="42672" y="4572"/>
                  </a:lnTo>
                  <a:lnTo>
                    <a:pt x="42672" y="9144"/>
                  </a:lnTo>
                  <a:lnTo>
                    <a:pt x="47244" y="9144"/>
                  </a:lnTo>
                  <a:close/>
                </a:path>
                <a:path w="52070" h="1217929">
                  <a:moveTo>
                    <a:pt x="47244" y="1208532"/>
                  </a:moveTo>
                  <a:lnTo>
                    <a:pt x="47244" y="9144"/>
                  </a:lnTo>
                  <a:lnTo>
                    <a:pt x="42672" y="9144"/>
                  </a:lnTo>
                  <a:lnTo>
                    <a:pt x="42672" y="1208532"/>
                  </a:lnTo>
                  <a:lnTo>
                    <a:pt x="47244" y="1208532"/>
                  </a:lnTo>
                  <a:close/>
                </a:path>
                <a:path w="52070" h="1217929">
                  <a:moveTo>
                    <a:pt x="47244" y="1217676"/>
                  </a:moveTo>
                  <a:lnTo>
                    <a:pt x="47244" y="1208532"/>
                  </a:lnTo>
                  <a:lnTo>
                    <a:pt x="42672" y="1213104"/>
                  </a:lnTo>
                  <a:lnTo>
                    <a:pt x="42672" y="1217676"/>
                  </a:lnTo>
                  <a:lnTo>
                    <a:pt x="47244" y="1217676"/>
                  </a:lnTo>
                  <a:close/>
                </a:path>
              </a:pathLst>
            </a:custGeom>
            <a:solidFill>
              <a:srgbClr val="000000"/>
            </a:solidFill>
          </p:spPr>
          <p:txBody>
            <a:bodyPr wrap="square" lIns="0" tIns="0" rIns="0" bIns="0" rtlCol="0"/>
            <a:lstStyle/>
            <a:p>
              <a:endParaRPr sz="1634"/>
            </a:p>
          </p:txBody>
        </p:sp>
        <p:sp>
          <p:nvSpPr>
            <p:cNvPr id="154" name="object 154"/>
            <p:cNvSpPr/>
            <p:nvPr/>
          </p:nvSpPr>
          <p:spPr>
            <a:xfrm>
              <a:off x="4878201" y="2493263"/>
              <a:ext cx="43180" cy="638810"/>
            </a:xfrm>
            <a:custGeom>
              <a:avLst/>
              <a:gdLst/>
              <a:ahLst/>
              <a:cxnLst/>
              <a:rect l="l" t="t" r="r" b="b"/>
              <a:pathLst>
                <a:path w="43179" h="638810">
                  <a:moveTo>
                    <a:pt x="42671" y="638555"/>
                  </a:moveTo>
                  <a:lnTo>
                    <a:pt x="42671" y="0"/>
                  </a:lnTo>
                  <a:lnTo>
                    <a:pt x="0" y="0"/>
                  </a:lnTo>
                  <a:lnTo>
                    <a:pt x="0" y="638555"/>
                  </a:lnTo>
                  <a:lnTo>
                    <a:pt x="42671" y="638555"/>
                  </a:lnTo>
                  <a:close/>
                </a:path>
              </a:pathLst>
            </a:custGeom>
            <a:solidFill>
              <a:srgbClr val="959595"/>
            </a:solidFill>
          </p:spPr>
          <p:txBody>
            <a:bodyPr wrap="square" lIns="0" tIns="0" rIns="0" bIns="0" rtlCol="0"/>
            <a:lstStyle/>
            <a:p>
              <a:endParaRPr sz="1634"/>
            </a:p>
          </p:txBody>
        </p:sp>
        <p:sp>
          <p:nvSpPr>
            <p:cNvPr id="155" name="object 155"/>
            <p:cNvSpPr/>
            <p:nvPr/>
          </p:nvSpPr>
          <p:spPr>
            <a:xfrm>
              <a:off x="4873630" y="2488691"/>
              <a:ext cx="52069" cy="647700"/>
            </a:xfrm>
            <a:custGeom>
              <a:avLst/>
              <a:gdLst/>
              <a:ahLst/>
              <a:cxnLst/>
              <a:rect l="l" t="t" r="r" b="b"/>
              <a:pathLst>
                <a:path w="52070" h="647700">
                  <a:moveTo>
                    <a:pt x="51816" y="647700"/>
                  </a:moveTo>
                  <a:lnTo>
                    <a:pt x="51816" y="0"/>
                  </a:lnTo>
                  <a:lnTo>
                    <a:pt x="0" y="0"/>
                  </a:lnTo>
                  <a:lnTo>
                    <a:pt x="0" y="647700"/>
                  </a:lnTo>
                  <a:lnTo>
                    <a:pt x="4572" y="647700"/>
                  </a:lnTo>
                  <a:lnTo>
                    <a:pt x="4572" y="9144"/>
                  </a:lnTo>
                  <a:lnTo>
                    <a:pt x="10668" y="4572"/>
                  </a:lnTo>
                  <a:lnTo>
                    <a:pt x="10668" y="9144"/>
                  </a:lnTo>
                  <a:lnTo>
                    <a:pt x="42672" y="9144"/>
                  </a:lnTo>
                  <a:lnTo>
                    <a:pt x="42672" y="4572"/>
                  </a:lnTo>
                  <a:lnTo>
                    <a:pt x="47244" y="9144"/>
                  </a:lnTo>
                  <a:lnTo>
                    <a:pt x="47244" y="647700"/>
                  </a:lnTo>
                  <a:lnTo>
                    <a:pt x="51816" y="647700"/>
                  </a:lnTo>
                  <a:close/>
                </a:path>
                <a:path w="52070" h="647700">
                  <a:moveTo>
                    <a:pt x="10668" y="9144"/>
                  </a:moveTo>
                  <a:lnTo>
                    <a:pt x="10668" y="4572"/>
                  </a:lnTo>
                  <a:lnTo>
                    <a:pt x="4572" y="9144"/>
                  </a:lnTo>
                  <a:lnTo>
                    <a:pt x="10668" y="9144"/>
                  </a:lnTo>
                  <a:close/>
                </a:path>
                <a:path w="52070" h="647700">
                  <a:moveTo>
                    <a:pt x="10668" y="638556"/>
                  </a:moveTo>
                  <a:lnTo>
                    <a:pt x="10668" y="9144"/>
                  </a:lnTo>
                  <a:lnTo>
                    <a:pt x="4572" y="9144"/>
                  </a:lnTo>
                  <a:lnTo>
                    <a:pt x="4572" y="638556"/>
                  </a:lnTo>
                  <a:lnTo>
                    <a:pt x="10668" y="638556"/>
                  </a:lnTo>
                  <a:close/>
                </a:path>
                <a:path w="52070" h="647700">
                  <a:moveTo>
                    <a:pt x="47244" y="638556"/>
                  </a:moveTo>
                  <a:lnTo>
                    <a:pt x="4572" y="638556"/>
                  </a:lnTo>
                  <a:lnTo>
                    <a:pt x="10668" y="643128"/>
                  </a:lnTo>
                  <a:lnTo>
                    <a:pt x="10668" y="647700"/>
                  </a:lnTo>
                  <a:lnTo>
                    <a:pt x="42672" y="647700"/>
                  </a:lnTo>
                  <a:lnTo>
                    <a:pt x="42672" y="643128"/>
                  </a:lnTo>
                  <a:lnTo>
                    <a:pt x="47244" y="638556"/>
                  </a:lnTo>
                  <a:close/>
                </a:path>
                <a:path w="52070" h="647700">
                  <a:moveTo>
                    <a:pt x="10668" y="647700"/>
                  </a:moveTo>
                  <a:lnTo>
                    <a:pt x="10668" y="643128"/>
                  </a:lnTo>
                  <a:lnTo>
                    <a:pt x="4572" y="638556"/>
                  </a:lnTo>
                  <a:lnTo>
                    <a:pt x="4572" y="647700"/>
                  </a:lnTo>
                  <a:lnTo>
                    <a:pt x="10668" y="647700"/>
                  </a:lnTo>
                  <a:close/>
                </a:path>
                <a:path w="52070" h="647700">
                  <a:moveTo>
                    <a:pt x="47244" y="9144"/>
                  </a:moveTo>
                  <a:lnTo>
                    <a:pt x="42672" y="4572"/>
                  </a:lnTo>
                  <a:lnTo>
                    <a:pt x="42672" y="9144"/>
                  </a:lnTo>
                  <a:lnTo>
                    <a:pt x="47244" y="9144"/>
                  </a:lnTo>
                  <a:close/>
                </a:path>
                <a:path w="52070" h="647700">
                  <a:moveTo>
                    <a:pt x="47244" y="638556"/>
                  </a:moveTo>
                  <a:lnTo>
                    <a:pt x="47244" y="9144"/>
                  </a:lnTo>
                  <a:lnTo>
                    <a:pt x="42672" y="9144"/>
                  </a:lnTo>
                  <a:lnTo>
                    <a:pt x="42672" y="638556"/>
                  </a:lnTo>
                  <a:lnTo>
                    <a:pt x="47244" y="638556"/>
                  </a:lnTo>
                  <a:close/>
                </a:path>
                <a:path w="52070" h="647700">
                  <a:moveTo>
                    <a:pt x="47244" y="647700"/>
                  </a:moveTo>
                  <a:lnTo>
                    <a:pt x="47244" y="638556"/>
                  </a:lnTo>
                  <a:lnTo>
                    <a:pt x="42672" y="643128"/>
                  </a:lnTo>
                  <a:lnTo>
                    <a:pt x="42672" y="647700"/>
                  </a:lnTo>
                  <a:lnTo>
                    <a:pt x="47244" y="647700"/>
                  </a:lnTo>
                  <a:close/>
                </a:path>
              </a:pathLst>
            </a:custGeom>
            <a:solidFill>
              <a:srgbClr val="000000"/>
            </a:solidFill>
          </p:spPr>
          <p:txBody>
            <a:bodyPr wrap="square" lIns="0" tIns="0" rIns="0" bIns="0" rtlCol="0"/>
            <a:lstStyle/>
            <a:p>
              <a:endParaRPr sz="1634"/>
            </a:p>
          </p:txBody>
        </p:sp>
        <p:sp>
          <p:nvSpPr>
            <p:cNvPr id="156" name="object 156"/>
            <p:cNvSpPr/>
            <p:nvPr/>
          </p:nvSpPr>
          <p:spPr>
            <a:xfrm>
              <a:off x="4878201" y="2206751"/>
              <a:ext cx="43180" cy="287020"/>
            </a:xfrm>
            <a:custGeom>
              <a:avLst/>
              <a:gdLst/>
              <a:ahLst/>
              <a:cxnLst/>
              <a:rect l="l" t="t" r="r" b="b"/>
              <a:pathLst>
                <a:path w="43179" h="287019">
                  <a:moveTo>
                    <a:pt x="42671" y="286511"/>
                  </a:moveTo>
                  <a:lnTo>
                    <a:pt x="42671" y="0"/>
                  </a:lnTo>
                  <a:lnTo>
                    <a:pt x="0" y="0"/>
                  </a:lnTo>
                  <a:lnTo>
                    <a:pt x="0" y="286511"/>
                  </a:lnTo>
                  <a:lnTo>
                    <a:pt x="42671" y="286511"/>
                  </a:lnTo>
                  <a:close/>
                </a:path>
              </a:pathLst>
            </a:custGeom>
            <a:solidFill>
              <a:srgbClr val="FF3200"/>
            </a:solidFill>
          </p:spPr>
          <p:txBody>
            <a:bodyPr wrap="square" lIns="0" tIns="0" rIns="0" bIns="0" rtlCol="0"/>
            <a:lstStyle/>
            <a:p>
              <a:endParaRPr sz="1634"/>
            </a:p>
          </p:txBody>
        </p:sp>
        <p:sp>
          <p:nvSpPr>
            <p:cNvPr id="157" name="object 157"/>
            <p:cNvSpPr/>
            <p:nvPr/>
          </p:nvSpPr>
          <p:spPr>
            <a:xfrm>
              <a:off x="4873630" y="2202179"/>
              <a:ext cx="52069" cy="295910"/>
            </a:xfrm>
            <a:custGeom>
              <a:avLst/>
              <a:gdLst/>
              <a:ahLst/>
              <a:cxnLst/>
              <a:rect l="l" t="t" r="r" b="b"/>
              <a:pathLst>
                <a:path w="52070" h="295910">
                  <a:moveTo>
                    <a:pt x="51816" y="295656"/>
                  </a:moveTo>
                  <a:lnTo>
                    <a:pt x="51816" y="0"/>
                  </a:lnTo>
                  <a:lnTo>
                    <a:pt x="0" y="0"/>
                  </a:lnTo>
                  <a:lnTo>
                    <a:pt x="0" y="295656"/>
                  </a:lnTo>
                  <a:lnTo>
                    <a:pt x="4572" y="295656"/>
                  </a:lnTo>
                  <a:lnTo>
                    <a:pt x="4572" y="9144"/>
                  </a:lnTo>
                  <a:lnTo>
                    <a:pt x="10668" y="4572"/>
                  </a:lnTo>
                  <a:lnTo>
                    <a:pt x="10668" y="9144"/>
                  </a:lnTo>
                  <a:lnTo>
                    <a:pt x="42672" y="9144"/>
                  </a:lnTo>
                  <a:lnTo>
                    <a:pt x="42672" y="4572"/>
                  </a:lnTo>
                  <a:lnTo>
                    <a:pt x="47244" y="9144"/>
                  </a:lnTo>
                  <a:lnTo>
                    <a:pt x="47244" y="295656"/>
                  </a:lnTo>
                  <a:lnTo>
                    <a:pt x="51816" y="295656"/>
                  </a:lnTo>
                  <a:close/>
                </a:path>
                <a:path w="52070" h="295910">
                  <a:moveTo>
                    <a:pt x="10668" y="9144"/>
                  </a:moveTo>
                  <a:lnTo>
                    <a:pt x="10668" y="4572"/>
                  </a:lnTo>
                  <a:lnTo>
                    <a:pt x="4572" y="9144"/>
                  </a:lnTo>
                  <a:lnTo>
                    <a:pt x="10668" y="9144"/>
                  </a:lnTo>
                  <a:close/>
                </a:path>
                <a:path w="52070" h="295910">
                  <a:moveTo>
                    <a:pt x="10668" y="286512"/>
                  </a:moveTo>
                  <a:lnTo>
                    <a:pt x="10668" y="9144"/>
                  </a:lnTo>
                  <a:lnTo>
                    <a:pt x="4572" y="9144"/>
                  </a:lnTo>
                  <a:lnTo>
                    <a:pt x="4572" y="286512"/>
                  </a:lnTo>
                  <a:lnTo>
                    <a:pt x="10668" y="286512"/>
                  </a:lnTo>
                  <a:close/>
                </a:path>
                <a:path w="52070" h="295910">
                  <a:moveTo>
                    <a:pt x="47244" y="286512"/>
                  </a:moveTo>
                  <a:lnTo>
                    <a:pt x="4572" y="286512"/>
                  </a:lnTo>
                  <a:lnTo>
                    <a:pt x="10668" y="291084"/>
                  </a:lnTo>
                  <a:lnTo>
                    <a:pt x="10668" y="295656"/>
                  </a:lnTo>
                  <a:lnTo>
                    <a:pt x="42672" y="295656"/>
                  </a:lnTo>
                  <a:lnTo>
                    <a:pt x="42672" y="291084"/>
                  </a:lnTo>
                  <a:lnTo>
                    <a:pt x="47244" y="286512"/>
                  </a:lnTo>
                  <a:close/>
                </a:path>
                <a:path w="52070" h="295910">
                  <a:moveTo>
                    <a:pt x="10668" y="295656"/>
                  </a:moveTo>
                  <a:lnTo>
                    <a:pt x="10668" y="291084"/>
                  </a:lnTo>
                  <a:lnTo>
                    <a:pt x="4572" y="286512"/>
                  </a:lnTo>
                  <a:lnTo>
                    <a:pt x="4572" y="295656"/>
                  </a:lnTo>
                  <a:lnTo>
                    <a:pt x="10668" y="295656"/>
                  </a:lnTo>
                  <a:close/>
                </a:path>
                <a:path w="52070" h="295910">
                  <a:moveTo>
                    <a:pt x="47244" y="9144"/>
                  </a:moveTo>
                  <a:lnTo>
                    <a:pt x="42672" y="4572"/>
                  </a:lnTo>
                  <a:lnTo>
                    <a:pt x="42672" y="9144"/>
                  </a:lnTo>
                  <a:lnTo>
                    <a:pt x="47244" y="9144"/>
                  </a:lnTo>
                  <a:close/>
                </a:path>
                <a:path w="52070" h="295910">
                  <a:moveTo>
                    <a:pt x="47244" y="286512"/>
                  </a:moveTo>
                  <a:lnTo>
                    <a:pt x="47244" y="9144"/>
                  </a:lnTo>
                  <a:lnTo>
                    <a:pt x="42672" y="9144"/>
                  </a:lnTo>
                  <a:lnTo>
                    <a:pt x="42672" y="286512"/>
                  </a:lnTo>
                  <a:lnTo>
                    <a:pt x="47244" y="286512"/>
                  </a:lnTo>
                  <a:close/>
                </a:path>
                <a:path w="52070" h="295910">
                  <a:moveTo>
                    <a:pt x="47244" y="295656"/>
                  </a:moveTo>
                  <a:lnTo>
                    <a:pt x="47244" y="286512"/>
                  </a:lnTo>
                  <a:lnTo>
                    <a:pt x="42672" y="291084"/>
                  </a:lnTo>
                  <a:lnTo>
                    <a:pt x="42672" y="295656"/>
                  </a:lnTo>
                  <a:lnTo>
                    <a:pt x="47244" y="295656"/>
                  </a:lnTo>
                  <a:close/>
                </a:path>
              </a:pathLst>
            </a:custGeom>
            <a:solidFill>
              <a:srgbClr val="000000"/>
            </a:solidFill>
          </p:spPr>
          <p:txBody>
            <a:bodyPr wrap="square" lIns="0" tIns="0" rIns="0" bIns="0" rtlCol="0"/>
            <a:lstStyle/>
            <a:p>
              <a:endParaRPr sz="1634"/>
            </a:p>
          </p:txBody>
        </p:sp>
        <p:sp>
          <p:nvSpPr>
            <p:cNvPr id="158" name="object 158"/>
            <p:cNvSpPr/>
            <p:nvPr/>
          </p:nvSpPr>
          <p:spPr>
            <a:xfrm>
              <a:off x="4952877" y="2296668"/>
              <a:ext cx="41275" cy="1207135"/>
            </a:xfrm>
            <a:custGeom>
              <a:avLst/>
              <a:gdLst/>
              <a:ahLst/>
              <a:cxnLst/>
              <a:rect l="l" t="t" r="r" b="b"/>
              <a:pathLst>
                <a:path w="41275" h="1207135">
                  <a:moveTo>
                    <a:pt x="41147" y="1207007"/>
                  </a:moveTo>
                  <a:lnTo>
                    <a:pt x="41147" y="0"/>
                  </a:lnTo>
                  <a:lnTo>
                    <a:pt x="0" y="0"/>
                  </a:lnTo>
                  <a:lnTo>
                    <a:pt x="0" y="1207007"/>
                  </a:lnTo>
                  <a:lnTo>
                    <a:pt x="41147" y="1207007"/>
                  </a:lnTo>
                  <a:close/>
                </a:path>
              </a:pathLst>
            </a:custGeom>
            <a:solidFill>
              <a:srgbClr val="000000"/>
            </a:solidFill>
          </p:spPr>
          <p:txBody>
            <a:bodyPr wrap="square" lIns="0" tIns="0" rIns="0" bIns="0" rtlCol="0"/>
            <a:lstStyle/>
            <a:p>
              <a:endParaRPr sz="1634"/>
            </a:p>
          </p:txBody>
        </p:sp>
        <p:sp>
          <p:nvSpPr>
            <p:cNvPr id="159" name="object 159"/>
            <p:cNvSpPr/>
            <p:nvPr/>
          </p:nvSpPr>
          <p:spPr>
            <a:xfrm>
              <a:off x="4952877" y="2296667"/>
              <a:ext cx="41275" cy="1207135"/>
            </a:xfrm>
            <a:custGeom>
              <a:avLst/>
              <a:gdLst/>
              <a:ahLst/>
              <a:cxnLst/>
              <a:rect l="l" t="t" r="r" b="b"/>
              <a:pathLst>
                <a:path w="41275" h="1207135">
                  <a:moveTo>
                    <a:pt x="41147" y="1207007"/>
                  </a:moveTo>
                  <a:lnTo>
                    <a:pt x="41147" y="0"/>
                  </a:lnTo>
                  <a:lnTo>
                    <a:pt x="0" y="0"/>
                  </a:lnTo>
                  <a:lnTo>
                    <a:pt x="0" y="1207007"/>
                  </a:lnTo>
                  <a:lnTo>
                    <a:pt x="41147" y="1207007"/>
                  </a:lnTo>
                  <a:close/>
                </a:path>
              </a:pathLst>
            </a:custGeom>
            <a:solidFill>
              <a:srgbClr val="6598FF"/>
            </a:solidFill>
          </p:spPr>
          <p:txBody>
            <a:bodyPr wrap="square" lIns="0" tIns="0" rIns="0" bIns="0" rtlCol="0"/>
            <a:lstStyle/>
            <a:p>
              <a:endParaRPr sz="1634"/>
            </a:p>
          </p:txBody>
        </p:sp>
        <p:sp>
          <p:nvSpPr>
            <p:cNvPr id="160" name="object 160"/>
            <p:cNvSpPr/>
            <p:nvPr/>
          </p:nvSpPr>
          <p:spPr>
            <a:xfrm>
              <a:off x="4948306" y="2292095"/>
              <a:ext cx="50800" cy="1216660"/>
            </a:xfrm>
            <a:custGeom>
              <a:avLst/>
              <a:gdLst/>
              <a:ahLst/>
              <a:cxnLst/>
              <a:rect l="l" t="t" r="r" b="b"/>
              <a:pathLst>
                <a:path w="50800" h="1216660">
                  <a:moveTo>
                    <a:pt x="50292" y="1216152"/>
                  </a:moveTo>
                  <a:lnTo>
                    <a:pt x="50292" y="0"/>
                  </a:lnTo>
                  <a:lnTo>
                    <a:pt x="0" y="0"/>
                  </a:lnTo>
                  <a:lnTo>
                    <a:pt x="0" y="1216152"/>
                  </a:lnTo>
                  <a:lnTo>
                    <a:pt x="4572" y="1216152"/>
                  </a:lnTo>
                  <a:lnTo>
                    <a:pt x="4572" y="9144"/>
                  </a:lnTo>
                  <a:lnTo>
                    <a:pt x="9144" y="4572"/>
                  </a:lnTo>
                  <a:lnTo>
                    <a:pt x="9144" y="9144"/>
                  </a:lnTo>
                  <a:lnTo>
                    <a:pt x="41148" y="9144"/>
                  </a:lnTo>
                  <a:lnTo>
                    <a:pt x="41148" y="4572"/>
                  </a:lnTo>
                  <a:lnTo>
                    <a:pt x="45720" y="9144"/>
                  </a:lnTo>
                  <a:lnTo>
                    <a:pt x="45720" y="1216152"/>
                  </a:lnTo>
                  <a:lnTo>
                    <a:pt x="50292" y="1216152"/>
                  </a:lnTo>
                  <a:close/>
                </a:path>
                <a:path w="50800" h="1216660">
                  <a:moveTo>
                    <a:pt x="9144" y="9144"/>
                  </a:moveTo>
                  <a:lnTo>
                    <a:pt x="9144" y="4572"/>
                  </a:lnTo>
                  <a:lnTo>
                    <a:pt x="4572" y="9144"/>
                  </a:lnTo>
                  <a:lnTo>
                    <a:pt x="9144" y="9144"/>
                  </a:lnTo>
                  <a:close/>
                </a:path>
                <a:path w="50800" h="1216660">
                  <a:moveTo>
                    <a:pt x="9144" y="1207008"/>
                  </a:moveTo>
                  <a:lnTo>
                    <a:pt x="9144" y="9144"/>
                  </a:lnTo>
                  <a:lnTo>
                    <a:pt x="4572" y="9144"/>
                  </a:lnTo>
                  <a:lnTo>
                    <a:pt x="4572" y="1207008"/>
                  </a:lnTo>
                  <a:lnTo>
                    <a:pt x="9144" y="1207008"/>
                  </a:lnTo>
                  <a:close/>
                </a:path>
                <a:path w="50800" h="1216660">
                  <a:moveTo>
                    <a:pt x="45720" y="1207008"/>
                  </a:moveTo>
                  <a:lnTo>
                    <a:pt x="4572" y="1207008"/>
                  </a:lnTo>
                  <a:lnTo>
                    <a:pt x="9144" y="1211580"/>
                  </a:lnTo>
                  <a:lnTo>
                    <a:pt x="9144" y="1216152"/>
                  </a:lnTo>
                  <a:lnTo>
                    <a:pt x="41148" y="1216152"/>
                  </a:lnTo>
                  <a:lnTo>
                    <a:pt x="41148" y="1211580"/>
                  </a:lnTo>
                  <a:lnTo>
                    <a:pt x="45720" y="1207008"/>
                  </a:lnTo>
                  <a:close/>
                </a:path>
                <a:path w="50800" h="1216660">
                  <a:moveTo>
                    <a:pt x="9144" y="1216152"/>
                  </a:moveTo>
                  <a:lnTo>
                    <a:pt x="9144" y="1211580"/>
                  </a:lnTo>
                  <a:lnTo>
                    <a:pt x="4572" y="1207008"/>
                  </a:lnTo>
                  <a:lnTo>
                    <a:pt x="4572" y="1216152"/>
                  </a:lnTo>
                  <a:lnTo>
                    <a:pt x="9144" y="1216152"/>
                  </a:lnTo>
                  <a:close/>
                </a:path>
                <a:path w="50800" h="1216660">
                  <a:moveTo>
                    <a:pt x="45720" y="9144"/>
                  </a:moveTo>
                  <a:lnTo>
                    <a:pt x="41148" y="4572"/>
                  </a:lnTo>
                  <a:lnTo>
                    <a:pt x="41148" y="9144"/>
                  </a:lnTo>
                  <a:lnTo>
                    <a:pt x="45720" y="9144"/>
                  </a:lnTo>
                  <a:close/>
                </a:path>
                <a:path w="50800" h="1216660">
                  <a:moveTo>
                    <a:pt x="45720" y="1207008"/>
                  </a:moveTo>
                  <a:lnTo>
                    <a:pt x="45720" y="9144"/>
                  </a:lnTo>
                  <a:lnTo>
                    <a:pt x="41148" y="9144"/>
                  </a:lnTo>
                  <a:lnTo>
                    <a:pt x="41148" y="1207008"/>
                  </a:lnTo>
                  <a:lnTo>
                    <a:pt x="45720" y="1207008"/>
                  </a:lnTo>
                  <a:close/>
                </a:path>
                <a:path w="50800" h="1216660">
                  <a:moveTo>
                    <a:pt x="45720" y="1216152"/>
                  </a:moveTo>
                  <a:lnTo>
                    <a:pt x="45720" y="1207008"/>
                  </a:lnTo>
                  <a:lnTo>
                    <a:pt x="41148" y="1211580"/>
                  </a:lnTo>
                  <a:lnTo>
                    <a:pt x="41148" y="1216152"/>
                  </a:lnTo>
                  <a:lnTo>
                    <a:pt x="45720" y="1216152"/>
                  </a:lnTo>
                  <a:close/>
                </a:path>
              </a:pathLst>
            </a:custGeom>
            <a:solidFill>
              <a:srgbClr val="000000"/>
            </a:solidFill>
          </p:spPr>
          <p:txBody>
            <a:bodyPr wrap="square" lIns="0" tIns="0" rIns="0" bIns="0" rtlCol="0"/>
            <a:lstStyle/>
            <a:p>
              <a:endParaRPr sz="1634"/>
            </a:p>
          </p:txBody>
        </p:sp>
        <p:sp>
          <p:nvSpPr>
            <p:cNvPr id="161" name="object 161"/>
            <p:cNvSpPr/>
            <p:nvPr/>
          </p:nvSpPr>
          <p:spPr>
            <a:xfrm>
              <a:off x="4952877" y="2554223"/>
              <a:ext cx="43180" cy="638810"/>
            </a:xfrm>
            <a:custGeom>
              <a:avLst/>
              <a:gdLst/>
              <a:ahLst/>
              <a:cxnLst/>
              <a:rect l="l" t="t" r="r" b="b"/>
              <a:pathLst>
                <a:path w="43179" h="638810">
                  <a:moveTo>
                    <a:pt x="42671" y="638555"/>
                  </a:moveTo>
                  <a:lnTo>
                    <a:pt x="42671" y="0"/>
                  </a:lnTo>
                  <a:lnTo>
                    <a:pt x="0" y="0"/>
                  </a:lnTo>
                  <a:lnTo>
                    <a:pt x="0" y="638555"/>
                  </a:lnTo>
                  <a:lnTo>
                    <a:pt x="42671" y="638555"/>
                  </a:lnTo>
                  <a:close/>
                </a:path>
              </a:pathLst>
            </a:custGeom>
            <a:solidFill>
              <a:srgbClr val="959595"/>
            </a:solidFill>
          </p:spPr>
          <p:txBody>
            <a:bodyPr wrap="square" lIns="0" tIns="0" rIns="0" bIns="0" rtlCol="0"/>
            <a:lstStyle/>
            <a:p>
              <a:endParaRPr sz="1634"/>
            </a:p>
          </p:txBody>
        </p:sp>
        <p:sp>
          <p:nvSpPr>
            <p:cNvPr id="162" name="object 162"/>
            <p:cNvSpPr/>
            <p:nvPr/>
          </p:nvSpPr>
          <p:spPr>
            <a:xfrm>
              <a:off x="4948306" y="2549651"/>
              <a:ext cx="52069" cy="647700"/>
            </a:xfrm>
            <a:custGeom>
              <a:avLst/>
              <a:gdLst/>
              <a:ahLst/>
              <a:cxnLst/>
              <a:rect l="l" t="t" r="r" b="b"/>
              <a:pathLst>
                <a:path w="52070" h="647700">
                  <a:moveTo>
                    <a:pt x="51816" y="647700"/>
                  </a:moveTo>
                  <a:lnTo>
                    <a:pt x="51816" y="0"/>
                  </a:lnTo>
                  <a:lnTo>
                    <a:pt x="0" y="0"/>
                  </a:lnTo>
                  <a:lnTo>
                    <a:pt x="0" y="647700"/>
                  </a:lnTo>
                  <a:lnTo>
                    <a:pt x="4572" y="647700"/>
                  </a:lnTo>
                  <a:lnTo>
                    <a:pt x="4572" y="9144"/>
                  </a:lnTo>
                  <a:lnTo>
                    <a:pt x="9144" y="4572"/>
                  </a:lnTo>
                  <a:lnTo>
                    <a:pt x="9144" y="9144"/>
                  </a:lnTo>
                  <a:lnTo>
                    <a:pt x="42672" y="9144"/>
                  </a:lnTo>
                  <a:lnTo>
                    <a:pt x="42672" y="4572"/>
                  </a:lnTo>
                  <a:lnTo>
                    <a:pt x="47244" y="9144"/>
                  </a:lnTo>
                  <a:lnTo>
                    <a:pt x="47244" y="647700"/>
                  </a:lnTo>
                  <a:lnTo>
                    <a:pt x="51816" y="647700"/>
                  </a:lnTo>
                  <a:close/>
                </a:path>
                <a:path w="52070" h="647700">
                  <a:moveTo>
                    <a:pt x="9144" y="9144"/>
                  </a:moveTo>
                  <a:lnTo>
                    <a:pt x="9144" y="4572"/>
                  </a:lnTo>
                  <a:lnTo>
                    <a:pt x="4572" y="9144"/>
                  </a:lnTo>
                  <a:lnTo>
                    <a:pt x="9144" y="9144"/>
                  </a:lnTo>
                  <a:close/>
                </a:path>
                <a:path w="52070" h="647700">
                  <a:moveTo>
                    <a:pt x="9144" y="638556"/>
                  </a:moveTo>
                  <a:lnTo>
                    <a:pt x="9144" y="9144"/>
                  </a:lnTo>
                  <a:lnTo>
                    <a:pt x="4572" y="9144"/>
                  </a:lnTo>
                  <a:lnTo>
                    <a:pt x="4572" y="638556"/>
                  </a:lnTo>
                  <a:lnTo>
                    <a:pt x="9144" y="638556"/>
                  </a:lnTo>
                  <a:close/>
                </a:path>
                <a:path w="52070" h="647700">
                  <a:moveTo>
                    <a:pt x="47244" y="638556"/>
                  </a:moveTo>
                  <a:lnTo>
                    <a:pt x="4572" y="638556"/>
                  </a:lnTo>
                  <a:lnTo>
                    <a:pt x="9144" y="643128"/>
                  </a:lnTo>
                  <a:lnTo>
                    <a:pt x="9144" y="647700"/>
                  </a:lnTo>
                  <a:lnTo>
                    <a:pt x="42672" y="647700"/>
                  </a:lnTo>
                  <a:lnTo>
                    <a:pt x="42672" y="643128"/>
                  </a:lnTo>
                  <a:lnTo>
                    <a:pt x="47244" y="638556"/>
                  </a:lnTo>
                  <a:close/>
                </a:path>
                <a:path w="52070" h="647700">
                  <a:moveTo>
                    <a:pt x="9144" y="647700"/>
                  </a:moveTo>
                  <a:lnTo>
                    <a:pt x="9144" y="643128"/>
                  </a:lnTo>
                  <a:lnTo>
                    <a:pt x="4572" y="638556"/>
                  </a:lnTo>
                  <a:lnTo>
                    <a:pt x="4572" y="647700"/>
                  </a:lnTo>
                  <a:lnTo>
                    <a:pt x="9144" y="647700"/>
                  </a:lnTo>
                  <a:close/>
                </a:path>
                <a:path w="52070" h="647700">
                  <a:moveTo>
                    <a:pt x="47244" y="9144"/>
                  </a:moveTo>
                  <a:lnTo>
                    <a:pt x="42672" y="4572"/>
                  </a:lnTo>
                  <a:lnTo>
                    <a:pt x="42672" y="9144"/>
                  </a:lnTo>
                  <a:lnTo>
                    <a:pt x="47244" y="9144"/>
                  </a:lnTo>
                  <a:close/>
                </a:path>
                <a:path w="52070" h="647700">
                  <a:moveTo>
                    <a:pt x="47244" y="638556"/>
                  </a:moveTo>
                  <a:lnTo>
                    <a:pt x="47244" y="9144"/>
                  </a:lnTo>
                  <a:lnTo>
                    <a:pt x="42672" y="9144"/>
                  </a:lnTo>
                  <a:lnTo>
                    <a:pt x="42672" y="638556"/>
                  </a:lnTo>
                  <a:lnTo>
                    <a:pt x="47244" y="638556"/>
                  </a:lnTo>
                  <a:close/>
                </a:path>
                <a:path w="52070" h="647700">
                  <a:moveTo>
                    <a:pt x="47244" y="647700"/>
                  </a:moveTo>
                  <a:lnTo>
                    <a:pt x="47244" y="638556"/>
                  </a:lnTo>
                  <a:lnTo>
                    <a:pt x="42672" y="643128"/>
                  </a:lnTo>
                  <a:lnTo>
                    <a:pt x="42672" y="647700"/>
                  </a:lnTo>
                  <a:lnTo>
                    <a:pt x="47244" y="647700"/>
                  </a:lnTo>
                  <a:close/>
                </a:path>
              </a:pathLst>
            </a:custGeom>
            <a:solidFill>
              <a:srgbClr val="000000"/>
            </a:solidFill>
          </p:spPr>
          <p:txBody>
            <a:bodyPr wrap="square" lIns="0" tIns="0" rIns="0" bIns="0" rtlCol="0"/>
            <a:lstStyle/>
            <a:p>
              <a:endParaRPr sz="1634"/>
            </a:p>
          </p:txBody>
        </p:sp>
        <p:sp>
          <p:nvSpPr>
            <p:cNvPr id="163" name="object 163"/>
            <p:cNvSpPr/>
            <p:nvPr/>
          </p:nvSpPr>
          <p:spPr>
            <a:xfrm>
              <a:off x="4952877" y="2267711"/>
              <a:ext cx="43180" cy="287020"/>
            </a:xfrm>
            <a:custGeom>
              <a:avLst/>
              <a:gdLst/>
              <a:ahLst/>
              <a:cxnLst/>
              <a:rect l="l" t="t" r="r" b="b"/>
              <a:pathLst>
                <a:path w="43179" h="287019">
                  <a:moveTo>
                    <a:pt x="42671" y="286511"/>
                  </a:moveTo>
                  <a:lnTo>
                    <a:pt x="42671" y="0"/>
                  </a:lnTo>
                  <a:lnTo>
                    <a:pt x="0" y="0"/>
                  </a:lnTo>
                  <a:lnTo>
                    <a:pt x="0" y="286511"/>
                  </a:lnTo>
                  <a:lnTo>
                    <a:pt x="42671" y="286511"/>
                  </a:lnTo>
                  <a:close/>
                </a:path>
              </a:pathLst>
            </a:custGeom>
            <a:solidFill>
              <a:srgbClr val="FF3200"/>
            </a:solidFill>
          </p:spPr>
          <p:txBody>
            <a:bodyPr wrap="square" lIns="0" tIns="0" rIns="0" bIns="0" rtlCol="0"/>
            <a:lstStyle/>
            <a:p>
              <a:endParaRPr sz="1634"/>
            </a:p>
          </p:txBody>
        </p:sp>
        <p:sp>
          <p:nvSpPr>
            <p:cNvPr id="164" name="object 164"/>
            <p:cNvSpPr/>
            <p:nvPr/>
          </p:nvSpPr>
          <p:spPr>
            <a:xfrm>
              <a:off x="4948306" y="2263139"/>
              <a:ext cx="52069" cy="295910"/>
            </a:xfrm>
            <a:custGeom>
              <a:avLst/>
              <a:gdLst/>
              <a:ahLst/>
              <a:cxnLst/>
              <a:rect l="l" t="t" r="r" b="b"/>
              <a:pathLst>
                <a:path w="52070" h="295910">
                  <a:moveTo>
                    <a:pt x="51816" y="295656"/>
                  </a:moveTo>
                  <a:lnTo>
                    <a:pt x="51816" y="0"/>
                  </a:lnTo>
                  <a:lnTo>
                    <a:pt x="0" y="0"/>
                  </a:lnTo>
                  <a:lnTo>
                    <a:pt x="0" y="295656"/>
                  </a:lnTo>
                  <a:lnTo>
                    <a:pt x="4572" y="295656"/>
                  </a:lnTo>
                  <a:lnTo>
                    <a:pt x="4572" y="9144"/>
                  </a:lnTo>
                  <a:lnTo>
                    <a:pt x="9144" y="4572"/>
                  </a:lnTo>
                  <a:lnTo>
                    <a:pt x="9144" y="9144"/>
                  </a:lnTo>
                  <a:lnTo>
                    <a:pt x="42672" y="9144"/>
                  </a:lnTo>
                  <a:lnTo>
                    <a:pt x="42672" y="4572"/>
                  </a:lnTo>
                  <a:lnTo>
                    <a:pt x="47244" y="9144"/>
                  </a:lnTo>
                  <a:lnTo>
                    <a:pt x="47244" y="295656"/>
                  </a:lnTo>
                  <a:lnTo>
                    <a:pt x="51816" y="295656"/>
                  </a:lnTo>
                  <a:close/>
                </a:path>
                <a:path w="52070" h="295910">
                  <a:moveTo>
                    <a:pt x="9144" y="9144"/>
                  </a:moveTo>
                  <a:lnTo>
                    <a:pt x="9144" y="4572"/>
                  </a:lnTo>
                  <a:lnTo>
                    <a:pt x="4572" y="9144"/>
                  </a:lnTo>
                  <a:lnTo>
                    <a:pt x="9144" y="9144"/>
                  </a:lnTo>
                  <a:close/>
                </a:path>
                <a:path w="52070" h="295910">
                  <a:moveTo>
                    <a:pt x="9144" y="286512"/>
                  </a:moveTo>
                  <a:lnTo>
                    <a:pt x="9144" y="9144"/>
                  </a:lnTo>
                  <a:lnTo>
                    <a:pt x="4572" y="9144"/>
                  </a:lnTo>
                  <a:lnTo>
                    <a:pt x="4572" y="286512"/>
                  </a:lnTo>
                  <a:lnTo>
                    <a:pt x="9144" y="286512"/>
                  </a:lnTo>
                  <a:close/>
                </a:path>
                <a:path w="52070" h="295910">
                  <a:moveTo>
                    <a:pt x="47244" y="286512"/>
                  </a:moveTo>
                  <a:lnTo>
                    <a:pt x="4572" y="286512"/>
                  </a:lnTo>
                  <a:lnTo>
                    <a:pt x="9144" y="291084"/>
                  </a:lnTo>
                  <a:lnTo>
                    <a:pt x="9144" y="295656"/>
                  </a:lnTo>
                  <a:lnTo>
                    <a:pt x="42672" y="295656"/>
                  </a:lnTo>
                  <a:lnTo>
                    <a:pt x="42672" y="291084"/>
                  </a:lnTo>
                  <a:lnTo>
                    <a:pt x="47244" y="286512"/>
                  </a:lnTo>
                  <a:close/>
                </a:path>
                <a:path w="52070" h="295910">
                  <a:moveTo>
                    <a:pt x="9144" y="295656"/>
                  </a:moveTo>
                  <a:lnTo>
                    <a:pt x="9144" y="291084"/>
                  </a:lnTo>
                  <a:lnTo>
                    <a:pt x="4572" y="286512"/>
                  </a:lnTo>
                  <a:lnTo>
                    <a:pt x="4572" y="295656"/>
                  </a:lnTo>
                  <a:lnTo>
                    <a:pt x="9144" y="295656"/>
                  </a:lnTo>
                  <a:close/>
                </a:path>
                <a:path w="52070" h="295910">
                  <a:moveTo>
                    <a:pt x="47244" y="9144"/>
                  </a:moveTo>
                  <a:lnTo>
                    <a:pt x="42672" y="4572"/>
                  </a:lnTo>
                  <a:lnTo>
                    <a:pt x="42672" y="9144"/>
                  </a:lnTo>
                  <a:lnTo>
                    <a:pt x="47244" y="9144"/>
                  </a:lnTo>
                  <a:close/>
                </a:path>
                <a:path w="52070" h="295910">
                  <a:moveTo>
                    <a:pt x="47244" y="286512"/>
                  </a:moveTo>
                  <a:lnTo>
                    <a:pt x="47244" y="9144"/>
                  </a:lnTo>
                  <a:lnTo>
                    <a:pt x="42672" y="9144"/>
                  </a:lnTo>
                  <a:lnTo>
                    <a:pt x="42672" y="286512"/>
                  </a:lnTo>
                  <a:lnTo>
                    <a:pt x="47244" y="286512"/>
                  </a:lnTo>
                  <a:close/>
                </a:path>
                <a:path w="52070" h="295910">
                  <a:moveTo>
                    <a:pt x="47244" y="295656"/>
                  </a:moveTo>
                  <a:lnTo>
                    <a:pt x="47244" y="286512"/>
                  </a:lnTo>
                  <a:lnTo>
                    <a:pt x="42672" y="291084"/>
                  </a:lnTo>
                  <a:lnTo>
                    <a:pt x="42672" y="295656"/>
                  </a:lnTo>
                  <a:lnTo>
                    <a:pt x="47244" y="295656"/>
                  </a:lnTo>
                  <a:close/>
                </a:path>
              </a:pathLst>
            </a:custGeom>
            <a:solidFill>
              <a:srgbClr val="000000"/>
            </a:solidFill>
          </p:spPr>
          <p:txBody>
            <a:bodyPr wrap="square" lIns="0" tIns="0" rIns="0" bIns="0" rtlCol="0"/>
            <a:lstStyle/>
            <a:p>
              <a:endParaRPr sz="1634"/>
            </a:p>
          </p:txBody>
        </p:sp>
        <p:sp>
          <p:nvSpPr>
            <p:cNvPr id="165" name="object 165"/>
            <p:cNvSpPr/>
            <p:nvPr/>
          </p:nvSpPr>
          <p:spPr>
            <a:xfrm>
              <a:off x="5044313" y="2278379"/>
              <a:ext cx="62865" cy="1209040"/>
            </a:xfrm>
            <a:custGeom>
              <a:avLst/>
              <a:gdLst/>
              <a:ahLst/>
              <a:cxnLst/>
              <a:rect l="l" t="t" r="r" b="b"/>
              <a:pathLst>
                <a:path w="62864" h="1209039">
                  <a:moveTo>
                    <a:pt x="62484" y="0"/>
                  </a:moveTo>
                  <a:lnTo>
                    <a:pt x="0" y="0"/>
                  </a:lnTo>
                  <a:lnTo>
                    <a:pt x="0" y="1208532"/>
                  </a:lnTo>
                  <a:lnTo>
                    <a:pt x="62484" y="1208532"/>
                  </a:lnTo>
                  <a:lnTo>
                    <a:pt x="62484" y="12"/>
                  </a:lnTo>
                  <a:close/>
                </a:path>
              </a:pathLst>
            </a:custGeom>
            <a:solidFill>
              <a:srgbClr val="6598FF"/>
            </a:solidFill>
          </p:spPr>
          <p:txBody>
            <a:bodyPr wrap="square" lIns="0" tIns="0" rIns="0" bIns="0" rtlCol="0"/>
            <a:lstStyle/>
            <a:p>
              <a:endParaRPr sz="1634"/>
            </a:p>
          </p:txBody>
        </p:sp>
        <p:sp>
          <p:nvSpPr>
            <p:cNvPr id="166" name="object 166"/>
            <p:cNvSpPr/>
            <p:nvPr/>
          </p:nvSpPr>
          <p:spPr>
            <a:xfrm>
              <a:off x="5039746" y="2273807"/>
              <a:ext cx="71755" cy="1217930"/>
            </a:xfrm>
            <a:custGeom>
              <a:avLst/>
              <a:gdLst/>
              <a:ahLst/>
              <a:cxnLst/>
              <a:rect l="l" t="t" r="r" b="b"/>
              <a:pathLst>
                <a:path w="71754" h="1217929">
                  <a:moveTo>
                    <a:pt x="71628" y="1217676"/>
                  </a:moveTo>
                  <a:lnTo>
                    <a:pt x="71628" y="0"/>
                  </a:lnTo>
                  <a:lnTo>
                    <a:pt x="0" y="0"/>
                  </a:lnTo>
                  <a:lnTo>
                    <a:pt x="0" y="1217676"/>
                  </a:lnTo>
                  <a:lnTo>
                    <a:pt x="4572" y="1217676"/>
                  </a:lnTo>
                  <a:lnTo>
                    <a:pt x="4572" y="10668"/>
                  </a:lnTo>
                  <a:lnTo>
                    <a:pt x="10668" y="4572"/>
                  </a:lnTo>
                  <a:lnTo>
                    <a:pt x="10668" y="10668"/>
                  </a:lnTo>
                  <a:lnTo>
                    <a:pt x="62484" y="10668"/>
                  </a:lnTo>
                  <a:lnTo>
                    <a:pt x="62484" y="4572"/>
                  </a:lnTo>
                  <a:lnTo>
                    <a:pt x="67056" y="10668"/>
                  </a:lnTo>
                  <a:lnTo>
                    <a:pt x="67056" y="1217676"/>
                  </a:lnTo>
                  <a:lnTo>
                    <a:pt x="71628" y="1217676"/>
                  </a:lnTo>
                  <a:close/>
                </a:path>
                <a:path w="71754" h="1217929">
                  <a:moveTo>
                    <a:pt x="10668" y="10668"/>
                  </a:moveTo>
                  <a:lnTo>
                    <a:pt x="10668" y="4572"/>
                  </a:lnTo>
                  <a:lnTo>
                    <a:pt x="4572" y="10668"/>
                  </a:lnTo>
                  <a:lnTo>
                    <a:pt x="10668" y="10668"/>
                  </a:lnTo>
                  <a:close/>
                </a:path>
                <a:path w="71754" h="1217929">
                  <a:moveTo>
                    <a:pt x="10668" y="1207008"/>
                  </a:moveTo>
                  <a:lnTo>
                    <a:pt x="10668" y="10668"/>
                  </a:lnTo>
                  <a:lnTo>
                    <a:pt x="4572" y="10668"/>
                  </a:lnTo>
                  <a:lnTo>
                    <a:pt x="4572" y="1207008"/>
                  </a:lnTo>
                  <a:lnTo>
                    <a:pt x="10668" y="1207008"/>
                  </a:lnTo>
                  <a:close/>
                </a:path>
                <a:path w="71754" h="1217929">
                  <a:moveTo>
                    <a:pt x="67056" y="1207008"/>
                  </a:moveTo>
                  <a:lnTo>
                    <a:pt x="4572" y="1207008"/>
                  </a:lnTo>
                  <a:lnTo>
                    <a:pt x="10668" y="1213104"/>
                  </a:lnTo>
                  <a:lnTo>
                    <a:pt x="10668" y="1217676"/>
                  </a:lnTo>
                  <a:lnTo>
                    <a:pt x="62484" y="1217676"/>
                  </a:lnTo>
                  <a:lnTo>
                    <a:pt x="62484" y="1213104"/>
                  </a:lnTo>
                  <a:lnTo>
                    <a:pt x="67056" y="1207008"/>
                  </a:lnTo>
                  <a:close/>
                </a:path>
                <a:path w="71754" h="1217929">
                  <a:moveTo>
                    <a:pt x="10668" y="1217676"/>
                  </a:moveTo>
                  <a:lnTo>
                    <a:pt x="10668" y="1213104"/>
                  </a:lnTo>
                  <a:lnTo>
                    <a:pt x="4572" y="1207008"/>
                  </a:lnTo>
                  <a:lnTo>
                    <a:pt x="4572" y="1217676"/>
                  </a:lnTo>
                  <a:lnTo>
                    <a:pt x="10668" y="1217676"/>
                  </a:lnTo>
                  <a:close/>
                </a:path>
                <a:path w="71754" h="1217929">
                  <a:moveTo>
                    <a:pt x="67056" y="10668"/>
                  </a:moveTo>
                  <a:lnTo>
                    <a:pt x="62484" y="4572"/>
                  </a:lnTo>
                  <a:lnTo>
                    <a:pt x="62484" y="10668"/>
                  </a:lnTo>
                  <a:lnTo>
                    <a:pt x="67056" y="10668"/>
                  </a:lnTo>
                  <a:close/>
                </a:path>
                <a:path w="71754" h="1217929">
                  <a:moveTo>
                    <a:pt x="67056" y="1207008"/>
                  </a:moveTo>
                  <a:lnTo>
                    <a:pt x="67056" y="10668"/>
                  </a:lnTo>
                  <a:lnTo>
                    <a:pt x="62484" y="10668"/>
                  </a:lnTo>
                  <a:lnTo>
                    <a:pt x="62484" y="1207008"/>
                  </a:lnTo>
                  <a:lnTo>
                    <a:pt x="67056" y="1207008"/>
                  </a:lnTo>
                  <a:close/>
                </a:path>
                <a:path w="71754" h="1217929">
                  <a:moveTo>
                    <a:pt x="67056" y="1217676"/>
                  </a:moveTo>
                  <a:lnTo>
                    <a:pt x="67056" y="1207008"/>
                  </a:lnTo>
                  <a:lnTo>
                    <a:pt x="62484" y="1213104"/>
                  </a:lnTo>
                  <a:lnTo>
                    <a:pt x="62484" y="1217676"/>
                  </a:lnTo>
                  <a:lnTo>
                    <a:pt x="67056" y="1217676"/>
                  </a:lnTo>
                  <a:close/>
                </a:path>
              </a:pathLst>
            </a:custGeom>
            <a:solidFill>
              <a:srgbClr val="000000"/>
            </a:solidFill>
          </p:spPr>
          <p:txBody>
            <a:bodyPr wrap="square" lIns="0" tIns="0" rIns="0" bIns="0" rtlCol="0"/>
            <a:lstStyle/>
            <a:p>
              <a:endParaRPr sz="1634"/>
            </a:p>
          </p:txBody>
        </p:sp>
        <p:sp>
          <p:nvSpPr>
            <p:cNvPr id="167" name="object 167"/>
            <p:cNvSpPr/>
            <p:nvPr/>
          </p:nvSpPr>
          <p:spPr>
            <a:xfrm>
              <a:off x="5045841" y="2538983"/>
              <a:ext cx="43180" cy="638810"/>
            </a:xfrm>
            <a:custGeom>
              <a:avLst/>
              <a:gdLst/>
              <a:ahLst/>
              <a:cxnLst/>
              <a:rect l="l" t="t" r="r" b="b"/>
              <a:pathLst>
                <a:path w="43179" h="638810">
                  <a:moveTo>
                    <a:pt x="42671" y="638555"/>
                  </a:moveTo>
                  <a:lnTo>
                    <a:pt x="42671" y="0"/>
                  </a:lnTo>
                  <a:lnTo>
                    <a:pt x="0" y="0"/>
                  </a:lnTo>
                  <a:lnTo>
                    <a:pt x="0" y="638555"/>
                  </a:lnTo>
                  <a:lnTo>
                    <a:pt x="42671" y="638555"/>
                  </a:lnTo>
                  <a:close/>
                </a:path>
              </a:pathLst>
            </a:custGeom>
            <a:solidFill>
              <a:srgbClr val="959595"/>
            </a:solidFill>
          </p:spPr>
          <p:txBody>
            <a:bodyPr wrap="square" lIns="0" tIns="0" rIns="0" bIns="0" rtlCol="0"/>
            <a:lstStyle/>
            <a:p>
              <a:endParaRPr sz="1634"/>
            </a:p>
          </p:txBody>
        </p:sp>
        <p:sp>
          <p:nvSpPr>
            <p:cNvPr id="168" name="object 168"/>
            <p:cNvSpPr/>
            <p:nvPr/>
          </p:nvSpPr>
          <p:spPr>
            <a:xfrm>
              <a:off x="5041270" y="2534411"/>
              <a:ext cx="52069" cy="647700"/>
            </a:xfrm>
            <a:custGeom>
              <a:avLst/>
              <a:gdLst/>
              <a:ahLst/>
              <a:cxnLst/>
              <a:rect l="l" t="t" r="r" b="b"/>
              <a:pathLst>
                <a:path w="52070" h="647700">
                  <a:moveTo>
                    <a:pt x="51816" y="647700"/>
                  </a:moveTo>
                  <a:lnTo>
                    <a:pt x="51816" y="0"/>
                  </a:lnTo>
                  <a:lnTo>
                    <a:pt x="0" y="0"/>
                  </a:lnTo>
                  <a:lnTo>
                    <a:pt x="0" y="647700"/>
                  </a:lnTo>
                  <a:lnTo>
                    <a:pt x="4572" y="647700"/>
                  </a:lnTo>
                  <a:lnTo>
                    <a:pt x="4572" y="9144"/>
                  </a:lnTo>
                  <a:lnTo>
                    <a:pt x="10668" y="4572"/>
                  </a:lnTo>
                  <a:lnTo>
                    <a:pt x="10668" y="9144"/>
                  </a:lnTo>
                  <a:lnTo>
                    <a:pt x="42672" y="9144"/>
                  </a:lnTo>
                  <a:lnTo>
                    <a:pt x="42672" y="4572"/>
                  </a:lnTo>
                  <a:lnTo>
                    <a:pt x="47244" y="9144"/>
                  </a:lnTo>
                  <a:lnTo>
                    <a:pt x="47244" y="647700"/>
                  </a:lnTo>
                  <a:lnTo>
                    <a:pt x="51816" y="647700"/>
                  </a:lnTo>
                  <a:close/>
                </a:path>
                <a:path w="52070" h="647700">
                  <a:moveTo>
                    <a:pt x="10668" y="9144"/>
                  </a:moveTo>
                  <a:lnTo>
                    <a:pt x="10668" y="4572"/>
                  </a:lnTo>
                  <a:lnTo>
                    <a:pt x="4572" y="9144"/>
                  </a:lnTo>
                  <a:lnTo>
                    <a:pt x="10668" y="9144"/>
                  </a:lnTo>
                  <a:close/>
                </a:path>
                <a:path w="52070" h="647700">
                  <a:moveTo>
                    <a:pt x="10668" y="638556"/>
                  </a:moveTo>
                  <a:lnTo>
                    <a:pt x="10668" y="9144"/>
                  </a:lnTo>
                  <a:lnTo>
                    <a:pt x="4572" y="9144"/>
                  </a:lnTo>
                  <a:lnTo>
                    <a:pt x="4572" y="638556"/>
                  </a:lnTo>
                  <a:lnTo>
                    <a:pt x="10668" y="638556"/>
                  </a:lnTo>
                  <a:close/>
                </a:path>
                <a:path w="52070" h="647700">
                  <a:moveTo>
                    <a:pt x="47244" y="638556"/>
                  </a:moveTo>
                  <a:lnTo>
                    <a:pt x="4572" y="638556"/>
                  </a:lnTo>
                  <a:lnTo>
                    <a:pt x="10668" y="643128"/>
                  </a:lnTo>
                  <a:lnTo>
                    <a:pt x="10668" y="647700"/>
                  </a:lnTo>
                  <a:lnTo>
                    <a:pt x="42672" y="647700"/>
                  </a:lnTo>
                  <a:lnTo>
                    <a:pt x="42672" y="643128"/>
                  </a:lnTo>
                  <a:lnTo>
                    <a:pt x="47244" y="638556"/>
                  </a:lnTo>
                  <a:close/>
                </a:path>
                <a:path w="52070" h="647700">
                  <a:moveTo>
                    <a:pt x="10668" y="647700"/>
                  </a:moveTo>
                  <a:lnTo>
                    <a:pt x="10668" y="643128"/>
                  </a:lnTo>
                  <a:lnTo>
                    <a:pt x="4572" y="638556"/>
                  </a:lnTo>
                  <a:lnTo>
                    <a:pt x="4572" y="647700"/>
                  </a:lnTo>
                  <a:lnTo>
                    <a:pt x="10668" y="647700"/>
                  </a:lnTo>
                  <a:close/>
                </a:path>
                <a:path w="52070" h="647700">
                  <a:moveTo>
                    <a:pt x="47244" y="9144"/>
                  </a:moveTo>
                  <a:lnTo>
                    <a:pt x="42672" y="4572"/>
                  </a:lnTo>
                  <a:lnTo>
                    <a:pt x="42672" y="9144"/>
                  </a:lnTo>
                  <a:lnTo>
                    <a:pt x="47244" y="9144"/>
                  </a:lnTo>
                  <a:close/>
                </a:path>
                <a:path w="52070" h="647700">
                  <a:moveTo>
                    <a:pt x="47244" y="638556"/>
                  </a:moveTo>
                  <a:lnTo>
                    <a:pt x="47244" y="9144"/>
                  </a:lnTo>
                  <a:lnTo>
                    <a:pt x="42672" y="9144"/>
                  </a:lnTo>
                  <a:lnTo>
                    <a:pt x="42672" y="638556"/>
                  </a:lnTo>
                  <a:lnTo>
                    <a:pt x="47244" y="638556"/>
                  </a:lnTo>
                  <a:close/>
                </a:path>
                <a:path w="52070" h="647700">
                  <a:moveTo>
                    <a:pt x="47244" y="647700"/>
                  </a:moveTo>
                  <a:lnTo>
                    <a:pt x="47244" y="638556"/>
                  </a:lnTo>
                  <a:lnTo>
                    <a:pt x="42672" y="643128"/>
                  </a:lnTo>
                  <a:lnTo>
                    <a:pt x="42672" y="647700"/>
                  </a:lnTo>
                  <a:lnTo>
                    <a:pt x="47244" y="647700"/>
                  </a:lnTo>
                  <a:close/>
                </a:path>
              </a:pathLst>
            </a:custGeom>
            <a:solidFill>
              <a:srgbClr val="000000"/>
            </a:solidFill>
          </p:spPr>
          <p:txBody>
            <a:bodyPr wrap="square" lIns="0" tIns="0" rIns="0" bIns="0" rtlCol="0"/>
            <a:lstStyle/>
            <a:p>
              <a:endParaRPr sz="1634"/>
            </a:p>
          </p:txBody>
        </p:sp>
        <p:sp>
          <p:nvSpPr>
            <p:cNvPr id="169" name="object 169"/>
            <p:cNvSpPr/>
            <p:nvPr/>
          </p:nvSpPr>
          <p:spPr>
            <a:xfrm>
              <a:off x="5045841" y="2252471"/>
              <a:ext cx="43180" cy="287020"/>
            </a:xfrm>
            <a:custGeom>
              <a:avLst/>
              <a:gdLst/>
              <a:ahLst/>
              <a:cxnLst/>
              <a:rect l="l" t="t" r="r" b="b"/>
              <a:pathLst>
                <a:path w="43179" h="287019">
                  <a:moveTo>
                    <a:pt x="42671" y="286511"/>
                  </a:moveTo>
                  <a:lnTo>
                    <a:pt x="42671" y="0"/>
                  </a:lnTo>
                  <a:lnTo>
                    <a:pt x="0" y="0"/>
                  </a:lnTo>
                  <a:lnTo>
                    <a:pt x="0" y="286511"/>
                  </a:lnTo>
                  <a:lnTo>
                    <a:pt x="42671" y="286511"/>
                  </a:lnTo>
                  <a:close/>
                </a:path>
              </a:pathLst>
            </a:custGeom>
            <a:solidFill>
              <a:srgbClr val="FF3200"/>
            </a:solidFill>
          </p:spPr>
          <p:txBody>
            <a:bodyPr wrap="square" lIns="0" tIns="0" rIns="0" bIns="0" rtlCol="0"/>
            <a:lstStyle/>
            <a:p>
              <a:endParaRPr sz="1634"/>
            </a:p>
          </p:txBody>
        </p:sp>
        <p:sp>
          <p:nvSpPr>
            <p:cNvPr id="170" name="object 170"/>
            <p:cNvSpPr/>
            <p:nvPr/>
          </p:nvSpPr>
          <p:spPr>
            <a:xfrm>
              <a:off x="5041270" y="2247900"/>
              <a:ext cx="52069" cy="295910"/>
            </a:xfrm>
            <a:custGeom>
              <a:avLst/>
              <a:gdLst/>
              <a:ahLst/>
              <a:cxnLst/>
              <a:rect l="l" t="t" r="r" b="b"/>
              <a:pathLst>
                <a:path w="52070" h="295910">
                  <a:moveTo>
                    <a:pt x="51816" y="295656"/>
                  </a:moveTo>
                  <a:lnTo>
                    <a:pt x="51816" y="0"/>
                  </a:lnTo>
                  <a:lnTo>
                    <a:pt x="0" y="0"/>
                  </a:lnTo>
                  <a:lnTo>
                    <a:pt x="0" y="295656"/>
                  </a:lnTo>
                  <a:lnTo>
                    <a:pt x="4572" y="295656"/>
                  </a:lnTo>
                  <a:lnTo>
                    <a:pt x="4572" y="9144"/>
                  </a:lnTo>
                  <a:lnTo>
                    <a:pt x="10668" y="4572"/>
                  </a:lnTo>
                  <a:lnTo>
                    <a:pt x="10668" y="9144"/>
                  </a:lnTo>
                  <a:lnTo>
                    <a:pt x="42672" y="9144"/>
                  </a:lnTo>
                  <a:lnTo>
                    <a:pt x="42672" y="4572"/>
                  </a:lnTo>
                  <a:lnTo>
                    <a:pt x="47244" y="9144"/>
                  </a:lnTo>
                  <a:lnTo>
                    <a:pt x="47244" y="295656"/>
                  </a:lnTo>
                  <a:lnTo>
                    <a:pt x="51816" y="295656"/>
                  </a:lnTo>
                  <a:close/>
                </a:path>
                <a:path w="52070" h="295910">
                  <a:moveTo>
                    <a:pt x="10668" y="9144"/>
                  </a:moveTo>
                  <a:lnTo>
                    <a:pt x="10668" y="4572"/>
                  </a:lnTo>
                  <a:lnTo>
                    <a:pt x="4572" y="9144"/>
                  </a:lnTo>
                  <a:lnTo>
                    <a:pt x="10668" y="9144"/>
                  </a:lnTo>
                  <a:close/>
                </a:path>
                <a:path w="52070" h="295910">
                  <a:moveTo>
                    <a:pt x="10668" y="286512"/>
                  </a:moveTo>
                  <a:lnTo>
                    <a:pt x="10668" y="9144"/>
                  </a:lnTo>
                  <a:lnTo>
                    <a:pt x="4572" y="9144"/>
                  </a:lnTo>
                  <a:lnTo>
                    <a:pt x="4572" y="286512"/>
                  </a:lnTo>
                  <a:lnTo>
                    <a:pt x="10668" y="286512"/>
                  </a:lnTo>
                  <a:close/>
                </a:path>
                <a:path w="52070" h="295910">
                  <a:moveTo>
                    <a:pt x="47244" y="286512"/>
                  </a:moveTo>
                  <a:lnTo>
                    <a:pt x="4572" y="286512"/>
                  </a:lnTo>
                  <a:lnTo>
                    <a:pt x="10668" y="291084"/>
                  </a:lnTo>
                  <a:lnTo>
                    <a:pt x="10668" y="295656"/>
                  </a:lnTo>
                  <a:lnTo>
                    <a:pt x="42672" y="295656"/>
                  </a:lnTo>
                  <a:lnTo>
                    <a:pt x="42672" y="291084"/>
                  </a:lnTo>
                  <a:lnTo>
                    <a:pt x="47244" y="286512"/>
                  </a:lnTo>
                  <a:close/>
                </a:path>
                <a:path w="52070" h="295910">
                  <a:moveTo>
                    <a:pt x="10668" y="295656"/>
                  </a:moveTo>
                  <a:lnTo>
                    <a:pt x="10668" y="291084"/>
                  </a:lnTo>
                  <a:lnTo>
                    <a:pt x="4572" y="286512"/>
                  </a:lnTo>
                  <a:lnTo>
                    <a:pt x="4572" y="295656"/>
                  </a:lnTo>
                  <a:lnTo>
                    <a:pt x="10668" y="295656"/>
                  </a:lnTo>
                  <a:close/>
                </a:path>
                <a:path w="52070" h="295910">
                  <a:moveTo>
                    <a:pt x="47244" y="9144"/>
                  </a:moveTo>
                  <a:lnTo>
                    <a:pt x="42672" y="4572"/>
                  </a:lnTo>
                  <a:lnTo>
                    <a:pt x="42672" y="9144"/>
                  </a:lnTo>
                  <a:lnTo>
                    <a:pt x="47244" y="9144"/>
                  </a:lnTo>
                  <a:close/>
                </a:path>
                <a:path w="52070" h="295910">
                  <a:moveTo>
                    <a:pt x="47244" y="286512"/>
                  </a:moveTo>
                  <a:lnTo>
                    <a:pt x="47244" y="9144"/>
                  </a:lnTo>
                  <a:lnTo>
                    <a:pt x="42672" y="9144"/>
                  </a:lnTo>
                  <a:lnTo>
                    <a:pt x="42672" y="286512"/>
                  </a:lnTo>
                  <a:lnTo>
                    <a:pt x="47244" y="286512"/>
                  </a:lnTo>
                  <a:close/>
                </a:path>
                <a:path w="52070" h="295910">
                  <a:moveTo>
                    <a:pt x="47244" y="295656"/>
                  </a:moveTo>
                  <a:lnTo>
                    <a:pt x="47244" y="286512"/>
                  </a:lnTo>
                  <a:lnTo>
                    <a:pt x="42672" y="291084"/>
                  </a:lnTo>
                  <a:lnTo>
                    <a:pt x="42672" y="295656"/>
                  </a:lnTo>
                  <a:lnTo>
                    <a:pt x="47244" y="295656"/>
                  </a:lnTo>
                  <a:close/>
                </a:path>
              </a:pathLst>
            </a:custGeom>
            <a:solidFill>
              <a:srgbClr val="000000"/>
            </a:solidFill>
          </p:spPr>
          <p:txBody>
            <a:bodyPr wrap="square" lIns="0" tIns="0" rIns="0" bIns="0" rtlCol="0"/>
            <a:lstStyle/>
            <a:p>
              <a:endParaRPr sz="1634"/>
            </a:p>
          </p:txBody>
        </p:sp>
        <p:sp>
          <p:nvSpPr>
            <p:cNvPr id="171" name="object 171"/>
            <p:cNvSpPr/>
            <p:nvPr/>
          </p:nvSpPr>
          <p:spPr>
            <a:xfrm>
              <a:off x="5102229" y="2240280"/>
              <a:ext cx="26034" cy="1181100"/>
            </a:xfrm>
            <a:custGeom>
              <a:avLst/>
              <a:gdLst/>
              <a:ahLst/>
              <a:cxnLst/>
              <a:rect l="l" t="t" r="r" b="b"/>
              <a:pathLst>
                <a:path w="26035" h="1181100">
                  <a:moveTo>
                    <a:pt x="25907" y="1181099"/>
                  </a:moveTo>
                  <a:lnTo>
                    <a:pt x="25907" y="0"/>
                  </a:lnTo>
                  <a:lnTo>
                    <a:pt x="0" y="0"/>
                  </a:lnTo>
                  <a:lnTo>
                    <a:pt x="0" y="1181099"/>
                  </a:lnTo>
                  <a:lnTo>
                    <a:pt x="25907" y="1181099"/>
                  </a:lnTo>
                  <a:close/>
                </a:path>
              </a:pathLst>
            </a:custGeom>
            <a:solidFill>
              <a:srgbClr val="000000"/>
            </a:solidFill>
          </p:spPr>
          <p:txBody>
            <a:bodyPr wrap="square" lIns="0" tIns="0" rIns="0" bIns="0" rtlCol="0"/>
            <a:lstStyle/>
            <a:p>
              <a:endParaRPr sz="1634"/>
            </a:p>
          </p:txBody>
        </p:sp>
        <p:sp>
          <p:nvSpPr>
            <p:cNvPr id="172" name="object 172"/>
            <p:cNvSpPr/>
            <p:nvPr/>
          </p:nvSpPr>
          <p:spPr>
            <a:xfrm>
              <a:off x="5102229" y="2240279"/>
              <a:ext cx="26034" cy="1181100"/>
            </a:xfrm>
            <a:custGeom>
              <a:avLst/>
              <a:gdLst/>
              <a:ahLst/>
              <a:cxnLst/>
              <a:rect l="l" t="t" r="r" b="b"/>
              <a:pathLst>
                <a:path w="26035" h="1181100">
                  <a:moveTo>
                    <a:pt x="25907" y="1181099"/>
                  </a:moveTo>
                  <a:lnTo>
                    <a:pt x="25907" y="0"/>
                  </a:lnTo>
                  <a:lnTo>
                    <a:pt x="0" y="0"/>
                  </a:lnTo>
                  <a:lnTo>
                    <a:pt x="0" y="1181099"/>
                  </a:lnTo>
                  <a:lnTo>
                    <a:pt x="25907" y="1181099"/>
                  </a:lnTo>
                  <a:close/>
                </a:path>
              </a:pathLst>
            </a:custGeom>
            <a:solidFill>
              <a:srgbClr val="6598FF"/>
            </a:solidFill>
          </p:spPr>
          <p:txBody>
            <a:bodyPr wrap="square" lIns="0" tIns="0" rIns="0" bIns="0" rtlCol="0"/>
            <a:lstStyle/>
            <a:p>
              <a:endParaRPr sz="1634"/>
            </a:p>
          </p:txBody>
        </p:sp>
        <p:sp>
          <p:nvSpPr>
            <p:cNvPr id="173" name="object 173"/>
            <p:cNvSpPr/>
            <p:nvPr/>
          </p:nvSpPr>
          <p:spPr>
            <a:xfrm>
              <a:off x="5097658" y="2235707"/>
              <a:ext cx="35560" cy="1190625"/>
            </a:xfrm>
            <a:custGeom>
              <a:avLst/>
              <a:gdLst/>
              <a:ahLst/>
              <a:cxnLst/>
              <a:rect l="l" t="t" r="r" b="b"/>
              <a:pathLst>
                <a:path w="35560" h="1190625">
                  <a:moveTo>
                    <a:pt x="35052" y="1190244"/>
                  </a:moveTo>
                  <a:lnTo>
                    <a:pt x="35052" y="0"/>
                  </a:lnTo>
                  <a:lnTo>
                    <a:pt x="0" y="0"/>
                  </a:lnTo>
                  <a:lnTo>
                    <a:pt x="0" y="1190244"/>
                  </a:lnTo>
                  <a:lnTo>
                    <a:pt x="4572" y="1190244"/>
                  </a:lnTo>
                  <a:lnTo>
                    <a:pt x="4572" y="9144"/>
                  </a:lnTo>
                  <a:lnTo>
                    <a:pt x="9144" y="4572"/>
                  </a:lnTo>
                  <a:lnTo>
                    <a:pt x="9144" y="9144"/>
                  </a:lnTo>
                  <a:lnTo>
                    <a:pt x="25908" y="9144"/>
                  </a:lnTo>
                  <a:lnTo>
                    <a:pt x="25908" y="4572"/>
                  </a:lnTo>
                  <a:lnTo>
                    <a:pt x="30480" y="9144"/>
                  </a:lnTo>
                  <a:lnTo>
                    <a:pt x="30480" y="1190244"/>
                  </a:lnTo>
                  <a:lnTo>
                    <a:pt x="35052" y="1190244"/>
                  </a:lnTo>
                  <a:close/>
                </a:path>
                <a:path w="35560" h="1190625">
                  <a:moveTo>
                    <a:pt x="9144" y="9144"/>
                  </a:moveTo>
                  <a:lnTo>
                    <a:pt x="9144" y="4572"/>
                  </a:lnTo>
                  <a:lnTo>
                    <a:pt x="4572" y="9144"/>
                  </a:lnTo>
                  <a:lnTo>
                    <a:pt x="9144" y="9144"/>
                  </a:lnTo>
                  <a:close/>
                </a:path>
                <a:path w="35560" h="1190625">
                  <a:moveTo>
                    <a:pt x="9144" y="1181100"/>
                  </a:moveTo>
                  <a:lnTo>
                    <a:pt x="9144" y="9144"/>
                  </a:lnTo>
                  <a:lnTo>
                    <a:pt x="4572" y="9144"/>
                  </a:lnTo>
                  <a:lnTo>
                    <a:pt x="4572" y="1181100"/>
                  </a:lnTo>
                  <a:lnTo>
                    <a:pt x="9144" y="1181100"/>
                  </a:lnTo>
                  <a:close/>
                </a:path>
                <a:path w="35560" h="1190625">
                  <a:moveTo>
                    <a:pt x="30480" y="1181100"/>
                  </a:moveTo>
                  <a:lnTo>
                    <a:pt x="4572" y="1181100"/>
                  </a:lnTo>
                  <a:lnTo>
                    <a:pt x="9144" y="1185672"/>
                  </a:lnTo>
                  <a:lnTo>
                    <a:pt x="9144" y="1190244"/>
                  </a:lnTo>
                  <a:lnTo>
                    <a:pt x="25908" y="1190244"/>
                  </a:lnTo>
                  <a:lnTo>
                    <a:pt x="25908" y="1185672"/>
                  </a:lnTo>
                  <a:lnTo>
                    <a:pt x="30480" y="1181100"/>
                  </a:lnTo>
                  <a:close/>
                </a:path>
                <a:path w="35560" h="1190625">
                  <a:moveTo>
                    <a:pt x="9144" y="1190244"/>
                  </a:moveTo>
                  <a:lnTo>
                    <a:pt x="9144" y="1185672"/>
                  </a:lnTo>
                  <a:lnTo>
                    <a:pt x="4572" y="1181100"/>
                  </a:lnTo>
                  <a:lnTo>
                    <a:pt x="4572" y="1190244"/>
                  </a:lnTo>
                  <a:lnTo>
                    <a:pt x="9144" y="1190244"/>
                  </a:lnTo>
                  <a:close/>
                </a:path>
                <a:path w="35560" h="1190625">
                  <a:moveTo>
                    <a:pt x="30480" y="9144"/>
                  </a:moveTo>
                  <a:lnTo>
                    <a:pt x="25908" y="4572"/>
                  </a:lnTo>
                  <a:lnTo>
                    <a:pt x="25908" y="9144"/>
                  </a:lnTo>
                  <a:lnTo>
                    <a:pt x="30480" y="9144"/>
                  </a:lnTo>
                  <a:close/>
                </a:path>
                <a:path w="35560" h="1190625">
                  <a:moveTo>
                    <a:pt x="30480" y="1181100"/>
                  </a:moveTo>
                  <a:lnTo>
                    <a:pt x="30480" y="9144"/>
                  </a:lnTo>
                  <a:lnTo>
                    <a:pt x="25908" y="9144"/>
                  </a:lnTo>
                  <a:lnTo>
                    <a:pt x="25908" y="1181100"/>
                  </a:lnTo>
                  <a:lnTo>
                    <a:pt x="30480" y="1181100"/>
                  </a:lnTo>
                  <a:close/>
                </a:path>
                <a:path w="35560" h="1190625">
                  <a:moveTo>
                    <a:pt x="30480" y="1190244"/>
                  </a:moveTo>
                  <a:lnTo>
                    <a:pt x="30480" y="1181100"/>
                  </a:lnTo>
                  <a:lnTo>
                    <a:pt x="25908" y="1185672"/>
                  </a:lnTo>
                  <a:lnTo>
                    <a:pt x="25908" y="1190244"/>
                  </a:lnTo>
                  <a:lnTo>
                    <a:pt x="30480" y="1190244"/>
                  </a:lnTo>
                  <a:close/>
                </a:path>
              </a:pathLst>
            </a:custGeom>
            <a:solidFill>
              <a:srgbClr val="000000"/>
            </a:solidFill>
          </p:spPr>
          <p:txBody>
            <a:bodyPr wrap="square" lIns="0" tIns="0" rIns="0" bIns="0" rtlCol="0"/>
            <a:lstStyle/>
            <a:p>
              <a:endParaRPr sz="1634"/>
            </a:p>
          </p:txBody>
        </p:sp>
        <p:sp>
          <p:nvSpPr>
            <p:cNvPr id="174" name="object 174"/>
            <p:cNvSpPr/>
            <p:nvPr/>
          </p:nvSpPr>
          <p:spPr>
            <a:xfrm>
              <a:off x="5096133" y="2491739"/>
              <a:ext cx="40005" cy="628015"/>
            </a:xfrm>
            <a:custGeom>
              <a:avLst/>
              <a:gdLst/>
              <a:ahLst/>
              <a:cxnLst/>
              <a:rect l="l" t="t" r="r" b="b"/>
              <a:pathLst>
                <a:path w="40004" h="628014">
                  <a:moveTo>
                    <a:pt x="39623" y="627887"/>
                  </a:moveTo>
                  <a:lnTo>
                    <a:pt x="39623" y="0"/>
                  </a:lnTo>
                  <a:lnTo>
                    <a:pt x="0" y="0"/>
                  </a:lnTo>
                  <a:lnTo>
                    <a:pt x="0" y="627887"/>
                  </a:lnTo>
                  <a:lnTo>
                    <a:pt x="39623" y="627887"/>
                  </a:lnTo>
                  <a:close/>
                </a:path>
              </a:pathLst>
            </a:custGeom>
            <a:solidFill>
              <a:srgbClr val="959595"/>
            </a:solidFill>
          </p:spPr>
          <p:txBody>
            <a:bodyPr wrap="square" lIns="0" tIns="0" rIns="0" bIns="0" rtlCol="0"/>
            <a:lstStyle/>
            <a:p>
              <a:endParaRPr sz="1634"/>
            </a:p>
          </p:txBody>
        </p:sp>
        <p:sp>
          <p:nvSpPr>
            <p:cNvPr id="175" name="object 175"/>
            <p:cNvSpPr/>
            <p:nvPr/>
          </p:nvSpPr>
          <p:spPr>
            <a:xfrm>
              <a:off x="5091562" y="2487168"/>
              <a:ext cx="48895" cy="637540"/>
            </a:xfrm>
            <a:custGeom>
              <a:avLst/>
              <a:gdLst/>
              <a:ahLst/>
              <a:cxnLst/>
              <a:rect l="l" t="t" r="r" b="b"/>
              <a:pathLst>
                <a:path w="48895" h="637539">
                  <a:moveTo>
                    <a:pt x="48768" y="637032"/>
                  </a:moveTo>
                  <a:lnTo>
                    <a:pt x="48768" y="0"/>
                  </a:lnTo>
                  <a:lnTo>
                    <a:pt x="0" y="0"/>
                  </a:lnTo>
                  <a:lnTo>
                    <a:pt x="0" y="637032"/>
                  </a:lnTo>
                  <a:lnTo>
                    <a:pt x="4572" y="637032"/>
                  </a:lnTo>
                  <a:lnTo>
                    <a:pt x="4572" y="9144"/>
                  </a:lnTo>
                  <a:lnTo>
                    <a:pt x="9144" y="4572"/>
                  </a:lnTo>
                  <a:lnTo>
                    <a:pt x="9144" y="9144"/>
                  </a:lnTo>
                  <a:lnTo>
                    <a:pt x="38100" y="9144"/>
                  </a:lnTo>
                  <a:lnTo>
                    <a:pt x="38100" y="4572"/>
                  </a:lnTo>
                  <a:lnTo>
                    <a:pt x="44196" y="9144"/>
                  </a:lnTo>
                  <a:lnTo>
                    <a:pt x="44196" y="637032"/>
                  </a:lnTo>
                  <a:lnTo>
                    <a:pt x="48768" y="637032"/>
                  </a:lnTo>
                  <a:close/>
                </a:path>
                <a:path w="48895" h="637539">
                  <a:moveTo>
                    <a:pt x="9144" y="9144"/>
                  </a:moveTo>
                  <a:lnTo>
                    <a:pt x="9144" y="4572"/>
                  </a:lnTo>
                  <a:lnTo>
                    <a:pt x="4572" y="9144"/>
                  </a:lnTo>
                  <a:lnTo>
                    <a:pt x="9144" y="9144"/>
                  </a:lnTo>
                  <a:close/>
                </a:path>
                <a:path w="48895" h="637539">
                  <a:moveTo>
                    <a:pt x="9144" y="627888"/>
                  </a:moveTo>
                  <a:lnTo>
                    <a:pt x="9144" y="9144"/>
                  </a:lnTo>
                  <a:lnTo>
                    <a:pt x="4572" y="9144"/>
                  </a:lnTo>
                  <a:lnTo>
                    <a:pt x="4572" y="627888"/>
                  </a:lnTo>
                  <a:lnTo>
                    <a:pt x="9144" y="627888"/>
                  </a:lnTo>
                  <a:close/>
                </a:path>
                <a:path w="48895" h="637539">
                  <a:moveTo>
                    <a:pt x="44196" y="627888"/>
                  </a:moveTo>
                  <a:lnTo>
                    <a:pt x="4572" y="627888"/>
                  </a:lnTo>
                  <a:lnTo>
                    <a:pt x="9144" y="632460"/>
                  </a:lnTo>
                  <a:lnTo>
                    <a:pt x="9144" y="637032"/>
                  </a:lnTo>
                  <a:lnTo>
                    <a:pt x="38100" y="637032"/>
                  </a:lnTo>
                  <a:lnTo>
                    <a:pt x="38100" y="632460"/>
                  </a:lnTo>
                  <a:lnTo>
                    <a:pt x="44196" y="627888"/>
                  </a:lnTo>
                  <a:close/>
                </a:path>
                <a:path w="48895" h="637539">
                  <a:moveTo>
                    <a:pt x="9144" y="637032"/>
                  </a:moveTo>
                  <a:lnTo>
                    <a:pt x="9144" y="632460"/>
                  </a:lnTo>
                  <a:lnTo>
                    <a:pt x="4572" y="627888"/>
                  </a:lnTo>
                  <a:lnTo>
                    <a:pt x="4572" y="637032"/>
                  </a:lnTo>
                  <a:lnTo>
                    <a:pt x="9144" y="637032"/>
                  </a:lnTo>
                  <a:close/>
                </a:path>
                <a:path w="48895" h="637539">
                  <a:moveTo>
                    <a:pt x="44196" y="9144"/>
                  </a:moveTo>
                  <a:lnTo>
                    <a:pt x="38100" y="4572"/>
                  </a:lnTo>
                  <a:lnTo>
                    <a:pt x="38100" y="9144"/>
                  </a:lnTo>
                  <a:lnTo>
                    <a:pt x="44196" y="9144"/>
                  </a:lnTo>
                  <a:close/>
                </a:path>
                <a:path w="48895" h="637539">
                  <a:moveTo>
                    <a:pt x="44196" y="627888"/>
                  </a:moveTo>
                  <a:lnTo>
                    <a:pt x="44196" y="9144"/>
                  </a:lnTo>
                  <a:lnTo>
                    <a:pt x="38100" y="9144"/>
                  </a:lnTo>
                  <a:lnTo>
                    <a:pt x="38100" y="627888"/>
                  </a:lnTo>
                  <a:lnTo>
                    <a:pt x="44196" y="627888"/>
                  </a:lnTo>
                  <a:close/>
                </a:path>
                <a:path w="48895" h="637539">
                  <a:moveTo>
                    <a:pt x="44196" y="637032"/>
                  </a:moveTo>
                  <a:lnTo>
                    <a:pt x="44196" y="627888"/>
                  </a:lnTo>
                  <a:lnTo>
                    <a:pt x="38100" y="632460"/>
                  </a:lnTo>
                  <a:lnTo>
                    <a:pt x="38100" y="637032"/>
                  </a:lnTo>
                  <a:lnTo>
                    <a:pt x="44196" y="637032"/>
                  </a:lnTo>
                  <a:close/>
                </a:path>
              </a:pathLst>
            </a:custGeom>
            <a:solidFill>
              <a:srgbClr val="000000"/>
            </a:solidFill>
          </p:spPr>
          <p:txBody>
            <a:bodyPr wrap="square" lIns="0" tIns="0" rIns="0" bIns="0" rtlCol="0"/>
            <a:lstStyle/>
            <a:p>
              <a:endParaRPr sz="1634"/>
            </a:p>
          </p:txBody>
        </p:sp>
        <p:sp>
          <p:nvSpPr>
            <p:cNvPr id="176" name="object 176"/>
            <p:cNvSpPr/>
            <p:nvPr/>
          </p:nvSpPr>
          <p:spPr>
            <a:xfrm>
              <a:off x="5096133" y="2208275"/>
              <a:ext cx="40005" cy="283845"/>
            </a:xfrm>
            <a:custGeom>
              <a:avLst/>
              <a:gdLst/>
              <a:ahLst/>
              <a:cxnLst/>
              <a:rect l="l" t="t" r="r" b="b"/>
              <a:pathLst>
                <a:path w="40004" h="283844">
                  <a:moveTo>
                    <a:pt x="39623" y="283463"/>
                  </a:moveTo>
                  <a:lnTo>
                    <a:pt x="39623" y="0"/>
                  </a:lnTo>
                  <a:lnTo>
                    <a:pt x="0" y="0"/>
                  </a:lnTo>
                  <a:lnTo>
                    <a:pt x="0" y="283463"/>
                  </a:lnTo>
                  <a:lnTo>
                    <a:pt x="39623" y="283463"/>
                  </a:lnTo>
                  <a:close/>
                </a:path>
              </a:pathLst>
            </a:custGeom>
            <a:solidFill>
              <a:srgbClr val="FF3200"/>
            </a:solidFill>
          </p:spPr>
          <p:txBody>
            <a:bodyPr wrap="square" lIns="0" tIns="0" rIns="0" bIns="0" rtlCol="0"/>
            <a:lstStyle/>
            <a:p>
              <a:endParaRPr sz="1634"/>
            </a:p>
          </p:txBody>
        </p:sp>
        <p:sp>
          <p:nvSpPr>
            <p:cNvPr id="177" name="object 177"/>
            <p:cNvSpPr/>
            <p:nvPr/>
          </p:nvSpPr>
          <p:spPr>
            <a:xfrm>
              <a:off x="5091562" y="2203703"/>
              <a:ext cx="48895" cy="292735"/>
            </a:xfrm>
            <a:custGeom>
              <a:avLst/>
              <a:gdLst/>
              <a:ahLst/>
              <a:cxnLst/>
              <a:rect l="l" t="t" r="r" b="b"/>
              <a:pathLst>
                <a:path w="48895" h="292735">
                  <a:moveTo>
                    <a:pt x="48768" y="292608"/>
                  </a:moveTo>
                  <a:lnTo>
                    <a:pt x="48768" y="0"/>
                  </a:lnTo>
                  <a:lnTo>
                    <a:pt x="0" y="0"/>
                  </a:lnTo>
                  <a:lnTo>
                    <a:pt x="0" y="292608"/>
                  </a:lnTo>
                  <a:lnTo>
                    <a:pt x="4572" y="292608"/>
                  </a:lnTo>
                  <a:lnTo>
                    <a:pt x="4572" y="10668"/>
                  </a:lnTo>
                  <a:lnTo>
                    <a:pt x="9144" y="4572"/>
                  </a:lnTo>
                  <a:lnTo>
                    <a:pt x="9144" y="10668"/>
                  </a:lnTo>
                  <a:lnTo>
                    <a:pt x="38100" y="10668"/>
                  </a:lnTo>
                  <a:lnTo>
                    <a:pt x="38100" y="4572"/>
                  </a:lnTo>
                  <a:lnTo>
                    <a:pt x="44196" y="10668"/>
                  </a:lnTo>
                  <a:lnTo>
                    <a:pt x="44196" y="292608"/>
                  </a:lnTo>
                  <a:lnTo>
                    <a:pt x="48768" y="292608"/>
                  </a:lnTo>
                  <a:close/>
                </a:path>
                <a:path w="48895" h="292735">
                  <a:moveTo>
                    <a:pt x="9144" y="10668"/>
                  </a:moveTo>
                  <a:lnTo>
                    <a:pt x="9144" y="4572"/>
                  </a:lnTo>
                  <a:lnTo>
                    <a:pt x="4572" y="10668"/>
                  </a:lnTo>
                  <a:lnTo>
                    <a:pt x="9144" y="10668"/>
                  </a:lnTo>
                  <a:close/>
                </a:path>
                <a:path w="48895" h="292735">
                  <a:moveTo>
                    <a:pt x="9144" y="283464"/>
                  </a:moveTo>
                  <a:lnTo>
                    <a:pt x="9144" y="10668"/>
                  </a:lnTo>
                  <a:lnTo>
                    <a:pt x="4572" y="10668"/>
                  </a:lnTo>
                  <a:lnTo>
                    <a:pt x="4572" y="283464"/>
                  </a:lnTo>
                  <a:lnTo>
                    <a:pt x="9144" y="283464"/>
                  </a:lnTo>
                  <a:close/>
                </a:path>
                <a:path w="48895" h="292735">
                  <a:moveTo>
                    <a:pt x="44196" y="283464"/>
                  </a:moveTo>
                  <a:lnTo>
                    <a:pt x="4572" y="283464"/>
                  </a:lnTo>
                  <a:lnTo>
                    <a:pt x="9144" y="288036"/>
                  </a:lnTo>
                  <a:lnTo>
                    <a:pt x="9144" y="292608"/>
                  </a:lnTo>
                  <a:lnTo>
                    <a:pt x="38100" y="292608"/>
                  </a:lnTo>
                  <a:lnTo>
                    <a:pt x="38100" y="288036"/>
                  </a:lnTo>
                  <a:lnTo>
                    <a:pt x="44196" y="283464"/>
                  </a:lnTo>
                  <a:close/>
                </a:path>
                <a:path w="48895" h="292735">
                  <a:moveTo>
                    <a:pt x="9144" y="292608"/>
                  </a:moveTo>
                  <a:lnTo>
                    <a:pt x="9144" y="288036"/>
                  </a:lnTo>
                  <a:lnTo>
                    <a:pt x="4572" y="283464"/>
                  </a:lnTo>
                  <a:lnTo>
                    <a:pt x="4572" y="292608"/>
                  </a:lnTo>
                  <a:lnTo>
                    <a:pt x="9144" y="292608"/>
                  </a:lnTo>
                  <a:close/>
                </a:path>
                <a:path w="48895" h="292735">
                  <a:moveTo>
                    <a:pt x="44196" y="10668"/>
                  </a:moveTo>
                  <a:lnTo>
                    <a:pt x="38100" y="4572"/>
                  </a:lnTo>
                  <a:lnTo>
                    <a:pt x="38100" y="10668"/>
                  </a:lnTo>
                  <a:lnTo>
                    <a:pt x="44196" y="10668"/>
                  </a:lnTo>
                  <a:close/>
                </a:path>
                <a:path w="48895" h="292735">
                  <a:moveTo>
                    <a:pt x="44196" y="283464"/>
                  </a:moveTo>
                  <a:lnTo>
                    <a:pt x="44196" y="10668"/>
                  </a:lnTo>
                  <a:lnTo>
                    <a:pt x="38100" y="10668"/>
                  </a:lnTo>
                  <a:lnTo>
                    <a:pt x="38100" y="283464"/>
                  </a:lnTo>
                  <a:lnTo>
                    <a:pt x="44196" y="283464"/>
                  </a:lnTo>
                  <a:close/>
                </a:path>
                <a:path w="48895" h="292735">
                  <a:moveTo>
                    <a:pt x="44196" y="292608"/>
                  </a:moveTo>
                  <a:lnTo>
                    <a:pt x="44196" y="283464"/>
                  </a:lnTo>
                  <a:lnTo>
                    <a:pt x="38100" y="288036"/>
                  </a:lnTo>
                  <a:lnTo>
                    <a:pt x="38100" y="292608"/>
                  </a:lnTo>
                  <a:lnTo>
                    <a:pt x="44196" y="292608"/>
                  </a:lnTo>
                  <a:close/>
                </a:path>
              </a:pathLst>
            </a:custGeom>
            <a:solidFill>
              <a:srgbClr val="000000"/>
            </a:solidFill>
          </p:spPr>
          <p:txBody>
            <a:bodyPr wrap="square" lIns="0" tIns="0" rIns="0" bIns="0" rtlCol="0"/>
            <a:lstStyle/>
            <a:p>
              <a:endParaRPr sz="1634"/>
            </a:p>
          </p:txBody>
        </p:sp>
        <p:sp>
          <p:nvSpPr>
            <p:cNvPr id="178" name="object 178"/>
            <p:cNvSpPr/>
            <p:nvPr/>
          </p:nvSpPr>
          <p:spPr>
            <a:xfrm>
              <a:off x="5237865" y="1883664"/>
              <a:ext cx="26034" cy="1016635"/>
            </a:xfrm>
            <a:custGeom>
              <a:avLst/>
              <a:gdLst/>
              <a:ahLst/>
              <a:cxnLst/>
              <a:rect l="l" t="t" r="r" b="b"/>
              <a:pathLst>
                <a:path w="26035" h="1016635">
                  <a:moveTo>
                    <a:pt x="25907" y="1016507"/>
                  </a:moveTo>
                  <a:lnTo>
                    <a:pt x="25907" y="0"/>
                  </a:lnTo>
                  <a:lnTo>
                    <a:pt x="0" y="0"/>
                  </a:lnTo>
                  <a:lnTo>
                    <a:pt x="0" y="1016507"/>
                  </a:lnTo>
                  <a:lnTo>
                    <a:pt x="25907" y="1016507"/>
                  </a:lnTo>
                  <a:close/>
                </a:path>
              </a:pathLst>
            </a:custGeom>
            <a:solidFill>
              <a:srgbClr val="000000"/>
            </a:solidFill>
          </p:spPr>
          <p:txBody>
            <a:bodyPr wrap="square" lIns="0" tIns="0" rIns="0" bIns="0" rtlCol="0"/>
            <a:lstStyle/>
            <a:p>
              <a:endParaRPr sz="1634"/>
            </a:p>
          </p:txBody>
        </p:sp>
        <p:sp>
          <p:nvSpPr>
            <p:cNvPr id="179" name="object 179"/>
            <p:cNvSpPr/>
            <p:nvPr/>
          </p:nvSpPr>
          <p:spPr>
            <a:xfrm>
              <a:off x="5237865" y="1883663"/>
              <a:ext cx="26034" cy="1016635"/>
            </a:xfrm>
            <a:custGeom>
              <a:avLst/>
              <a:gdLst/>
              <a:ahLst/>
              <a:cxnLst/>
              <a:rect l="l" t="t" r="r" b="b"/>
              <a:pathLst>
                <a:path w="26035" h="1016635">
                  <a:moveTo>
                    <a:pt x="25907" y="1016507"/>
                  </a:moveTo>
                  <a:lnTo>
                    <a:pt x="25907" y="0"/>
                  </a:lnTo>
                  <a:lnTo>
                    <a:pt x="0" y="0"/>
                  </a:lnTo>
                  <a:lnTo>
                    <a:pt x="0" y="1016507"/>
                  </a:lnTo>
                  <a:lnTo>
                    <a:pt x="25907" y="1016507"/>
                  </a:lnTo>
                  <a:close/>
                </a:path>
              </a:pathLst>
            </a:custGeom>
            <a:solidFill>
              <a:srgbClr val="6598FF"/>
            </a:solidFill>
          </p:spPr>
          <p:txBody>
            <a:bodyPr wrap="square" lIns="0" tIns="0" rIns="0" bIns="0" rtlCol="0"/>
            <a:lstStyle/>
            <a:p>
              <a:endParaRPr sz="1634"/>
            </a:p>
          </p:txBody>
        </p:sp>
        <p:sp>
          <p:nvSpPr>
            <p:cNvPr id="180" name="object 180"/>
            <p:cNvSpPr/>
            <p:nvPr/>
          </p:nvSpPr>
          <p:spPr>
            <a:xfrm>
              <a:off x="5233294" y="1879091"/>
              <a:ext cx="35560" cy="1026160"/>
            </a:xfrm>
            <a:custGeom>
              <a:avLst/>
              <a:gdLst/>
              <a:ahLst/>
              <a:cxnLst/>
              <a:rect l="l" t="t" r="r" b="b"/>
              <a:pathLst>
                <a:path w="35560" h="1026160">
                  <a:moveTo>
                    <a:pt x="35052" y="1025652"/>
                  </a:moveTo>
                  <a:lnTo>
                    <a:pt x="35052" y="0"/>
                  </a:lnTo>
                  <a:lnTo>
                    <a:pt x="0" y="0"/>
                  </a:lnTo>
                  <a:lnTo>
                    <a:pt x="0" y="1025652"/>
                  </a:lnTo>
                  <a:lnTo>
                    <a:pt x="4572" y="1025652"/>
                  </a:lnTo>
                  <a:lnTo>
                    <a:pt x="4572" y="9144"/>
                  </a:lnTo>
                  <a:lnTo>
                    <a:pt x="9144" y="4572"/>
                  </a:lnTo>
                  <a:lnTo>
                    <a:pt x="9144" y="9144"/>
                  </a:lnTo>
                  <a:lnTo>
                    <a:pt x="25908" y="9144"/>
                  </a:lnTo>
                  <a:lnTo>
                    <a:pt x="25908" y="4572"/>
                  </a:lnTo>
                  <a:lnTo>
                    <a:pt x="30480" y="9144"/>
                  </a:lnTo>
                  <a:lnTo>
                    <a:pt x="30480" y="1025652"/>
                  </a:lnTo>
                  <a:lnTo>
                    <a:pt x="35052" y="1025652"/>
                  </a:lnTo>
                  <a:close/>
                </a:path>
                <a:path w="35560" h="1026160">
                  <a:moveTo>
                    <a:pt x="9144" y="9144"/>
                  </a:moveTo>
                  <a:lnTo>
                    <a:pt x="9144" y="4572"/>
                  </a:lnTo>
                  <a:lnTo>
                    <a:pt x="4572" y="9144"/>
                  </a:lnTo>
                  <a:lnTo>
                    <a:pt x="9144" y="9144"/>
                  </a:lnTo>
                  <a:close/>
                </a:path>
                <a:path w="35560" h="1026160">
                  <a:moveTo>
                    <a:pt x="9144" y="1016508"/>
                  </a:moveTo>
                  <a:lnTo>
                    <a:pt x="9144" y="9144"/>
                  </a:lnTo>
                  <a:lnTo>
                    <a:pt x="4572" y="9144"/>
                  </a:lnTo>
                  <a:lnTo>
                    <a:pt x="4572" y="1016508"/>
                  </a:lnTo>
                  <a:lnTo>
                    <a:pt x="9144" y="1016508"/>
                  </a:lnTo>
                  <a:close/>
                </a:path>
                <a:path w="35560" h="1026160">
                  <a:moveTo>
                    <a:pt x="30480" y="1016508"/>
                  </a:moveTo>
                  <a:lnTo>
                    <a:pt x="4572" y="1016508"/>
                  </a:lnTo>
                  <a:lnTo>
                    <a:pt x="9144" y="1021080"/>
                  </a:lnTo>
                  <a:lnTo>
                    <a:pt x="9144" y="1025652"/>
                  </a:lnTo>
                  <a:lnTo>
                    <a:pt x="25908" y="1025652"/>
                  </a:lnTo>
                  <a:lnTo>
                    <a:pt x="25908" y="1021080"/>
                  </a:lnTo>
                  <a:lnTo>
                    <a:pt x="30480" y="1016508"/>
                  </a:lnTo>
                  <a:close/>
                </a:path>
                <a:path w="35560" h="1026160">
                  <a:moveTo>
                    <a:pt x="9144" y="1025652"/>
                  </a:moveTo>
                  <a:lnTo>
                    <a:pt x="9144" y="1021080"/>
                  </a:lnTo>
                  <a:lnTo>
                    <a:pt x="4572" y="1016508"/>
                  </a:lnTo>
                  <a:lnTo>
                    <a:pt x="4572" y="1025652"/>
                  </a:lnTo>
                  <a:lnTo>
                    <a:pt x="9144" y="1025652"/>
                  </a:lnTo>
                  <a:close/>
                </a:path>
                <a:path w="35560" h="1026160">
                  <a:moveTo>
                    <a:pt x="30480" y="9144"/>
                  </a:moveTo>
                  <a:lnTo>
                    <a:pt x="25908" y="4572"/>
                  </a:lnTo>
                  <a:lnTo>
                    <a:pt x="25908" y="9144"/>
                  </a:lnTo>
                  <a:lnTo>
                    <a:pt x="30480" y="9144"/>
                  </a:lnTo>
                  <a:close/>
                </a:path>
                <a:path w="35560" h="1026160">
                  <a:moveTo>
                    <a:pt x="30480" y="1016508"/>
                  </a:moveTo>
                  <a:lnTo>
                    <a:pt x="30480" y="9144"/>
                  </a:lnTo>
                  <a:lnTo>
                    <a:pt x="25908" y="9144"/>
                  </a:lnTo>
                  <a:lnTo>
                    <a:pt x="25908" y="1016508"/>
                  </a:lnTo>
                  <a:lnTo>
                    <a:pt x="30480" y="1016508"/>
                  </a:lnTo>
                  <a:close/>
                </a:path>
                <a:path w="35560" h="1026160">
                  <a:moveTo>
                    <a:pt x="30480" y="1025652"/>
                  </a:moveTo>
                  <a:lnTo>
                    <a:pt x="30480" y="1016508"/>
                  </a:lnTo>
                  <a:lnTo>
                    <a:pt x="25908" y="1021080"/>
                  </a:lnTo>
                  <a:lnTo>
                    <a:pt x="25908" y="1025652"/>
                  </a:lnTo>
                  <a:lnTo>
                    <a:pt x="30480" y="1025652"/>
                  </a:lnTo>
                  <a:close/>
                </a:path>
              </a:pathLst>
            </a:custGeom>
            <a:solidFill>
              <a:srgbClr val="000000"/>
            </a:solidFill>
          </p:spPr>
          <p:txBody>
            <a:bodyPr wrap="square" lIns="0" tIns="0" rIns="0" bIns="0" rtlCol="0"/>
            <a:lstStyle/>
            <a:p>
              <a:endParaRPr sz="1634"/>
            </a:p>
          </p:txBody>
        </p:sp>
        <p:sp>
          <p:nvSpPr>
            <p:cNvPr id="181" name="object 181"/>
            <p:cNvSpPr/>
            <p:nvPr/>
          </p:nvSpPr>
          <p:spPr>
            <a:xfrm>
              <a:off x="5233293" y="2109215"/>
              <a:ext cx="38100" cy="538480"/>
            </a:xfrm>
            <a:custGeom>
              <a:avLst/>
              <a:gdLst/>
              <a:ahLst/>
              <a:cxnLst/>
              <a:rect l="l" t="t" r="r" b="b"/>
              <a:pathLst>
                <a:path w="38100" h="538480">
                  <a:moveTo>
                    <a:pt x="38099" y="537971"/>
                  </a:moveTo>
                  <a:lnTo>
                    <a:pt x="38099" y="0"/>
                  </a:lnTo>
                  <a:lnTo>
                    <a:pt x="0" y="0"/>
                  </a:lnTo>
                  <a:lnTo>
                    <a:pt x="0" y="537971"/>
                  </a:lnTo>
                  <a:lnTo>
                    <a:pt x="38099" y="537971"/>
                  </a:lnTo>
                  <a:close/>
                </a:path>
              </a:pathLst>
            </a:custGeom>
            <a:solidFill>
              <a:srgbClr val="959595"/>
            </a:solidFill>
          </p:spPr>
          <p:txBody>
            <a:bodyPr wrap="square" lIns="0" tIns="0" rIns="0" bIns="0" rtlCol="0"/>
            <a:lstStyle/>
            <a:p>
              <a:endParaRPr sz="1634"/>
            </a:p>
          </p:txBody>
        </p:sp>
        <p:sp>
          <p:nvSpPr>
            <p:cNvPr id="182" name="object 182"/>
            <p:cNvSpPr/>
            <p:nvPr/>
          </p:nvSpPr>
          <p:spPr>
            <a:xfrm>
              <a:off x="5228722" y="2103119"/>
              <a:ext cx="47625" cy="548640"/>
            </a:xfrm>
            <a:custGeom>
              <a:avLst/>
              <a:gdLst/>
              <a:ahLst/>
              <a:cxnLst/>
              <a:rect l="l" t="t" r="r" b="b"/>
              <a:pathLst>
                <a:path w="47625" h="548639">
                  <a:moveTo>
                    <a:pt x="47244" y="548640"/>
                  </a:moveTo>
                  <a:lnTo>
                    <a:pt x="47244" y="0"/>
                  </a:lnTo>
                  <a:lnTo>
                    <a:pt x="0" y="0"/>
                  </a:lnTo>
                  <a:lnTo>
                    <a:pt x="0" y="548640"/>
                  </a:lnTo>
                  <a:lnTo>
                    <a:pt x="4572" y="548640"/>
                  </a:lnTo>
                  <a:lnTo>
                    <a:pt x="4572" y="10668"/>
                  </a:lnTo>
                  <a:lnTo>
                    <a:pt x="9144" y="6096"/>
                  </a:lnTo>
                  <a:lnTo>
                    <a:pt x="9144" y="10668"/>
                  </a:lnTo>
                  <a:lnTo>
                    <a:pt x="38100" y="10668"/>
                  </a:lnTo>
                  <a:lnTo>
                    <a:pt x="38100" y="6096"/>
                  </a:lnTo>
                  <a:lnTo>
                    <a:pt x="42672" y="10668"/>
                  </a:lnTo>
                  <a:lnTo>
                    <a:pt x="42672" y="548640"/>
                  </a:lnTo>
                  <a:lnTo>
                    <a:pt x="47244" y="548640"/>
                  </a:lnTo>
                  <a:close/>
                </a:path>
                <a:path w="47625" h="548639">
                  <a:moveTo>
                    <a:pt x="9144" y="10668"/>
                  </a:moveTo>
                  <a:lnTo>
                    <a:pt x="9144" y="6096"/>
                  </a:lnTo>
                  <a:lnTo>
                    <a:pt x="4572" y="10668"/>
                  </a:lnTo>
                  <a:lnTo>
                    <a:pt x="9144" y="10668"/>
                  </a:lnTo>
                  <a:close/>
                </a:path>
                <a:path w="47625" h="548639">
                  <a:moveTo>
                    <a:pt x="9144" y="539496"/>
                  </a:moveTo>
                  <a:lnTo>
                    <a:pt x="9144" y="10668"/>
                  </a:lnTo>
                  <a:lnTo>
                    <a:pt x="4572" y="10668"/>
                  </a:lnTo>
                  <a:lnTo>
                    <a:pt x="4572" y="539496"/>
                  </a:lnTo>
                  <a:lnTo>
                    <a:pt x="9144" y="539496"/>
                  </a:lnTo>
                  <a:close/>
                </a:path>
                <a:path w="47625" h="548639">
                  <a:moveTo>
                    <a:pt x="42672" y="539496"/>
                  </a:moveTo>
                  <a:lnTo>
                    <a:pt x="4572" y="539496"/>
                  </a:lnTo>
                  <a:lnTo>
                    <a:pt x="9144" y="544068"/>
                  </a:lnTo>
                  <a:lnTo>
                    <a:pt x="9144" y="548640"/>
                  </a:lnTo>
                  <a:lnTo>
                    <a:pt x="38100" y="548640"/>
                  </a:lnTo>
                  <a:lnTo>
                    <a:pt x="38100" y="544068"/>
                  </a:lnTo>
                  <a:lnTo>
                    <a:pt x="42672" y="539496"/>
                  </a:lnTo>
                  <a:close/>
                </a:path>
                <a:path w="47625" h="548639">
                  <a:moveTo>
                    <a:pt x="9144" y="548640"/>
                  </a:moveTo>
                  <a:lnTo>
                    <a:pt x="9144" y="544068"/>
                  </a:lnTo>
                  <a:lnTo>
                    <a:pt x="4572" y="539496"/>
                  </a:lnTo>
                  <a:lnTo>
                    <a:pt x="4572" y="548640"/>
                  </a:lnTo>
                  <a:lnTo>
                    <a:pt x="9144" y="548640"/>
                  </a:lnTo>
                  <a:close/>
                </a:path>
                <a:path w="47625" h="548639">
                  <a:moveTo>
                    <a:pt x="42672" y="10668"/>
                  </a:moveTo>
                  <a:lnTo>
                    <a:pt x="38100" y="6096"/>
                  </a:lnTo>
                  <a:lnTo>
                    <a:pt x="38100" y="10668"/>
                  </a:lnTo>
                  <a:lnTo>
                    <a:pt x="42672" y="10668"/>
                  </a:lnTo>
                  <a:close/>
                </a:path>
                <a:path w="47625" h="548639">
                  <a:moveTo>
                    <a:pt x="42672" y="539496"/>
                  </a:moveTo>
                  <a:lnTo>
                    <a:pt x="42672" y="10668"/>
                  </a:lnTo>
                  <a:lnTo>
                    <a:pt x="38100" y="10668"/>
                  </a:lnTo>
                  <a:lnTo>
                    <a:pt x="38100" y="539496"/>
                  </a:lnTo>
                  <a:lnTo>
                    <a:pt x="42672" y="539496"/>
                  </a:lnTo>
                  <a:close/>
                </a:path>
                <a:path w="47625" h="548639">
                  <a:moveTo>
                    <a:pt x="42672" y="548640"/>
                  </a:moveTo>
                  <a:lnTo>
                    <a:pt x="42672" y="539496"/>
                  </a:lnTo>
                  <a:lnTo>
                    <a:pt x="38100" y="544068"/>
                  </a:lnTo>
                  <a:lnTo>
                    <a:pt x="38100" y="548640"/>
                  </a:lnTo>
                  <a:lnTo>
                    <a:pt x="42672" y="548640"/>
                  </a:lnTo>
                  <a:close/>
                </a:path>
              </a:pathLst>
            </a:custGeom>
            <a:solidFill>
              <a:srgbClr val="000000"/>
            </a:solidFill>
          </p:spPr>
          <p:txBody>
            <a:bodyPr wrap="square" lIns="0" tIns="0" rIns="0" bIns="0" rtlCol="0"/>
            <a:lstStyle/>
            <a:p>
              <a:endParaRPr sz="1634"/>
            </a:p>
          </p:txBody>
        </p:sp>
        <p:sp>
          <p:nvSpPr>
            <p:cNvPr id="183" name="object 183"/>
            <p:cNvSpPr/>
            <p:nvPr/>
          </p:nvSpPr>
          <p:spPr>
            <a:xfrm>
              <a:off x="5233293" y="1866899"/>
              <a:ext cx="38100" cy="242570"/>
            </a:xfrm>
            <a:custGeom>
              <a:avLst/>
              <a:gdLst/>
              <a:ahLst/>
              <a:cxnLst/>
              <a:rect l="l" t="t" r="r" b="b"/>
              <a:pathLst>
                <a:path w="38100" h="242569">
                  <a:moveTo>
                    <a:pt x="38099" y="242315"/>
                  </a:moveTo>
                  <a:lnTo>
                    <a:pt x="38099" y="0"/>
                  </a:lnTo>
                  <a:lnTo>
                    <a:pt x="0" y="0"/>
                  </a:lnTo>
                  <a:lnTo>
                    <a:pt x="0" y="242315"/>
                  </a:lnTo>
                  <a:lnTo>
                    <a:pt x="38099" y="242315"/>
                  </a:lnTo>
                  <a:close/>
                </a:path>
              </a:pathLst>
            </a:custGeom>
            <a:solidFill>
              <a:srgbClr val="FF3200"/>
            </a:solidFill>
          </p:spPr>
          <p:txBody>
            <a:bodyPr wrap="square" lIns="0" tIns="0" rIns="0" bIns="0" rtlCol="0"/>
            <a:lstStyle/>
            <a:p>
              <a:endParaRPr sz="1634"/>
            </a:p>
          </p:txBody>
        </p:sp>
        <p:sp>
          <p:nvSpPr>
            <p:cNvPr id="184" name="object 184"/>
            <p:cNvSpPr/>
            <p:nvPr/>
          </p:nvSpPr>
          <p:spPr>
            <a:xfrm>
              <a:off x="5228722" y="1862327"/>
              <a:ext cx="47625" cy="251460"/>
            </a:xfrm>
            <a:custGeom>
              <a:avLst/>
              <a:gdLst/>
              <a:ahLst/>
              <a:cxnLst/>
              <a:rect l="l" t="t" r="r" b="b"/>
              <a:pathLst>
                <a:path w="47625" h="251460">
                  <a:moveTo>
                    <a:pt x="47244" y="251460"/>
                  </a:moveTo>
                  <a:lnTo>
                    <a:pt x="47244" y="0"/>
                  </a:lnTo>
                  <a:lnTo>
                    <a:pt x="0" y="0"/>
                  </a:lnTo>
                  <a:lnTo>
                    <a:pt x="0" y="251460"/>
                  </a:lnTo>
                  <a:lnTo>
                    <a:pt x="4572" y="251460"/>
                  </a:lnTo>
                  <a:lnTo>
                    <a:pt x="4572" y="9144"/>
                  </a:lnTo>
                  <a:lnTo>
                    <a:pt x="9144" y="4572"/>
                  </a:lnTo>
                  <a:lnTo>
                    <a:pt x="9144" y="9144"/>
                  </a:lnTo>
                  <a:lnTo>
                    <a:pt x="38100" y="9144"/>
                  </a:lnTo>
                  <a:lnTo>
                    <a:pt x="38100" y="4572"/>
                  </a:lnTo>
                  <a:lnTo>
                    <a:pt x="42672" y="9144"/>
                  </a:lnTo>
                  <a:lnTo>
                    <a:pt x="42672" y="251460"/>
                  </a:lnTo>
                  <a:lnTo>
                    <a:pt x="47244" y="251460"/>
                  </a:lnTo>
                  <a:close/>
                </a:path>
                <a:path w="47625" h="251460">
                  <a:moveTo>
                    <a:pt x="9144" y="9144"/>
                  </a:moveTo>
                  <a:lnTo>
                    <a:pt x="9144" y="4572"/>
                  </a:lnTo>
                  <a:lnTo>
                    <a:pt x="4572" y="9144"/>
                  </a:lnTo>
                  <a:lnTo>
                    <a:pt x="9144" y="9144"/>
                  </a:lnTo>
                  <a:close/>
                </a:path>
                <a:path w="47625" h="251460">
                  <a:moveTo>
                    <a:pt x="9144" y="240792"/>
                  </a:moveTo>
                  <a:lnTo>
                    <a:pt x="9144" y="9144"/>
                  </a:lnTo>
                  <a:lnTo>
                    <a:pt x="4572" y="9144"/>
                  </a:lnTo>
                  <a:lnTo>
                    <a:pt x="4572" y="240792"/>
                  </a:lnTo>
                  <a:lnTo>
                    <a:pt x="9144" y="240792"/>
                  </a:lnTo>
                  <a:close/>
                </a:path>
                <a:path w="47625" h="251460">
                  <a:moveTo>
                    <a:pt x="42672" y="240792"/>
                  </a:moveTo>
                  <a:lnTo>
                    <a:pt x="4572" y="240792"/>
                  </a:lnTo>
                  <a:lnTo>
                    <a:pt x="9144" y="246888"/>
                  </a:lnTo>
                  <a:lnTo>
                    <a:pt x="9144" y="251460"/>
                  </a:lnTo>
                  <a:lnTo>
                    <a:pt x="38100" y="251460"/>
                  </a:lnTo>
                  <a:lnTo>
                    <a:pt x="38100" y="246888"/>
                  </a:lnTo>
                  <a:lnTo>
                    <a:pt x="42672" y="240792"/>
                  </a:lnTo>
                  <a:close/>
                </a:path>
                <a:path w="47625" h="251460">
                  <a:moveTo>
                    <a:pt x="9144" y="251460"/>
                  </a:moveTo>
                  <a:lnTo>
                    <a:pt x="9144" y="246888"/>
                  </a:lnTo>
                  <a:lnTo>
                    <a:pt x="4572" y="240792"/>
                  </a:lnTo>
                  <a:lnTo>
                    <a:pt x="4572" y="251460"/>
                  </a:lnTo>
                  <a:lnTo>
                    <a:pt x="9144" y="251460"/>
                  </a:lnTo>
                  <a:close/>
                </a:path>
                <a:path w="47625" h="251460">
                  <a:moveTo>
                    <a:pt x="42672" y="9144"/>
                  </a:moveTo>
                  <a:lnTo>
                    <a:pt x="38100" y="4572"/>
                  </a:lnTo>
                  <a:lnTo>
                    <a:pt x="38100" y="9144"/>
                  </a:lnTo>
                  <a:lnTo>
                    <a:pt x="42672" y="9144"/>
                  </a:lnTo>
                  <a:close/>
                </a:path>
                <a:path w="47625" h="251460">
                  <a:moveTo>
                    <a:pt x="42672" y="240792"/>
                  </a:moveTo>
                  <a:lnTo>
                    <a:pt x="42672" y="9144"/>
                  </a:lnTo>
                  <a:lnTo>
                    <a:pt x="38100" y="9144"/>
                  </a:lnTo>
                  <a:lnTo>
                    <a:pt x="38100" y="240792"/>
                  </a:lnTo>
                  <a:lnTo>
                    <a:pt x="42672" y="240792"/>
                  </a:lnTo>
                  <a:close/>
                </a:path>
                <a:path w="47625" h="251460">
                  <a:moveTo>
                    <a:pt x="42672" y="251460"/>
                  </a:moveTo>
                  <a:lnTo>
                    <a:pt x="42672" y="240792"/>
                  </a:lnTo>
                  <a:lnTo>
                    <a:pt x="38100" y="246888"/>
                  </a:lnTo>
                  <a:lnTo>
                    <a:pt x="38100" y="251460"/>
                  </a:lnTo>
                  <a:lnTo>
                    <a:pt x="42672" y="251460"/>
                  </a:lnTo>
                  <a:close/>
                </a:path>
              </a:pathLst>
            </a:custGeom>
            <a:solidFill>
              <a:srgbClr val="000000"/>
            </a:solidFill>
          </p:spPr>
          <p:txBody>
            <a:bodyPr wrap="square" lIns="0" tIns="0" rIns="0" bIns="0" rtlCol="0"/>
            <a:lstStyle/>
            <a:p>
              <a:endParaRPr sz="1634"/>
            </a:p>
          </p:txBody>
        </p:sp>
        <p:sp>
          <p:nvSpPr>
            <p:cNvPr id="185" name="object 185"/>
            <p:cNvSpPr/>
            <p:nvPr/>
          </p:nvSpPr>
          <p:spPr>
            <a:xfrm>
              <a:off x="5294249" y="1839467"/>
              <a:ext cx="60960" cy="1024255"/>
            </a:xfrm>
            <a:custGeom>
              <a:avLst/>
              <a:gdLst/>
              <a:ahLst/>
              <a:cxnLst/>
              <a:rect l="l" t="t" r="r" b="b"/>
              <a:pathLst>
                <a:path w="60960" h="1024255">
                  <a:moveTo>
                    <a:pt x="60960" y="0"/>
                  </a:moveTo>
                  <a:lnTo>
                    <a:pt x="0" y="0"/>
                  </a:lnTo>
                  <a:lnTo>
                    <a:pt x="0" y="1024128"/>
                  </a:lnTo>
                  <a:lnTo>
                    <a:pt x="60960" y="1024128"/>
                  </a:lnTo>
                  <a:lnTo>
                    <a:pt x="60960" y="12"/>
                  </a:lnTo>
                  <a:close/>
                </a:path>
              </a:pathLst>
            </a:custGeom>
            <a:solidFill>
              <a:srgbClr val="6598FF"/>
            </a:solidFill>
          </p:spPr>
          <p:txBody>
            <a:bodyPr wrap="square" lIns="0" tIns="0" rIns="0" bIns="0" rtlCol="0"/>
            <a:lstStyle/>
            <a:p>
              <a:endParaRPr sz="1634"/>
            </a:p>
          </p:txBody>
        </p:sp>
        <p:sp>
          <p:nvSpPr>
            <p:cNvPr id="186" name="object 186"/>
            <p:cNvSpPr/>
            <p:nvPr/>
          </p:nvSpPr>
          <p:spPr>
            <a:xfrm>
              <a:off x="5288158" y="1834895"/>
              <a:ext cx="71755" cy="1033780"/>
            </a:xfrm>
            <a:custGeom>
              <a:avLst/>
              <a:gdLst/>
              <a:ahLst/>
              <a:cxnLst/>
              <a:rect l="l" t="t" r="r" b="b"/>
              <a:pathLst>
                <a:path w="71754" h="1033780">
                  <a:moveTo>
                    <a:pt x="71628" y="1033272"/>
                  </a:moveTo>
                  <a:lnTo>
                    <a:pt x="71628" y="0"/>
                  </a:lnTo>
                  <a:lnTo>
                    <a:pt x="0" y="0"/>
                  </a:lnTo>
                  <a:lnTo>
                    <a:pt x="0" y="1033272"/>
                  </a:lnTo>
                  <a:lnTo>
                    <a:pt x="6096" y="1033272"/>
                  </a:lnTo>
                  <a:lnTo>
                    <a:pt x="6096" y="9144"/>
                  </a:lnTo>
                  <a:lnTo>
                    <a:pt x="10668" y="4572"/>
                  </a:lnTo>
                  <a:lnTo>
                    <a:pt x="10668" y="9144"/>
                  </a:lnTo>
                  <a:lnTo>
                    <a:pt x="62484" y="9144"/>
                  </a:lnTo>
                  <a:lnTo>
                    <a:pt x="62484" y="4572"/>
                  </a:lnTo>
                  <a:lnTo>
                    <a:pt x="67056" y="9144"/>
                  </a:lnTo>
                  <a:lnTo>
                    <a:pt x="67056" y="1033272"/>
                  </a:lnTo>
                  <a:lnTo>
                    <a:pt x="71628" y="1033272"/>
                  </a:lnTo>
                  <a:close/>
                </a:path>
                <a:path w="71754" h="1033780">
                  <a:moveTo>
                    <a:pt x="10668" y="9144"/>
                  </a:moveTo>
                  <a:lnTo>
                    <a:pt x="10668" y="4572"/>
                  </a:lnTo>
                  <a:lnTo>
                    <a:pt x="6096" y="9144"/>
                  </a:lnTo>
                  <a:lnTo>
                    <a:pt x="10668" y="9144"/>
                  </a:lnTo>
                  <a:close/>
                </a:path>
                <a:path w="71754" h="1033780">
                  <a:moveTo>
                    <a:pt x="10668" y="1024128"/>
                  </a:moveTo>
                  <a:lnTo>
                    <a:pt x="10668" y="9144"/>
                  </a:lnTo>
                  <a:lnTo>
                    <a:pt x="6096" y="9144"/>
                  </a:lnTo>
                  <a:lnTo>
                    <a:pt x="6096" y="1024128"/>
                  </a:lnTo>
                  <a:lnTo>
                    <a:pt x="10668" y="1024128"/>
                  </a:lnTo>
                  <a:close/>
                </a:path>
                <a:path w="71754" h="1033780">
                  <a:moveTo>
                    <a:pt x="67056" y="1024128"/>
                  </a:moveTo>
                  <a:lnTo>
                    <a:pt x="6096" y="1024128"/>
                  </a:lnTo>
                  <a:lnTo>
                    <a:pt x="10668" y="1028700"/>
                  </a:lnTo>
                  <a:lnTo>
                    <a:pt x="10668" y="1033272"/>
                  </a:lnTo>
                  <a:lnTo>
                    <a:pt x="62484" y="1033272"/>
                  </a:lnTo>
                  <a:lnTo>
                    <a:pt x="62484" y="1028700"/>
                  </a:lnTo>
                  <a:lnTo>
                    <a:pt x="67056" y="1024128"/>
                  </a:lnTo>
                  <a:close/>
                </a:path>
                <a:path w="71754" h="1033780">
                  <a:moveTo>
                    <a:pt x="10668" y="1033272"/>
                  </a:moveTo>
                  <a:lnTo>
                    <a:pt x="10668" y="1028700"/>
                  </a:lnTo>
                  <a:lnTo>
                    <a:pt x="6096" y="1024128"/>
                  </a:lnTo>
                  <a:lnTo>
                    <a:pt x="6096" y="1033272"/>
                  </a:lnTo>
                  <a:lnTo>
                    <a:pt x="10668" y="1033272"/>
                  </a:lnTo>
                  <a:close/>
                </a:path>
                <a:path w="71754" h="1033780">
                  <a:moveTo>
                    <a:pt x="67056" y="9144"/>
                  </a:moveTo>
                  <a:lnTo>
                    <a:pt x="62484" y="4572"/>
                  </a:lnTo>
                  <a:lnTo>
                    <a:pt x="62484" y="9144"/>
                  </a:lnTo>
                  <a:lnTo>
                    <a:pt x="67056" y="9144"/>
                  </a:lnTo>
                  <a:close/>
                </a:path>
                <a:path w="71754" h="1033780">
                  <a:moveTo>
                    <a:pt x="67056" y="1024128"/>
                  </a:moveTo>
                  <a:lnTo>
                    <a:pt x="67056" y="9144"/>
                  </a:lnTo>
                  <a:lnTo>
                    <a:pt x="62484" y="9144"/>
                  </a:lnTo>
                  <a:lnTo>
                    <a:pt x="62484" y="1024128"/>
                  </a:lnTo>
                  <a:lnTo>
                    <a:pt x="67056" y="1024128"/>
                  </a:lnTo>
                  <a:close/>
                </a:path>
                <a:path w="71754" h="1033780">
                  <a:moveTo>
                    <a:pt x="67056" y="1033272"/>
                  </a:moveTo>
                  <a:lnTo>
                    <a:pt x="67056" y="1024128"/>
                  </a:lnTo>
                  <a:lnTo>
                    <a:pt x="62484" y="1028700"/>
                  </a:lnTo>
                  <a:lnTo>
                    <a:pt x="62484" y="1033272"/>
                  </a:lnTo>
                  <a:lnTo>
                    <a:pt x="67056" y="1033272"/>
                  </a:lnTo>
                  <a:close/>
                </a:path>
              </a:pathLst>
            </a:custGeom>
            <a:solidFill>
              <a:srgbClr val="000000"/>
            </a:solidFill>
          </p:spPr>
          <p:txBody>
            <a:bodyPr wrap="square" lIns="0" tIns="0" rIns="0" bIns="0" rtlCol="0"/>
            <a:lstStyle/>
            <a:p>
              <a:endParaRPr sz="1634"/>
            </a:p>
          </p:txBody>
        </p:sp>
        <p:sp>
          <p:nvSpPr>
            <p:cNvPr id="187" name="object 187"/>
            <p:cNvSpPr/>
            <p:nvPr/>
          </p:nvSpPr>
          <p:spPr>
            <a:xfrm>
              <a:off x="5295777" y="2055875"/>
              <a:ext cx="41275" cy="533400"/>
            </a:xfrm>
            <a:custGeom>
              <a:avLst/>
              <a:gdLst/>
              <a:ahLst/>
              <a:cxnLst/>
              <a:rect l="l" t="t" r="r" b="b"/>
              <a:pathLst>
                <a:path w="41275" h="533400">
                  <a:moveTo>
                    <a:pt x="41147" y="533399"/>
                  </a:moveTo>
                  <a:lnTo>
                    <a:pt x="41147" y="0"/>
                  </a:lnTo>
                  <a:lnTo>
                    <a:pt x="0" y="0"/>
                  </a:lnTo>
                  <a:lnTo>
                    <a:pt x="0" y="533399"/>
                  </a:lnTo>
                  <a:lnTo>
                    <a:pt x="41147" y="533399"/>
                  </a:lnTo>
                  <a:close/>
                </a:path>
              </a:pathLst>
            </a:custGeom>
            <a:solidFill>
              <a:srgbClr val="959595"/>
            </a:solidFill>
          </p:spPr>
          <p:txBody>
            <a:bodyPr wrap="square" lIns="0" tIns="0" rIns="0" bIns="0" rtlCol="0"/>
            <a:lstStyle/>
            <a:p>
              <a:endParaRPr sz="1634"/>
            </a:p>
          </p:txBody>
        </p:sp>
        <p:sp>
          <p:nvSpPr>
            <p:cNvPr id="188" name="object 188"/>
            <p:cNvSpPr/>
            <p:nvPr/>
          </p:nvSpPr>
          <p:spPr>
            <a:xfrm>
              <a:off x="5289682" y="2051303"/>
              <a:ext cx="52069" cy="542925"/>
            </a:xfrm>
            <a:custGeom>
              <a:avLst/>
              <a:gdLst/>
              <a:ahLst/>
              <a:cxnLst/>
              <a:rect l="l" t="t" r="r" b="b"/>
              <a:pathLst>
                <a:path w="52070" h="542925">
                  <a:moveTo>
                    <a:pt x="51816" y="542544"/>
                  </a:moveTo>
                  <a:lnTo>
                    <a:pt x="51816" y="0"/>
                  </a:lnTo>
                  <a:lnTo>
                    <a:pt x="0" y="0"/>
                  </a:lnTo>
                  <a:lnTo>
                    <a:pt x="0" y="542544"/>
                  </a:lnTo>
                  <a:lnTo>
                    <a:pt x="6096" y="542544"/>
                  </a:lnTo>
                  <a:lnTo>
                    <a:pt x="6096" y="9144"/>
                  </a:lnTo>
                  <a:lnTo>
                    <a:pt x="10668" y="4572"/>
                  </a:lnTo>
                  <a:lnTo>
                    <a:pt x="10668" y="9144"/>
                  </a:lnTo>
                  <a:lnTo>
                    <a:pt x="42672" y="9144"/>
                  </a:lnTo>
                  <a:lnTo>
                    <a:pt x="42672" y="4572"/>
                  </a:lnTo>
                  <a:lnTo>
                    <a:pt x="47244" y="9144"/>
                  </a:lnTo>
                  <a:lnTo>
                    <a:pt x="47244" y="542544"/>
                  </a:lnTo>
                  <a:lnTo>
                    <a:pt x="51816" y="542544"/>
                  </a:lnTo>
                  <a:close/>
                </a:path>
                <a:path w="52070" h="542925">
                  <a:moveTo>
                    <a:pt x="10668" y="9144"/>
                  </a:moveTo>
                  <a:lnTo>
                    <a:pt x="10668" y="4572"/>
                  </a:lnTo>
                  <a:lnTo>
                    <a:pt x="6096" y="9144"/>
                  </a:lnTo>
                  <a:lnTo>
                    <a:pt x="10668" y="9144"/>
                  </a:lnTo>
                  <a:close/>
                </a:path>
                <a:path w="52070" h="542925">
                  <a:moveTo>
                    <a:pt x="10668" y="533400"/>
                  </a:moveTo>
                  <a:lnTo>
                    <a:pt x="10668" y="9144"/>
                  </a:lnTo>
                  <a:lnTo>
                    <a:pt x="6096" y="9144"/>
                  </a:lnTo>
                  <a:lnTo>
                    <a:pt x="6096" y="533400"/>
                  </a:lnTo>
                  <a:lnTo>
                    <a:pt x="10668" y="533400"/>
                  </a:lnTo>
                  <a:close/>
                </a:path>
                <a:path w="52070" h="542925">
                  <a:moveTo>
                    <a:pt x="47244" y="533400"/>
                  </a:moveTo>
                  <a:lnTo>
                    <a:pt x="6096" y="533400"/>
                  </a:lnTo>
                  <a:lnTo>
                    <a:pt x="10668" y="537972"/>
                  </a:lnTo>
                  <a:lnTo>
                    <a:pt x="10668" y="542544"/>
                  </a:lnTo>
                  <a:lnTo>
                    <a:pt x="42672" y="542544"/>
                  </a:lnTo>
                  <a:lnTo>
                    <a:pt x="42672" y="537972"/>
                  </a:lnTo>
                  <a:lnTo>
                    <a:pt x="47244" y="533400"/>
                  </a:lnTo>
                  <a:close/>
                </a:path>
                <a:path w="52070" h="542925">
                  <a:moveTo>
                    <a:pt x="10668" y="542544"/>
                  </a:moveTo>
                  <a:lnTo>
                    <a:pt x="10668" y="537972"/>
                  </a:lnTo>
                  <a:lnTo>
                    <a:pt x="6096" y="533400"/>
                  </a:lnTo>
                  <a:lnTo>
                    <a:pt x="6096" y="542544"/>
                  </a:lnTo>
                  <a:lnTo>
                    <a:pt x="10668" y="542544"/>
                  </a:lnTo>
                  <a:close/>
                </a:path>
                <a:path w="52070" h="542925">
                  <a:moveTo>
                    <a:pt x="47244" y="9144"/>
                  </a:moveTo>
                  <a:lnTo>
                    <a:pt x="42672" y="4572"/>
                  </a:lnTo>
                  <a:lnTo>
                    <a:pt x="42672" y="9144"/>
                  </a:lnTo>
                  <a:lnTo>
                    <a:pt x="47244" y="9144"/>
                  </a:lnTo>
                  <a:close/>
                </a:path>
                <a:path w="52070" h="542925">
                  <a:moveTo>
                    <a:pt x="47244" y="533400"/>
                  </a:moveTo>
                  <a:lnTo>
                    <a:pt x="47244" y="9144"/>
                  </a:lnTo>
                  <a:lnTo>
                    <a:pt x="42672" y="9144"/>
                  </a:lnTo>
                  <a:lnTo>
                    <a:pt x="42672" y="533400"/>
                  </a:lnTo>
                  <a:lnTo>
                    <a:pt x="47244" y="533400"/>
                  </a:lnTo>
                  <a:close/>
                </a:path>
                <a:path w="52070" h="542925">
                  <a:moveTo>
                    <a:pt x="47244" y="542544"/>
                  </a:moveTo>
                  <a:lnTo>
                    <a:pt x="47244" y="533400"/>
                  </a:lnTo>
                  <a:lnTo>
                    <a:pt x="42672" y="537972"/>
                  </a:lnTo>
                  <a:lnTo>
                    <a:pt x="42672" y="542544"/>
                  </a:lnTo>
                  <a:lnTo>
                    <a:pt x="47244" y="542544"/>
                  </a:lnTo>
                  <a:close/>
                </a:path>
              </a:pathLst>
            </a:custGeom>
            <a:solidFill>
              <a:srgbClr val="000000"/>
            </a:solidFill>
          </p:spPr>
          <p:txBody>
            <a:bodyPr wrap="square" lIns="0" tIns="0" rIns="0" bIns="0" rtlCol="0"/>
            <a:lstStyle/>
            <a:p>
              <a:endParaRPr sz="1634"/>
            </a:p>
          </p:txBody>
        </p:sp>
        <p:sp>
          <p:nvSpPr>
            <p:cNvPr id="189" name="object 189"/>
            <p:cNvSpPr/>
            <p:nvPr/>
          </p:nvSpPr>
          <p:spPr>
            <a:xfrm>
              <a:off x="5295777" y="1815083"/>
              <a:ext cx="41275" cy="241300"/>
            </a:xfrm>
            <a:custGeom>
              <a:avLst/>
              <a:gdLst/>
              <a:ahLst/>
              <a:cxnLst/>
              <a:rect l="l" t="t" r="r" b="b"/>
              <a:pathLst>
                <a:path w="41275" h="241300">
                  <a:moveTo>
                    <a:pt x="41147" y="240791"/>
                  </a:moveTo>
                  <a:lnTo>
                    <a:pt x="41147" y="0"/>
                  </a:lnTo>
                  <a:lnTo>
                    <a:pt x="0" y="0"/>
                  </a:lnTo>
                  <a:lnTo>
                    <a:pt x="0" y="240791"/>
                  </a:lnTo>
                  <a:lnTo>
                    <a:pt x="41147" y="240791"/>
                  </a:lnTo>
                  <a:close/>
                </a:path>
              </a:pathLst>
            </a:custGeom>
            <a:solidFill>
              <a:srgbClr val="FF3200"/>
            </a:solidFill>
          </p:spPr>
          <p:txBody>
            <a:bodyPr wrap="square" lIns="0" tIns="0" rIns="0" bIns="0" rtlCol="0"/>
            <a:lstStyle/>
            <a:p>
              <a:endParaRPr sz="1634"/>
            </a:p>
          </p:txBody>
        </p:sp>
        <p:sp>
          <p:nvSpPr>
            <p:cNvPr id="190" name="object 190"/>
            <p:cNvSpPr/>
            <p:nvPr/>
          </p:nvSpPr>
          <p:spPr>
            <a:xfrm>
              <a:off x="5289682" y="1810511"/>
              <a:ext cx="52069" cy="250190"/>
            </a:xfrm>
            <a:custGeom>
              <a:avLst/>
              <a:gdLst/>
              <a:ahLst/>
              <a:cxnLst/>
              <a:rect l="l" t="t" r="r" b="b"/>
              <a:pathLst>
                <a:path w="52070" h="250189">
                  <a:moveTo>
                    <a:pt x="51816" y="249936"/>
                  </a:moveTo>
                  <a:lnTo>
                    <a:pt x="51816" y="0"/>
                  </a:lnTo>
                  <a:lnTo>
                    <a:pt x="0" y="0"/>
                  </a:lnTo>
                  <a:lnTo>
                    <a:pt x="0" y="249936"/>
                  </a:lnTo>
                  <a:lnTo>
                    <a:pt x="6096" y="249936"/>
                  </a:lnTo>
                  <a:lnTo>
                    <a:pt x="6096" y="10668"/>
                  </a:lnTo>
                  <a:lnTo>
                    <a:pt x="10668" y="4572"/>
                  </a:lnTo>
                  <a:lnTo>
                    <a:pt x="10668" y="10668"/>
                  </a:lnTo>
                  <a:lnTo>
                    <a:pt x="42672" y="10668"/>
                  </a:lnTo>
                  <a:lnTo>
                    <a:pt x="42672" y="4572"/>
                  </a:lnTo>
                  <a:lnTo>
                    <a:pt x="47244" y="10668"/>
                  </a:lnTo>
                  <a:lnTo>
                    <a:pt x="47244" y="249936"/>
                  </a:lnTo>
                  <a:lnTo>
                    <a:pt x="51816" y="249936"/>
                  </a:lnTo>
                  <a:close/>
                </a:path>
                <a:path w="52070" h="250189">
                  <a:moveTo>
                    <a:pt x="10668" y="10668"/>
                  </a:moveTo>
                  <a:lnTo>
                    <a:pt x="10668" y="4572"/>
                  </a:lnTo>
                  <a:lnTo>
                    <a:pt x="6096" y="10668"/>
                  </a:lnTo>
                  <a:lnTo>
                    <a:pt x="10668" y="10668"/>
                  </a:lnTo>
                  <a:close/>
                </a:path>
                <a:path w="52070" h="250189">
                  <a:moveTo>
                    <a:pt x="10668" y="240792"/>
                  </a:moveTo>
                  <a:lnTo>
                    <a:pt x="10668" y="10668"/>
                  </a:lnTo>
                  <a:lnTo>
                    <a:pt x="6096" y="10668"/>
                  </a:lnTo>
                  <a:lnTo>
                    <a:pt x="6096" y="240792"/>
                  </a:lnTo>
                  <a:lnTo>
                    <a:pt x="10668" y="240792"/>
                  </a:lnTo>
                  <a:close/>
                </a:path>
                <a:path w="52070" h="250189">
                  <a:moveTo>
                    <a:pt x="47244" y="240792"/>
                  </a:moveTo>
                  <a:lnTo>
                    <a:pt x="6096" y="240792"/>
                  </a:lnTo>
                  <a:lnTo>
                    <a:pt x="10668" y="245364"/>
                  </a:lnTo>
                  <a:lnTo>
                    <a:pt x="10668" y="249936"/>
                  </a:lnTo>
                  <a:lnTo>
                    <a:pt x="42672" y="249936"/>
                  </a:lnTo>
                  <a:lnTo>
                    <a:pt x="42672" y="245364"/>
                  </a:lnTo>
                  <a:lnTo>
                    <a:pt x="47244" y="240792"/>
                  </a:lnTo>
                  <a:close/>
                </a:path>
                <a:path w="52070" h="250189">
                  <a:moveTo>
                    <a:pt x="10668" y="249936"/>
                  </a:moveTo>
                  <a:lnTo>
                    <a:pt x="10668" y="245364"/>
                  </a:lnTo>
                  <a:lnTo>
                    <a:pt x="6096" y="240792"/>
                  </a:lnTo>
                  <a:lnTo>
                    <a:pt x="6096" y="249936"/>
                  </a:lnTo>
                  <a:lnTo>
                    <a:pt x="10668" y="249936"/>
                  </a:lnTo>
                  <a:close/>
                </a:path>
                <a:path w="52070" h="250189">
                  <a:moveTo>
                    <a:pt x="47244" y="10668"/>
                  </a:moveTo>
                  <a:lnTo>
                    <a:pt x="42672" y="4572"/>
                  </a:lnTo>
                  <a:lnTo>
                    <a:pt x="42672" y="10668"/>
                  </a:lnTo>
                  <a:lnTo>
                    <a:pt x="47244" y="10668"/>
                  </a:lnTo>
                  <a:close/>
                </a:path>
                <a:path w="52070" h="250189">
                  <a:moveTo>
                    <a:pt x="47244" y="240792"/>
                  </a:moveTo>
                  <a:lnTo>
                    <a:pt x="47244" y="10668"/>
                  </a:lnTo>
                  <a:lnTo>
                    <a:pt x="42672" y="10668"/>
                  </a:lnTo>
                  <a:lnTo>
                    <a:pt x="42672" y="240792"/>
                  </a:lnTo>
                  <a:lnTo>
                    <a:pt x="47244" y="240792"/>
                  </a:lnTo>
                  <a:close/>
                </a:path>
                <a:path w="52070" h="250189">
                  <a:moveTo>
                    <a:pt x="47244" y="249936"/>
                  </a:moveTo>
                  <a:lnTo>
                    <a:pt x="47244" y="240792"/>
                  </a:lnTo>
                  <a:lnTo>
                    <a:pt x="42672" y="245364"/>
                  </a:lnTo>
                  <a:lnTo>
                    <a:pt x="42672" y="249936"/>
                  </a:lnTo>
                  <a:lnTo>
                    <a:pt x="47244" y="249936"/>
                  </a:lnTo>
                  <a:close/>
                </a:path>
              </a:pathLst>
            </a:custGeom>
            <a:solidFill>
              <a:srgbClr val="000000"/>
            </a:solidFill>
          </p:spPr>
          <p:txBody>
            <a:bodyPr wrap="square" lIns="0" tIns="0" rIns="0" bIns="0" rtlCol="0"/>
            <a:lstStyle/>
            <a:p>
              <a:endParaRPr sz="1634"/>
            </a:p>
          </p:txBody>
        </p:sp>
        <p:sp>
          <p:nvSpPr>
            <p:cNvPr id="191" name="object 191"/>
            <p:cNvSpPr/>
            <p:nvPr/>
          </p:nvSpPr>
          <p:spPr>
            <a:xfrm>
              <a:off x="5364357" y="1869948"/>
              <a:ext cx="47625" cy="1015365"/>
            </a:xfrm>
            <a:custGeom>
              <a:avLst/>
              <a:gdLst/>
              <a:ahLst/>
              <a:cxnLst/>
              <a:rect l="l" t="t" r="r" b="b"/>
              <a:pathLst>
                <a:path w="47625" h="1015364">
                  <a:moveTo>
                    <a:pt x="47243" y="1014983"/>
                  </a:moveTo>
                  <a:lnTo>
                    <a:pt x="47243" y="0"/>
                  </a:lnTo>
                  <a:lnTo>
                    <a:pt x="0" y="0"/>
                  </a:lnTo>
                  <a:lnTo>
                    <a:pt x="0" y="1014983"/>
                  </a:lnTo>
                  <a:lnTo>
                    <a:pt x="47243" y="1014983"/>
                  </a:lnTo>
                  <a:close/>
                </a:path>
              </a:pathLst>
            </a:custGeom>
            <a:solidFill>
              <a:srgbClr val="000000"/>
            </a:solidFill>
          </p:spPr>
          <p:txBody>
            <a:bodyPr wrap="square" lIns="0" tIns="0" rIns="0" bIns="0" rtlCol="0"/>
            <a:lstStyle/>
            <a:p>
              <a:endParaRPr sz="1634"/>
            </a:p>
          </p:txBody>
        </p:sp>
        <p:sp>
          <p:nvSpPr>
            <p:cNvPr id="192" name="object 192"/>
            <p:cNvSpPr/>
            <p:nvPr/>
          </p:nvSpPr>
          <p:spPr>
            <a:xfrm>
              <a:off x="5364358" y="1869947"/>
              <a:ext cx="47625" cy="1015365"/>
            </a:xfrm>
            <a:custGeom>
              <a:avLst/>
              <a:gdLst/>
              <a:ahLst/>
              <a:cxnLst/>
              <a:rect l="l" t="t" r="r" b="b"/>
              <a:pathLst>
                <a:path w="47625" h="1015364">
                  <a:moveTo>
                    <a:pt x="47243" y="1014983"/>
                  </a:moveTo>
                  <a:lnTo>
                    <a:pt x="47243" y="0"/>
                  </a:lnTo>
                  <a:lnTo>
                    <a:pt x="0" y="0"/>
                  </a:lnTo>
                  <a:lnTo>
                    <a:pt x="0" y="1014983"/>
                  </a:lnTo>
                  <a:lnTo>
                    <a:pt x="47243" y="1014983"/>
                  </a:lnTo>
                  <a:close/>
                </a:path>
              </a:pathLst>
            </a:custGeom>
            <a:solidFill>
              <a:srgbClr val="6598FF"/>
            </a:solidFill>
          </p:spPr>
          <p:txBody>
            <a:bodyPr wrap="square" lIns="0" tIns="0" rIns="0" bIns="0" rtlCol="0"/>
            <a:lstStyle/>
            <a:p>
              <a:endParaRPr sz="1634"/>
            </a:p>
          </p:txBody>
        </p:sp>
        <p:sp>
          <p:nvSpPr>
            <p:cNvPr id="193" name="object 193"/>
            <p:cNvSpPr/>
            <p:nvPr/>
          </p:nvSpPr>
          <p:spPr>
            <a:xfrm>
              <a:off x="5359786" y="1865375"/>
              <a:ext cx="58419" cy="1024255"/>
            </a:xfrm>
            <a:custGeom>
              <a:avLst/>
              <a:gdLst/>
              <a:ahLst/>
              <a:cxnLst/>
              <a:rect l="l" t="t" r="r" b="b"/>
              <a:pathLst>
                <a:path w="58420" h="1024255">
                  <a:moveTo>
                    <a:pt x="57912" y="1024128"/>
                  </a:moveTo>
                  <a:lnTo>
                    <a:pt x="57912" y="0"/>
                  </a:lnTo>
                  <a:lnTo>
                    <a:pt x="0" y="0"/>
                  </a:lnTo>
                  <a:lnTo>
                    <a:pt x="0" y="1024128"/>
                  </a:lnTo>
                  <a:lnTo>
                    <a:pt x="4572" y="1024128"/>
                  </a:lnTo>
                  <a:lnTo>
                    <a:pt x="4572" y="9144"/>
                  </a:lnTo>
                  <a:lnTo>
                    <a:pt x="9144" y="4572"/>
                  </a:lnTo>
                  <a:lnTo>
                    <a:pt x="9144" y="9144"/>
                  </a:lnTo>
                  <a:lnTo>
                    <a:pt x="47244" y="9144"/>
                  </a:lnTo>
                  <a:lnTo>
                    <a:pt x="47244" y="4572"/>
                  </a:lnTo>
                  <a:lnTo>
                    <a:pt x="51816" y="9144"/>
                  </a:lnTo>
                  <a:lnTo>
                    <a:pt x="51816" y="1024128"/>
                  </a:lnTo>
                  <a:lnTo>
                    <a:pt x="57912" y="1024128"/>
                  </a:lnTo>
                  <a:close/>
                </a:path>
                <a:path w="58420" h="1024255">
                  <a:moveTo>
                    <a:pt x="9144" y="9144"/>
                  </a:moveTo>
                  <a:lnTo>
                    <a:pt x="9144" y="4572"/>
                  </a:lnTo>
                  <a:lnTo>
                    <a:pt x="4572" y="9144"/>
                  </a:lnTo>
                  <a:lnTo>
                    <a:pt x="9144" y="9144"/>
                  </a:lnTo>
                  <a:close/>
                </a:path>
                <a:path w="58420" h="1024255">
                  <a:moveTo>
                    <a:pt x="9144" y="1014984"/>
                  </a:moveTo>
                  <a:lnTo>
                    <a:pt x="9144" y="9144"/>
                  </a:lnTo>
                  <a:lnTo>
                    <a:pt x="4572" y="9144"/>
                  </a:lnTo>
                  <a:lnTo>
                    <a:pt x="4572" y="1014984"/>
                  </a:lnTo>
                  <a:lnTo>
                    <a:pt x="9144" y="1014984"/>
                  </a:lnTo>
                  <a:close/>
                </a:path>
                <a:path w="58420" h="1024255">
                  <a:moveTo>
                    <a:pt x="51816" y="1014984"/>
                  </a:moveTo>
                  <a:lnTo>
                    <a:pt x="4572" y="1014984"/>
                  </a:lnTo>
                  <a:lnTo>
                    <a:pt x="9144" y="1019556"/>
                  </a:lnTo>
                  <a:lnTo>
                    <a:pt x="9144" y="1024128"/>
                  </a:lnTo>
                  <a:lnTo>
                    <a:pt x="47244" y="1024128"/>
                  </a:lnTo>
                  <a:lnTo>
                    <a:pt x="47244" y="1019556"/>
                  </a:lnTo>
                  <a:lnTo>
                    <a:pt x="51816" y="1014984"/>
                  </a:lnTo>
                  <a:close/>
                </a:path>
                <a:path w="58420" h="1024255">
                  <a:moveTo>
                    <a:pt x="9144" y="1024128"/>
                  </a:moveTo>
                  <a:lnTo>
                    <a:pt x="9144" y="1019556"/>
                  </a:lnTo>
                  <a:lnTo>
                    <a:pt x="4572" y="1014984"/>
                  </a:lnTo>
                  <a:lnTo>
                    <a:pt x="4572" y="1024128"/>
                  </a:lnTo>
                  <a:lnTo>
                    <a:pt x="9144" y="1024128"/>
                  </a:lnTo>
                  <a:close/>
                </a:path>
                <a:path w="58420" h="1024255">
                  <a:moveTo>
                    <a:pt x="51816" y="9144"/>
                  </a:moveTo>
                  <a:lnTo>
                    <a:pt x="47244" y="4572"/>
                  </a:lnTo>
                  <a:lnTo>
                    <a:pt x="47244" y="9144"/>
                  </a:lnTo>
                  <a:lnTo>
                    <a:pt x="51816" y="9144"/>
                  </a:lnTo>
                  <a:close/>
                </a:path>
                <a:path w="58420" h="1024255">
                  <a:moveTo>
                    <a:pt x="51816" y="1014984"/>
                  </a:moveTo>
                  <a:lnTo>
                    <a:pt x="51816" y="9144"/>
                  </a:lnTo>
                  <a:lnTo>
                    <a:pt x="47244" y="9144"/>
                  </a:lnTo>
                  <a:lnTo>
                    <a:pt x="47244" y="1014984"/>
                  </a:lnTo>
                  <a:lnTo>
                    <a:pt x="51816" y="1014984"/>
                  </a:lnTo>
                  <a:close/>
                </a:path>
                <a:path w="58420" h="1024255">
                  <a:moveTo>
                    <a:pt x="51816" y="1024128"/>
                  </a:moveTo>
                  <a:lnTo>
                    <a:pt x="51816" y="1014984"/>
                  </a:lnTo>
                  <a:lnTo>
                    <a:pt x="47244" y="1019556"/>
                  </a:lnTo>
                  <a:lnTo>
                    <a:pt x="47244" y="1024128"/>
                  </a:lnTo>
                  <a:lnTo>
                    <a:pt x="51816" y="1024128"/>
                  </a:lnTo>
                  <a:close/>
                </a:path>
              </a:pathLst>
            </a:custGeom>
            <a:solidFill>
              <a:srgbClr val="000000"/>
            </a:solidFill>
          </p:spPr>
          <p:txBody>
            <a:bodyPr wrap="square" lIns="0" tIns="0" rIns="0" bIns="0" rtlCol="0"/>
            <a:lstStyle/>
            <a:p>
              <a:endParaRPr sz="1634"/>
            </a:p>
          </p:txBody>
        </p:sp>
        <p:sp>
          <p:nvSpPr>
            <p:cNvPr id="194" name="object 194"/>
            <p:cNvSpPr/>
            <p:nvPr/>
          </p:nvSpPr>
          <p:spPr>
            <a:xfrm>
              <a:off x="5362833" y="2095499"/>
              <a:ext cx="40005" cy="538480"/>
            </a:xfrm>
            <a:custGeom>
              <a:avLst/>
              <a:gdLst/>
              <a:ahLst/>
              <a:cxnLst/>
              <a:rect l="l" t="t" r="r" b="b"/>
              <a:pathLst>
                <a:path w="40004" h="538480">
                  <a:moveTo>
                    <a:pt x="39623" y="537971"/>
                  </a:moveTo>
                  <a:lnTo>
                    <a:pt x="39623" y="0"/>
                  </a:lnTo>
                  <a:lnTo>
                    <a:pt x="0" y="0"/>
                  </a:lnTo>
                  <a:lnTo>
                    <a:pt x="0" y="537971"/>
                  </a:lnTo>
                  <a:lnTo>
                    <a:pt x="39623" y="537971"/>
                  </a:lnTo>
                  <a:close/>
                </a:path>
              </a:pathLst>
            </a:custGeom>
            <a:solidFill>
              <a:srgbClr val="959595"/>
            </a:solidFill>
          </p:spPr>
          <p:txBody>
            <a:bodyPr wrap="square" lIns="0" tIns="0" rIns="0" bIns="0" rtlCol="0"/>
            <a:lstStyle/>
            <a:p>
              <a:endParaRPr sz="1634"/>
            </a:p>
          </p:txBody>
        </p:sp>
        <p:sp>
          <p:nvSpPr>
            <p:cNvPr id="195" name="object 195"/>
            <p:cNvSpPr/>
            <p:nvPr/>
          </p:nvSpPr>
          <p:spPr>
            <a:xfrm>
              <a:off x="5358262" y="2090927"/>
              <a:ext cx="48895" cy="547370"/>
            </a:xfrm>
            <a:custGeom>
              <a:avLst/>
              <a:gdLst/>
              <a:ahLst/>
              <a:cxnLst/>
              <a:rect l="l" t="t" r="r" b="b"/>
              <a:pathLst>
                <a:path w="48895" h="547369">
                  <a:moveTo>
                    <a:pt x="48768" y="547116"/>
                  </a:moveTo>
                  <a:lnTo>
                    <a:pt x="48768" y="0"/>
                  </a:lnTo>
                  <a:lnTo>
                    <a:pt x="0" y="0"/>
                  </a:lnTo>
                  <a:lnTo>
                    <a:pt x="0" y="547116"/>
                  </a:lnTo>
                  <a:lnTo>
                    <a:pt x="4572" y="547116"/>
                  </a:lnTo>
                  <a:lnTo>
                    <a:pt x="4572" y="9144"/>
                  </a:lnTo>
                  <a:lnTo>
                    <a:pt x="9144" y="4572"/>
                  </a:lnTo>
                  <a:lnTo>
                    <a:pt x="9144" y="9144"/>
                  </a:lnTo>
                  <a:lnTo>
                    <a:pt x="39624" y="9144"/>
                  </a:lnTo>
                  <a:lnTo>
                    <a:pt x="39624" y="4572"/>
                  </a:lnTo>
                  <a:lnTo>
                    <a:pt x="44196" y="9144"/>
                  </a:lnTo>
                  <a:lnTo>
                    <a:pt x="44196" y="547116"/>
                  </a:lnTo>
                  <a:lnTo>
                    <a:pt x="48768" y="547116"/>
                  </a:lnTo>
                  <a:close/>
                </a:path>
                <a:path w="48895" h="547369">
                  <a:moveTo>
                    <a:pt x="9144" y="9144"/>
                  </a:moveTo>
                  <a:lnTo>
                    <a:pt x="9144" y="4572"/>
                  </a:lnTo>
                  <a:lnTo>
                    <a:pt x="4572" y="9144"/>
                  </a:lnTo>
                  <a:lnTo>
                    <a:pt x="9144" y="9144"/>
                  </a:lnTo>
                  <a:close/>
                </a:path>
                <a:path w="48895" h="547369">
                  <a:moveTo>
                    <a:pt x="9144" y="537972"/>
                  </a:moveTo>
                  <a:lnTo>
                    <a:pt x="9144" y="9144"/>
                  </a:lnTo>
                  <a:lnTo>
                    <a:pt x="4572" y="9144"/>
                  </a:lnTo>
                  <a:lnTo>
                    <a:pt x="4572" y="537972"/>
                  </a:lnTo>
                  <a:lnTo>
                    <a:pt x="9144" y="537972"/>
                  </a:lnTo>
                  <a:close/>
                </a:path>
                <a:path w="48895" h="547369">
                  <a:moveTo>
                    <a:pt x="44196" y="537972"/>
                  </a:moveTo>
                  <a:lnTo>
                    <a:pt x="4572" y="537972"/>
                  </a:lnTo>
                  <a:lnTo>
                    <a:pt x="9144" y="542544"/>
                  </a:lnTo>
                  <a:lnTo>
                    <a:pt x="9144" y="547116"/>
                  </a:lnTo>
                  <a:lnTo>
                    <a:pt x="39624" y="547116"/>
                  </a:lnTo>
                  <a:lnTo>
                    <a:pt x="39624" y="542544"/>
                  </a:lnTo>
                  <a:lnTo>
                    <a:pt x="44196" y="537972"/>
                  </a:lnTo>
                  <a:close/>
                </a:path>
                <a:path w="48895" h="547369">
                  <a:moveTo>
                    <a:pt x="9144" y="547116"/>
                  </a:moveTo>
                  <a:lnTo>
                    <a:pt x="9144" y="542544"/>
                  </a:lnTo>
                  <a:lnTo>
                    <a:pt x="4572" y="537972"/>
                  </a:lnTo>
                  <a:lnTo>
                    <a:pt x="4572" y="547116"/>
                  </a:lnTo>
                  <a:lnTo>
                    <a:pt x="9144" y="547116"/>
                  </a:lnTo>
                  <a:close/>
                </a:path>
                <a:path w="48895" h="547369">
                  <a:moveTo>
                    <a:pt x="44196" y="9144"/>
                  </a:moveTo>
                  <a:lnTo>
                    <a:pt x="39624" y="4572"/>
                  </a:lnTo>
                  <a:lnTo>
                    <a:pt x="39624" y="9144"/>
                  </a:lnTo>
                  <a:lnTo>
                    <a:pt x="44196" y="9144"/>
                  </a:lnTo>
                  <a:close/>
                </a:path>
                <a:path w="48895" h="547369">
                  <a:moveTo>
                    <a:pt x="44196" y="537972"/>
                  </a:moveTo>
                  <a:lnTo>
                    <a:pt x="44196" y="9144"/>
                  </a:lnTo>
                  <a:lnTo>
                    <a:pt x="39624" y="9144"/>
                  </a:lnTo>
                  <a:lnTo>
                    <a:pt x="39624" y="537972"/>
                  </a:lnTo>
                  <a:lnTo>
                    <a:pt x="44196" y="537972"/>
                  </a:lnTo>
                  <a:close/>
                </a:path>
                <a:path w="48895" h="547369">
                  <a:moveTo>
                    <a:pt x="44196" y="547116"/>
                  </a:moveTo>
                  <a:lnTo>
                    <a:pt x="44196" y="537972"/>
                  </a:lnTo>
                  <a:lnTo>
                    <a:pt x="39624" y="542544"/>
                  </a:lnTo>
                  <a:lnTo>
                    <a:pt x="39624" y="547116"/>
                  </a:lnTo>
                  <a:lnTo>
                    <a:pt x="44196" y="547116"/>
                  </a:lnTo>
                  <a:close/>
                </a:path>
              </a:pathLst>
            </a:custGeom>
            <a:solidFill>
              <a:srgbClr val="000000"/>
            </a:solidFill>
          </p:spPr>
          <p:txBody>
            <a:bodyPr wrap="square" lIns="0" tIns="0" rIns="0" bIns="0" rtlCol="0"/>
            <a:lstStyle/>
            <a:p>
              <a:endParaRPr sz="1634"/>
            </a:p>
          </p:txBody>
        </p:sp>
        <p:sp>
          <p:nvSpPr>
            <p:cNvPr id="196" name="object 196"/>
            <p:cNvSpPr/>
            <p:nvPr/>
          </p:nvSpPr>
          <p:spPr>
            <a:xfrm>
              <a:off x="5362833" y="1853183"/>
              <a:ext cx="40005" cy="242570"/>
            </a:xfrm>
            <a:custGeom>
              <a:avLst/>
              <a:gdLst/>
              <a:ahLst/>
              <a:cxnLst/>
              <a:rect l="l" t="t" r="r" b="b"/>
              <a:pathLst>
                <a:path w="40004" h="242569">
                  <a:moveTo>
                    <a:pt x="39623" y="242315"/>
                  </a:moveTo>
                  <a:lnTo>
                    <a:pt x="39623" y="0"/>
                  </a:lnTo>
                  <a:lnTo>
                    <a:pt x="0" y="0"/>
                  </a:lnTo>
                  <a:lnTo>
                    <a:pt x="0" y="242315"/>
                  </a:lnTo>
                  <a:lnTo>
                    <a:pt x="39623" y="242315"/>
                  </a:lnTo>
                  <a:close/>
                </a:path>
              </a:pathLst>
            </a:custGeom>
            <a:solidFill>
              <a:srgbClr val="FF3200"/>
            </a:solidFill>
          </p:spPr>
          <p:txBody>
            <a:bodyPr wrap="square" lIns="0" tIns="0" rIns="0" bIns="0" rtlCol="0"/>
            <a:lstStyle/>
            <a:p>
              <a:endParaRPr sz="1634"/>
            </a:p>
          </p:txBody>
        </p:sp>
        <p:sp>
          <p:nvSpPr>
            <p:cNvPr id="197" name="object 197"/>
            <p:cNvSpPr/>
            <p:nvPr/>
          </p:nvSpPr>
          <p:spPr>
            <a:xfrm>
              <a:off x="5358262" y="1848611"/>
              <a:ext cx="48895" cy="251460"/>
            </a:xfrm>
            <a:custGeom>
              <a:avLst/>
              <a:gdLst/>
              <a:ahLst/>
              <a:cxnLst/>
              <a:rect l="l" t="t" r="r" b="b"/>
              <a:pathLst>
                <a:path w="48895" h="251460">
                  <a:moveTo>
                    <a:pt x="48768" y="251460"/>
                  </a:moveTo>
                  <a:lnTo>
                    <a:pt x="48768" y="0"/>
                  </a:lnTo>
                  <a:lnTo>
                    <a:pt x="0" y="0"/>
                  </a:lnTo>
                  <a:lnTo>
                    <a:pt x="0" y="251460"/>
                  </a:lnTo>
                  <a:lnTo>
                    <a:pt x="4572" y="251460"/>
                  </a:lnTo>
                  <a:lnTo>
                    <a:pt x="4572" y="10668"/>
                  </a:lnTo>
                  <a:lnTo>
                    <a:pt x="9144" y="4572"/>
                  </a:lnTo>
                  <a:lnTo>
                    <a:pt x="9144" y="10668"/>
                  </a:lnTo>
                  <a:lnTo>
                    <a:pt x="39624" y="10668"/>
                  </a:lnTo>
                  <a:lnTo>
                    <a:pt x="39624" y="4572"/>
                  </a:lnTo>
                  <a:lnTo>
                    <a:pt x="44196" y="10668"/>
                  </a:lnTo>
                  <a:lnTo>
                    <a:pt x="44196" y="251460"/>
                  </a:lnTo>
                  <a:lnTo>
                    <a:pt x="48768" y="251460"/>
                  </a:lnTo>
                  <a:close/>
                </a:path>
                <a:path w="48895" h="251460">
                  <a:moveTo>
                    <a:pt x="9144" y="10668"/>
                  </a:moveTo>
                  <a:lnTo>
                    <a:pt x="9144" y="4572"/>
                  </a:lnTo>
                  <a:lnTo>
                    <a:pt x="4572" y="10668"/>
                  </a:lnTo>
                  <a:lnTo>
                    <a:pt x="9144" y="10668"/>
                  </a:lnTo>
                  <a:close/>
                </a:path>
                <a:path w="48895" h="251460">
                  <a:moveTo>
                    <a:pt x="9144" y="242316"/>
                  </a:moveTo>
                  <a:lnTo>
                    <a:pt x="9144" y="10668"/>
                  </a:lnTo>
                  <a:lnTo>
                    <a:pt x="4572" y="10668"/>
                  </a:lnTo>
                  <a:lnTo>
                    <a:pt x="4572" y="242316"/>
                  </a:lnTo>
                  <a:lnTo>
                    <a:pt x="9144" y="242316"/>
                  </a:lnTo>
                  <a:close/>
                </a:path>
                <a:path w="48895" h="251460">
                  <a:moveTo>
                    <a:pt x="44196" y="242316"/>
                  </a:moveTo>
                  <a:lnTo>
                    <a:pt x="4572" y="242316"/>
                  </a:lnTo>
                  <a:lnTo>
                    <a:pt x="9144" y="246888"/>
                  </a:lnTo>
                  <a:lnTo>
                    <a:pt x="9144" y="251460"/>
                  </a:lnTo>
                  <a:lnTo>
                    <a:pt x="39624" y="251460"/>
                  </a:lnTo>
                  <a:lnTo>
                    <a:pt x="39624" y="246888"/>
                  </a:lnTo>
                  <a:lnTo>
                    <a:pt x="44196" y="242316"/>
                  </a:lnTo>
                  <a:close/>
                </a:path>
                <a:path w="48895" h="251460">
                  <a:moveTo>
                    <a:pt x="9144" y="251460"/>
                  </a:moveTo>
                  <a:lnTo>
                    <a:pt x="9144" y="246888"/>
                  </a:lnTo>
                  <a:lnTo>
                    <a:pt x="4572" y="242316"/>
                  </a:lnTo>
                  <a:lnTo>
                    <a:pt x="4572" y="251460"/>
                  </a:lnTo>
                  <a:lnTo>
                    <a:pt x="9144" y="251460"/>
                  </a:lnTo>
                  <a:close/>
                </a:path>
                <a:path w="48895" h="251460">
                  <a:moveTo>
                    <a:pt x="44196" y="10668"/>
                  </a:moveTo>
                  <a:lnTo>
                    <a:pt x="39624" y="4572"/>
                  </a:lnTo>
                  <a:lnTo>
                    <a:pt x="39624" y="10668"/>
                  </a:lnTo>
                  <a:lnTo>
                    <a:pt x="44196" y="10668"/>
                  </a:lnTo>
                  <a:close/>
                </a:path>
                <a:path w="48895" h="251460">
                  <a:moveTo>
                    <a:pt x="44196" y="242316"/>
                  </a:moveTo>
                  <a:lnTo>
                    <a:pt x="44196" y="10668"/>
                  </a:lnTo>
                  <a:lnTo>
                    <a:pt x="39624" y="10668"/>
                  </a:lnTo>
                  <a:lnTo>
                    <a:pt x="39624" y="242316"/>
                  </a:lnTo>
                  <a:lnTo>
                    <a:pt x="44196" y="242316"/>
                  </a:lnTo>
                  <a:close/>
                </a:path>
                <a:path w="48895" h="251460">
                  <a:moveTo>
                    <a:pt x="44196" y="251460"/>
                  </a:moveTo>
                  <a:lnTo>
                    <a:pt x="44196" y="242316"/>
                  </a:lnTo>
                  <a:lnTo>
                    <a:pt x="39624" y="246888"/>
                  </a:lnTo>
                  <a:lnTo>
                    <a:pt x="39624" y="251460"/>
                  </a:lnTo>
                  <a:lnTo>
                    <a:pt x="44196" y="251460"/>
                  </a:lnTo>
                  <a:close/>
                </a:path>
              </a:pathLst>
            </a:custGeom>
            <a:solidFill>
              <a:srgbClr val="000000"/>
            </a:solidFill>
          </p:spPr>
          <p:txBody>
            <a:bodyPr wrap="square" lIns="0" tIns="0" rIns="0" bIns="0" rtlCol="0"/>
            <a:lstStyle/>
            <a:p>
              <a:endParaRPr sz="1634"/>
            </a:p>
          </p:txBody>
        </p:sp>
        <p:sp>
          <p:nvSpPr>
            <p:cNvPr id="198" name="object 198"/>
            <p:cNvSpPr/>
            <p:nvPr/>
          </p:nvSpPr>
          <p:spPr>
            <a:xfrm>
              <a:off x="5367405" y="1979676"/>
              <a:ext cx="43180" cy="995680"/>
            </a:xfrm>
            <a:custGeom>
              <a:avLst/>
              <a:gdLst/>
              <a:ahLst/>
              <a:cxnLst/>
              <a:rect l="l" t="t" r="r" b="b"/>
              <a:pathLst>
                <a:path w="43179" h="995680">
                  <a:moveTo>
                    <a:pt x="42671" y="995171"/>
                  </a:moveTo>
                  <a:lnTo>
                    <a:pt x="42671" y="0"/>
                  </a:lnTo>
                  <a:lnTo>
                    <a:pt x="0" y="0"/>
                  </a:lnTo>
                  <a:lnTo>
                    <a:pt x="0" y="995171"/>
                  </a:lnTo>
                  <a:lnTo>
                    <a:pt x="42671" y="995171"/>
                  </a:lnTo>
                  <a:close/>
                </a:path>
              </a:pathLst>
            </a:custGeom>
            <a:solidFill>
              <a:srgbClr val="000000"/>
            </a:solidFill>
          </p:spPr>
          <p:txBody>
            <a:bodyPr wrap="square" lIns="0" tIns="0" rIns="0" bIns="0" rtlCol="0"/>
            <a:lstStyle/>
            <a:p>
              <a:endParaRPr sz="1634"/>
            </a:p>
          </p:txBody>
        </p:sp>
        <p:sp>
          <p:nvSpPr>
            <p:cNvPr id="199" name="object 199"/>
            <p:cNvSpPr/>
            <p:nvPr/>
          </p:nvSpPr>
          <p:spPr>
            <a:xfrm>
              <a:off x="5367405" y="1979675"/>
              <a:ext cx="43180" cy="995680"/>
            </a:xfrm>
            <a:custGeom>
              <a:avLst/>
              <a:gdLst/>
              <a:ahLst/>
              <a:cxnLst/>
              <a:rect l="l" t="t" r="r" b="b"/>
              <a:pathLst>
                <a:path w="43179" h="995680">
                  <a:moveTo>
                    <a:pt x="42671" y="995171"/>
                  </a:moveTo>
                  <a:lnTo>
                    <a:pt x="42671" y="0"/>
                  </a:lnTo>
                  <a:lnTo>
                    <a:pt x="0" y="0"/>
                  </a:lnTo>
                  <a:lnTo>
                    <a:pt x="0" y="995171"/>
                  </a:lnTo>
                  <a:lnTo>
                    <a:pt x="42671" y="995171"/>
                  </a:lnTo>
                  <a:close/>
                </a:path>
              </a:pathLst>
            </a:custGeom>
            <a:solidFill>
              <a:srgbClr val="6598FF"/>
            </a:solidFill>
          </p:spPr>
          <p:txBody>
            <a:bodyPr wrap="square" lIns="0" tIns="0" rIns="0" bIns="0" rtlCol="0"/>
            <a:lstStyle/>
            <a:p>
              <a:endParaRPr sz="1634"/>
            </a:p>
          </p:txBody>
        </p:sp>
        <p:sp>
          <p:nvSpPr>
            <p:cNvPr id="200" name="object 200"/>
            <p:cNvSpPr/>
            <p:nvPr/>
          </p:nvSpPr>
          <p:spPr>
            <a:xfrm>
              <a:off x="5362834" y="1973579"/>
              <a:ext cx="52069" cy="1005840"/>
            </a:xfrm>
            <a:custGeom>
              <a:avLst/>
              <a:gdLst/>
              <a:ahLst/>
              <a:cxnLst/>
              <a:rect l="l" t="t" r="r" b="b"/>
              <a:pathLst>
                <a:path w="52070" h="1005839">
                  <a:moveTo>
                    <a:pt x="51816" y="1005840"/>
                  </a:moveTo>
                  <a:lnTo>
                    <a:pt x="51816" y="0"/>
                  </a:lnTo>
                  <a:lnTo>
                    <a:pt x="0" y="0"/>
                  </a:lnTo>
                  <a:lnTo>
                    <a:pt x="0" y="1005840"/>
                  </a:lnTo>
                  <a:lnTo>
                    <a:pt x="4572" y="1005840"/>
                  </a:lnTo>
                  <a:lnTo>
                    <a:pt x="4572" y="10668"/>
                  </a:lnTo>
                  <a:lnTo>
                    <a:pt x="10668" y="6096"/>
                  </a:lnTo>
                  <a:lnTo>
                    <a:pt x="10668" y="10668"/>
                  </a:lnTo>
                  <a:lnTo>
                    <a:pt x="42672" y="10668"/>
                  </a:lnTo>
                  <a:lnTo>
                    <a:pt x="42672" y="6096"/>
                  </a:lnTo>
                  <a:lnTo>
                    <a:pt x="47244" y="10668"/>
                  </a:lnTo>
                  <a:lnTo>
                    <a:pt x="47244" y="1005840"/>
                  </a:lnTo>
                  <a:lnTo>
                    <a:pt x="51816" y="1005840"/>
                  </a:lnTo>
                  <a:close/>
                </a:path>
                <a:path w="52070" h="1005839">
                  <a:moveTo>
                    <a:pt x="10668" y="10668"/>
                  </a:moveTo>
                  <a:lnTo>
                    <a:pt x="10668" y="6096"/>
                  </a:lnTo>
                  <a:lnTo>
                    <a:pt x="4572" y="10668"/>
                  </a:lnTo>
                  <a:lnTo>
                    <a:pt x="10668" y="10668"/>
                  </a:lnTo>
                  <a:close/>
                </a:path>
                <a:path w="52070" h="1005839">
                  <a:moveTo>
                    <a:pt x="10668" y="996696"/>
                  </a:moveTo>
                  <a:lnTo>
                    <a:pt x="10668" y="10668"/>
                  </a:lnTo>
                  <a:lnTo>
                    <a:pt x="4572" y="10668"/>
                  </a:lnTo>
                  <a:lnTo>
                    <a:pt x="4572" y="996696"/>
                  </a:lnTo>
                  <a:lnTo>
                    <a:pt x="10668" y="996696"/>
                  </a:lnTo>
                  <a:close/>
                </a:path>
                <a:path w="52070" h="1005839">
                  <a:moveTo>
                    <a:pt x="47244" y="996696"/>
                  </a:moveTo>
                  <a:lnTo>
                    <a:pt x="4572" y="996696"/>
                  </a:lnTo>
                  <a:lnTo>
                    <a:pt x="10668" y="1001268"/>
                  </a:lnTo>
                  <a:lnTo>
                    <a:pt x="10668" y="1005840"/>
                  </a:lnTo>
                  <a:lnTo>
                    <a:pt x="42672" y="1005840"/>
                  </a:lnTo>
                  <a:lnTo>
                    <a:pt x="42672" y="1001268"/>
                  </a:lnTo>
                  <a:lnTo>
                    <a:pt x="47244" y="996696"/>
                  </a:lnTo>
                  <a:close/>
                </a:path>
                <a:path w="52070" h="1005839">
                  <a:moveTo>
                    <a:pt x="10668" y="1005840"/>
                  </a:moveTo>
                  <a:lnTo>
                    <a:pt x="10668" y="1001268"/>
                  </a:lnTo>
                  <a:lnTo>
                    <a:pt x="4572" y="996696"/>
                  </a:lnTo>
                  <a:lnTo>
                    <a:pt x="4572" y="1005840"/>
                  </a:lnTo>
                  <a:lnTo>
                    <a:pt x="10668" y="1005840"/>
                  </a:lnTo>
                  <a:close/>
                </a:path>
                <a:path w="52070" h="1005839">
                  <a:moveTo>
                    <a:pt x="47244" y="10668"/>
                  </a:moveTo>
                  <a:lnTo>
                    <a:pt x="42672" y="6096"/>
                  </a:lnTo>
                  <a:lnTo>
                    <a:pt x="42672" y="10668"/>
                  </a:lnTo>
                  <a:lnTo>
                    <a:pt x="47244" y="10668"/>
                  </a:lnTo>
                  <a:close/>
                </a:path>
                <a:path w="52070" h="1005839">
                  <a:moveTo>
                    <a:pt x="47244" y="996696"/>
                  </a:moveTo>
                  <a:lnTo>
                    <a:pt x="47244" y="10668"/>
                  </a:lnTo>
                  <a:lnTo>
                    <a:pt x="42672" y="10668"/>
                  </a:lnTo>
                  <a:lnTo>
                    <a:pt x="42672" y="996696"/>
                  </a:lnTo>
                  <a:lnTo>
                    <a:pt x="47244" y="996696"/>
                  </a:lnTo>
                  <a:close/>
                </a:path>
                <a:path w="52070" h="1005839">
                  <a:moveTo>
                    <a:pt x="47244" y="1005840"/>
                  </a:moveTo>
                  <a:lnTo>
                    <a:pt x="47244" y="996696"/>
                  </a:lnTo>
                  <a:lnTo>
                    <a:pt x="42672" y="1001268"/>
                  </a:lnTo>
                  <a:lnTo>
                    <a:pt x="42672" y="1005840"/>
                  </a:lnTo>
                  <a:lnTo>
                    <a:pt x="47244" y="1005840"/>
                  </a:lnTo>
                  <a:close/>
                </a:path>
              </a:pathLst>
            </a:custGeom>
            <a:solidFill>
              <a:srgbClr val="000000"/>
            </a:solidFill>
          </p:spPr>
          <p:txBody>
            <a:bodyPr wrap="square" lIns="0" tIns="0" rIns="0" bIns="0" rtlCol="0"/>
            <a:lstStyle/>
            <a:p>
              <a:endParaRPr sz="1634"/>
            </a:p>
          </p:txBody>
        </p:sp>
        <p:sp>
          <p:nvSpPr>
            <p:cNvPr id="201" name="object 201"/>
            <p:cNvSpPr/>
            <p:nvPr/>
          </p:nvSpPr>
          <p:spPr>
            <a:xfrm>
              <a:off x="5382645" y="2171699"/>
              <a:ext cx="41275" cy="535305"/>
            </a:xfrm>
            <a:custGeom>
              <a:avLst/>
              <a:gdLst/>
              <a:ahLst/>
              <a:cxnLst/>
              <a:rect l="l" t="t" r="r" b="b"/>
              <a:pathLst>
                <a:path w="41275" h="535305">
                  <a:moveTo>
                    <a:pt x="41147" y="534923"/>
                  </a:moveTo>
                  <a:lnTo>
                    <a:pt x="41147" y="0"/>
                  </a:lnTo>
                  <a:lnTo>
                    <a:pt x="0" y="0"/>
                  </a:lnTo>
                  <a:lnTo>
                    <a:pt x="0" y="534923"/>
                  </a:lnTo>
                  <a:lnTo>
                    <a:pt x="41147" y="534923"/>
                  </a:lnTo>
                  <a:close/>
                </a:path>
              </a:pathLst>
            </a:custGeom>
            <a:solidFill>
              <a:srgbClr val="959595"/>
            </a:solidFill>
          </p:spPr>
          <p:txBody>
            <a:bodyPr wrap="square" lIns="0" tIns="0" rIns="0" bIns="0" rtlCol="0"/>
            <a:lstStyle/>
            <a:p>
              <a:endParaRPr sz="1634"/>
            </a:p>
          </p:txBody>
        </p:sp>
        <p:sp>
          <p:nvSpPr>
            <p:cNvPr id="202" name="object 202"/>
            <p:cNvSpPr/>
            <p:nvPr/>
          </p:nvSpPr>
          <p:spPr>
            <a:xfrm>
              <a:off x="5376550" y="2167127"/>
              <a:ext cx="52069" cy="544195"/>
            </a:xfrm>
            <a:custGeom>
              <a:avLst/>
              <a:gdLst/>
              <a:ahLst/>
              <a:cxnLst/>
              <a:rect l="l" t="t" r="r" b="b"/>
              <a:pathLst>
                <a:path w="52070" h="544194">
                  <a:moveTo>
                    <a:pt x="51816" y="544068"/>
                  </a:moveTo>
                  <a:lnTo>
                    <a:pt x="51816" y="0"/>
                  </a:lnTo>
                  <a:lnTo>
                    <a:pt x="0" y="0"/>
                  </a:lnTo>
                  <a:lnTo>
                    <a:pt x="0" y="544068"/>
                  </a:lnTo>
                  <a:lnTo>
                    <a:pt x="6096" y="544068"/>
                  </a:lnTo>
                  <a:lnTo>
                    <a:pt x="6096" y="10668"/>
                  </a:lnTo>
                  <a:lnTo>
                    <a:pt x="10668" y="4572"/>
                  </a:lnTo>
                  <a:lnTo>
                    <a:pt x="10668" y="10668"/>
                  </a:lnTo>
                  <a:lnTo>
                    <a:pt x="42672" y="10668"/>
                  </a:lnTo>
                  <a:lnTo>
                    <a:pt x="42672" y="4572"/>
                  </a:lnTo>
                  <a:lnTo>
                    <a:pt x="47244" y="10668"/>
                  </a:lnTo>
                  <a:lnTo>
                    <a:pt x="47244" y="544068"/>
                  </a:lnTo>
                  <a:lnTo>
                    <a:pt x="51816" y="544068"/>
                  </a:lnTo>
                  <a:close/>
                </a:path>
                <a:path w="52070" h="544194">
                  <a:moveTo>
                    <a:pt x="10668" y="10668"/>
                  </a:moveTo>
                  <a:lnTo>
                    <a:pt x="10668" y="4572"/>
                  </a:lnTo>
                  <a:lnTo>
                    <a:pt x="6096" y="10668"/>
                  </a:lnTo>
                  <a:lnTo>
                    <a:pt x="10668" y="10668"/>
                  </a:lnTo>
                  <a:close/>
                </a:path>
                <a:path w="52070" h="544194">
                  <a:moveTo>
                    <a:pt x="10668" y="533400"/>
                  </a:moveTo>
                  <a:lnTo>
                    <a:pt x="10668" y="10668"/>
                  </a:lnTo>
                  <a:lnTo>
                    <a:pt x="6096" y="10668"/>
                  </a:lnTo>
                  <a:lnTo>
                    <a:pt x="6096" y="533400"/>
                  </a:lnTo>
                  <a:lnTo>
                    <a:pt x="10668" y="533400"/>
                  </a:lnTo>
                  <a:close/>
                </a:path>
                <a:path w="52070" h="544194">
                  <a:moveTo>
                    <a:pt x="47244" y="533400"/>
                  </a:moveTo>
                  <a:lnTo>
                    <a:pt x="6096" y="533400"/>
                  </a:lnTo>
                  <a:lnTo>
                    <a:pt x="10668" y="539496"/>
                  </a:lnTo>
                  <a:lnTo>
                    <a:pt x="10668" y="544068"/>
                  </a:lnTo>
                  <a:lnTo>
                    <a:pt x="42672" y="544068"/>
                  </a:lnTo>
                  <a:lnTo>
                    <a:pt x="42672" y="539496"/>
                  </a:lnTo>
                  <a:lnTo>
                    <a:pt x="47244" y="533400"/>
                  </a:lnTo>
                  <a:close/>
                </a:path>
                <a:path w="52070" h="544194">
                  <a:moveTo>
                    <a:pt x="10668" y="544068"/>
                  </a:moveTo>
                  <a:lnTo>
                    <a:pt x="10668" y="539496"/>
                  </a:lnTo>
                  <a:lnTo>
                    <a:pt x="6096" y="533400"/>
                  </a:lnTo>
                  <a:lnTo>
                    <a:pt x="6096" y="544068"/>
                  </a:lnTo>
                  <a:lnTo>
                    <a:pt x="10668" y="544068"/>
                  </a:lnTo>
                  <a:close/>
                </a:path>
                <a:path w="52070" h="544194">
                  <a:moveTo>
                    <a:pt x="47244" y="10668"/>
                  </a:moveTo>
                  <a:lnTo>
                    <a:pt x="42672" y="4572"/>
                  </a:lnTo>
                  <a:lnTo>
                    <a:pt x="42672" y="10668"/>
                  </a:lnTo>
                  <a:lnTo>
                    <a:pt x="47244" y="10668"/>
                  </a:lnTo>
                  <a:close/>
                </a:path>
                <a:path w="52070" h="544194">
                  <a:moveTo>
                    <a:pt x="47244" y="533400"/>
                  </a:moveTo>
                  <a:lnTo>
                    <a:pt x="47244" y="10668"/>
                  </a:lnTo>
                  <a:lnTo>
                    <a:pt x="42672" y="10668"/>
                  </a:lnTo>
                  <a:lnTo>
                    <a:pt x="42672" y="533400"/>
                  </a:lnTo>
                  <a:lnTo>
                    <a:pt x="47244" y="533400"/>
                  </a:lnTo>
                  <a:close/>
                </a:path>
                <a:path w="52070" h="544194">
                  <a:moveTo>
                    <a:pt x="47244" y="544068"/>
                  </a:moveTo>
                  <a:lnTo>
                    <a:pt x="47244" y="533400"/>
                  </a:lnTo>
                  <a:lnTo>
                    <a:pt x="42672" y="539496"/>
                  </a:lnTo>
                  <a:lnTo>
                    <a:pt x="42672" y="544068"/>
                  </a:lnTo>
                  <a:lnTo>
                    <a:pt x="47244" y="544068"/>
                  </a:lnTo>
                  <a:close/>
                </a:path>
              </a:pathLst>
            </a:custGeom>
            <a:solidFill>
              <a:srgbClr val="000000"/>
            </a:solidFill>
          </p:spPr>
          <p:txBody>
            <a:bodyPr wrap="square" lIns="0" tIns="0" rIns="0" bIns="0" rtlCol="0"/>
            <a:lstStyle/>
            <a:p>
              <a:endParaRPr sz="1634"/>
            </a:p>
          </p:txBody>
        </p:sp>
        <p:sp>
          <p:nvSpPr>
            <p:cNvPr id="203" name="object 203"/>
            <p:cNvSpPr/>
            <p:nvPr/>
          </p:nvSpPr>
          <p:spPr>
            <a:xfrm>
              <a:off x="5382645" y="1932431"/>
              <a:ext cx="41275" cy="239395"/>
            </a:xfrm>
            <a:custGeom>
              <a:avLst/>
              <a:gdLst/>
              <a:ahLst/>
              <a:cxnLst/>
              <a:rect l="l" t="t" r="r" b="b"/>
              <a:pathLst>
                <a:path w="41275" h="239394">
                  <a:moveTo>
                    <a:pt x="41147" y="239267"/>
                  </a:moveTo>
                  <a:lnTo>
                    <a:pt x="41147" y="0"/>
                  </a:lnTo>
                  <a:lnTo>
                    <a:pt x="0" y="0"/>
                  </a:lnTo>
                  <a:lnTo>
                    <a:pt x="0" y="239267"/>
                  </a:lnTo>
                  <a:lnTo>
                    <a:pt x="41147" y="239267"/>
                  </a:lnTo>
                  <a:close/>
                </a:path>
              </a:pathLst>
            </a:custGeom>
            <a:solidFill>
              <a:srgbClr val="FF3200"/>
            </a:solidFill>
          </p:spPr>
          <p:txBody>
            <a:bodyPr wrap="square" lIns="0" tIns="0" rIns="0" bIns="0" rtlCol="0"/>
            <a:lstStyle/>
            <a:p>
              <a:endParaRPr sz="1634"/>
            </a:p>
          </p:txBody>
        </p:sp>
        <p:sp>
          <p:nvSpPr>
            <p:cNvPr id="204" name="object 204"/>
            <p:cNvSpPr/>
            <p:nvPr/>
          </p:nvSpPr>
          <p:spPr>
            <a:xfrm>
              <a:off x="5376550" y="1927859"/>
              <a:ext cx="52069" cy="250190"/>
            </a:xfrm>
            <a:custGeom>
              <a:avLst/>
              <a:gdLst/>
              <a:ahLst/>
              <a:cxnLst/>
              <a:rect l="l" t="t" r="r" b="b"/>
              <a:pathLst>
                <a:path w="52070" h="250189">
                  <a:moveTo>
                    <a:pt x="51816" y="249936"/>
                  </a:moveTo>
                  <a:lnTo>
                    <a:pt x="51816" y="0"/>
                  </a:lnTo>
                  <a:lnTo>
                    <a:pt x="0" y="0"/>
                  </a:lnTo>
                  <a:lnTo>
                    <a:pt x="0" y="249936"/>
                  </a:lnTo>
                  <a:lnTo>
                    <a:pt x="6096" y="249936"/>
                  </a:lnTo>
                  <a:lnTo>
                    <a:pt x="6096" y="9144"/>
                  </a:lnTo>
                  <a:lnTo>
                    <a:pt x="10668" y="4572"/>
                  </a:lnTo>
                  <a:lnTo>
                    <a:pt x="10668" y="9144"/>
                  </a:lnTo>
                  <a:lnTo>
                    <a:pt x="42672" y="9144"/>
                  </a:lnTo>
                  <a:lnTo>
                    <a:pt x="42672" y="4572"/>
                  </a:lnTo>
                  <a:lnTo>
                    <a:pt x="47244" y="9144"/>
                  </a:lnTo>
                  <a:lnTo>
                    <a:pt x="47244" y="249936"/>
                  </a:lnTo>
                  <a:lnTo>
                    <a:pt x="51816" y="249936"/>
                  </a:lnTo>
                  <a:close/>
                </a:path>
                <a:path w="52070" h="250189">
                  <a:moveTo>
                    <a:pt x="10668" y="9144"/>
                  </a:moveTo>
                  <a:lnTo>
                    <a:pt x="10668" y="4572"/>
                  </a:lnTo>
                  <a:lnTo>
                    <a:pt x="6096" y="9144"/>
                  </a:lnTo>
                  <a:lnTo>
                    <a:pt x="10668" y="9144"/>
                  </a:lnTo>
                  <a:close/>
                </a:path>
                <a:path w="52070" h="250189">
                  <a:moveTo>
                    <a:pt x="10668" y="239268"/>
                  </a:moveTo>
                  <a:lnTo>
                    <a:pt x="10668" y="9144"/>
                  </a:lnTo>
                  <a:lnTo>
                    <a:pt x="6096" y="9144"/>
                  </a:lnTo>
                  <a:lnTo>
                    <a:pt x="6096" y="239268"/>
                  </a:lnTo>
                  <a:lnTo>
                    <a:pt x="10668" y="239268"/>
                  </a:lnTo>
                  <a:close/>
                </a:path>
                <a:path w="52070" h="250189">
                  <a:moveTo>
                    <a:pt x="47244" y="239268"/>
                  </a:moveTo>
                  <a:lnTo>
                    <a:pt x="6096" y="239268"/>
                  </a:lnTo>
                  <a:lnTo>
                    <a:pt x="10668" y="243840"/>
                  </a:lnTo>
                  <a:lnTo>
                    <a:pt x="10668" y="249936"/>
                  </a:lnTo>
                  <a:lnTo>
                    <a:pt x="42672" y="249936"/>
                  </a:lnTo>
                  <a:lnTo>
                    <a:pt x="42672" y="243840"/>
                  </a:lnTo>
                  <a:lnTo>
                    <a:pt x="47244" y="239268"/>
                  </a:lnTo>
                  <a:close/>
                </a:path>
                <a:path w="52070" h="250189">
                  <a:moveTo>
                    <a:pt x="10668" y="249936"/>
                  </a:moveTo>
                  <a:lnTo>
                    <a:pt x="10668" y="243840"/>
                  </a:lnTo>
                  <a:lnTo>
                    <a:pt x="6096" y="239268"/>
                  </a:lnTo>
                  <a:lnTo>
                    <a:pt x="6096" y="249936"/>
                  </a:lnTo>
                  <a:lnTo>
                    <a:pt x="10668" y="249936"/>
                  </a:lnTo>
                  <a:close/>
                </a:path>
                <a:path w="52070" h="250189">
                  <a:moveTo>
                    <a:pt x="47244" y="9144"/>
                  </a:moveTo>
                  <a:lnTo>
                    <a:pt x="42672" y="4572"/>
                  </a:lnTo>
                  <a:lnTo>
                    <a:pt x="42672" y="9144"/>
                  </a:lnTo>
                  <a:lnTo>
                    <a:pt x="47244" y="9144"/>
                  </a:lnTo>
                  <a:close/>
                </a:path>
                <a:path w="52070" h="250189">
                  <a:moveTo>
                    <a:pt x="47244" y="239268"/>
                  </a:moveTo>
                  <a:lnTo>
                    <a:pt x="47244" y="9144"/>
                  </a:lnTo>
                  <a:lnTo>
                    <a:pt x="42672" y="9144"/>
                  </a:lnTo>
                  <a:lnTo>
                    <a:pt x="42672" y="239268"/>
                  </a:lnTo>
                  <a:lnTo>
                    <a:pt x="47244" y="239268"/>
                  </a:lnTo>
                  <a:close/>
                </a:path>
                <a:path w="52070" h="250189">
                  <a:moveTo>
                    <a:pt x="47244" y="249936"/>
                  </a:moveTo>
                  <a:lnTo>
                    <a:pt x="47244" y="239268"/>
                  </a:lnTo>
                  <a:lnTo>
                    <a:pt x="42672" y="243840"/>
                  </a:lnTo>
                  <a:lnTo>
                    <a:pt x="42672" y="249936"/>
                  </a:lnTo>
                  <a:lnTo>
                    <a:pt x="47244" y="249936"/>
                  </a:lnTo>
                  <a:close/>
                </a:path>
              </a:pathLst>
            </a:custGeom>
            <a:solidFill>
              <a:srgbClr val="000000"/>
            </a:solidFill>
          </p:spPr>
          <p:txBody>
            <a:bodyPr wrap="square" lIns="0" tIns="0" rIns="0" bIns="0" rtlCol="0"/>
            <a:lstStyle/>
            <a:p>
              <a:endParaRPr sz="1634"/>
            </a:p>
          </p:txBody>
        </p:sp>
        <p:sp>
          <p:nvSpPr>
            <p:cNvPr id="205" name="object 205"/>
            <p:cNvSpPr/>
            <p:nvPr/>
          </p:nvSpPr>
          <p:spPr>
            <a:xfrm>
              <a:off x="5556381" y="1888236"/>
              <a:ext cx="33655" cy="1015365"/>
            </a:xfrm>
            <a:custGeom>
              <a:avLst/>
              <a:gdLst/>
              <a:ahLst/>
              <a:cxnLst/>
              <a:rect l="l" t="t" r="r" b="b"/>
              <a:pathLst>
                <a:path w="33654" h="1015364">
                  <a:moveTo>
                    <a:pt x="33527" y="1014983"/>
                  </a:moveTo>
                  <a:lnTo>
                    <a:pt x="33527" y="0"/>
                  </a:lnTo>
                  <a:lnTo>
                    <a:pt x="0" y="0"/>
                  </a:lnTo>
                  <a:lnTo>
                    <a:pt x="0" y="1014983"/>
                  </a:lnTo>
                  <a:lnTo>
                    <a:pt x="33527" y="1014983"/>
                  </a:lnTo>
                  <a:close/>
                </a:path>
              </a:pathLst>
            </a:custGeom>
            <a:solidFill>
              <a:srgbClr val="000000"/>
            </a:solidFill>
          </p:spPr>
          <p:txBody>
            <a:bodyPr wrap="square" lIns="0" tIns="0" rIns="0" bIns="0" rtlCol="0"/>
            <a:lstStyle/>
            <a:p>
              <a:endParaRPr sz="1634"/>
            </a:p>
          </p:txBody>
        </p:sp>
        <p:sp>
          <p:nvSpPr>
            <p:cNvPr id="206" name="object 206"/>
            <p:cNvSpPr/>
            <p:nvPr/>
          </p:nvSpPr>
          <p:spPr>
            <a:xfrm>
              <a:off x="5556381" y="1888235"/>
              <a:ext cx="33655" cy="1015365"/>
            </a:xfrm>
            <a:custGeom>
              <a:avLst/>
              <a:gdLst/>
              <a:ahLst/>
              <a:cxnLst/>
              <a:rect l="l" t="t" r="r" b="b"/>
              <a:pathLst>
                <a:path w="33654" h="1015364">
                  <a:moveTo>
                    <a:pt x="33527" y="1014983"/>
                  </a:moveTo>
                  <a:lnTo>
                    <a:pt x="33527" y="0"/>
                  </a:lnTo>
                  <a:lnTo>
                    <a:pt x="0" y="0"/>
                  </a:lnTo>
                  <a:lnTo>
                    <a:pt x="0" y="1014983"/>
                  </a:lnTo>
                  <a:lnTo>
                    <a:pt x="33527" y="1014983"/>
                  </a:lnTo>
                  <a:close/>
                </a:path>
              </a:pathLst>
            </a:custGeom>
            <a:solidFill>
              <a:srgbClr val="6598FF"/>
            </a:solidFill>
          </p:spPr>
          <p:txBody>
            <a:bodyPr wrap="square" lIns="0" tIns="0" rIns="0" bIns="0" rtlCol="0"/>
            <a:lstStyle/>
            <a:p>
              <a:endParaRPr sz="1634"/>
            </a:p>
          </p:txBody>
        </p:sp>
        <p:sp>
          <p:nvSpPr>
            <p:cNvPr id="207" name="object 207"/>
            <p:cNvSpPr/>
            <p:nvPr/>
          </p:nvSpPr>
          <p:spPr>
            <a:xfrm>
              <a:off x="5551810" y="1883663"/>
              <a:ext cx="43180" cy="1024255"/>
            </a:xfrm>
            <a:custGeom>
              <a:avLst/>
              <a:gdLst/>
              <a:ahLst/>
              <a:cxnLst/>
              <a:rect l="l" t="t" r="r" b="b"/>
              <a:pathLst>
                <a:path w="43179" h="1024255">
                  <a:moveTo>
                    <a:pt x="42672" y="1024128"/>
                  </a:moveTo>
                  <a:lnTo>
                    <a:pt x="42672" y="0"/>
                  </a:lnTo>
                  <a:lnTo>
                    <a:pt x="0" y="0"/>
                  </a:lnTo>
                  <a:lnTo>
                    <a:pt x="0" y="1024128"/>
                  </a:lnTo>
                  <a:lnTo>
                    <a:pt x="4572" y="1024128"/>
                  </a:lnTo>
                  <a:lnTo>
                    <a:pt x="4572" y="9144"/>
                  </a:lnTo>
                  <a:lnTo>
                    <a:pt x="10668" y="4572"/>
                  </a:lnTo>
                  <a:lnTo>
                    <a:pt x="10668" y="9144"/>
                  </a:lnTo>
                  <a:lnTo>
                    <a:pt x="33528" y="9144"/>
                  </a:lnTo>
                  <a:lnTo>
                    <a:pt x="33528" y="4572"/>
                  </a:lnTo>
                  <a:lnTo>
                    <a:pt x="38100" y="9144"/>
                  </a:lnTo>
                  <a:lnTo>
                    <a:pt x="38100" y="1024128"/>
                  </a:lnTo>
                  <a:lnTo>
                    <a:pt x="42672" y="1024128"/>
                  </a:lnTo>
                  <a:close/>
                </a:path>
                <a:path w="43179" h="1024255">
                  <a:moveTo>
                    <a:pt x="10668" y="9144"/>
                  </a:moveTo>
                  <a:lnTo>
                    <a:pt x="10668" y="4572"/>
                  </a:lnTo>
                  <a:lnTo>
                    <a:pt x="4572" y="9144"/>
                  </a:lnTo>
                  <a:lnTo>
                    <a:pt x="10668" y="9144"/>
                  </a:lnTo>
                  <a:close/>
                </a:path>
                <a:path w="43179" h="1024255">
                  <a:moveTo>
                    <a:pt x="10668" y="1014984"/>
                  </a:moveTo>
                  <a:lnTo>
                    <a:pt x="10668" y="9144"/>
                  </a:lnTo>
                  <a:lnTo>
                    <a:pt x="4572" y="9144"/>
                  </a:lnTo>
                  <a:lnTo>
                    <a:pt x="4572" y="1014984"/>
                  </a:lnTo>
                  <a:lnTo>
                    <a:pt x="10668" y="1014984"/>
                  </a:lnTo>
                  <a:close/>
                </a:path>
                <a:path w="43179" h="1024255">
                  <a:moveTo>
                    <a:pt x="38100" y="1014984"/>
                  </a:moveTo>
                  <a:lnTo>
                    <a:pt x="4572" y="1014984"/>
                  </a:lnTo>
                  <a:lnTo>
                    <a:pt x="10668" y="1019556"/>
                  </a:lnTo>
                  <a:lnTo>
                    <a:pt x="10668" y="1024128"/>
                  </a:lnTo>
                  <a:lnTo>
                    <a:pt x="33528" y="1024128"/>
                  </a:lnTo>
                  <a:lnTo>
                    <a:pt x="33528" y="1019556"/>
                  </a:lnTo>
                  <a:lnTo>
                    <a:pt x="38100" y="1014984"/>
                  </a:lnTo>
                  <a:close/>
                </a:path>
                <a:path w="43179" h="1024255">
                  <a:moveTo>
                    <a:pt x="10668" y="1024128"/>
                  </a:moveTo>
                  <a:lnTo>
                    <a:pt x="10668" y="1019556"/>
                  </a:lnTo>
                  <a:lnTo>
                    <a:pt x="4572" y="1014984"/>
                  </a:lnTo>
                  <a:lnTo>
                    <a:pt x="4572" y="1024128"/>
                  </a:lnTo>
                  <a:lnTo>
                    <a:pt x="10668" y="1024128"/>
                  </a:lnTo>
                  <a:close/>
                </a:path>
                <a:path w="43179" h="1024255">
                  <a:moveTo>
                    <a:pt x="38100" y="9144"/>
                  </a:moveTo>
                  <a:lnTo>
                    <a:pt x="33528" y="4572"/>
                  </a:lnTo>
                  <a:lnTo>
                    <a:pt x="33528" y="9144"/>
                  </a:lnTo>
                  <a:lnTo>
                    <a:pt x="38100" y="9144"/>
                  </a:lnTo>
                  <a:close/>
                </a:path>
                <a:path w="43179" h="1024255">
                  <a:moveTo>
                    <a:pt x="38100" y="1014984"/>
                  </a:moveTo>
                  <a:lnTo>
                    <a:pt x="38100" y="9144"/>
                  </a:lnTo>
                  <a:lnTo>
                    <a:pt x="33528" y="9144"/>
                  </a:lnTo>
                  <a:lnTo>
                    <a:pt x="33528" y="1014984"/>
                  </a:lnTo>
                  <a:lnTo>
                    <a:pt x="38100" y="1014984"/>
                  </a:lnTo>
                  <a:close/>
                </a:path>
                <a:path w="43179" h="1024255">
                  <a:moveTo>
                    <a:pt x="38100" y="1024128"/>
                  </a:moveTo>
                  <a:lnTo>
                    <a:pt x="38100" y="1014984"/>
                  </a:lnTo>
                  <a:lnTo>
                    <a:pt x="33528" y="1019556"/>
                  </a:lnTo>
                  <a:lnTo>
                    <a:pt x="33528" y="1024128"/>
                  </a:lnTo>
                  <a:lnTo>
                    <a:pt x="38100" y="1024128"/>
                  </a:lnTo>
                  <a:close/>
                </a:path>
              </a:pathLst>
            </a:custGeom>
            <a:solidFill>
              <a:srgbClr val="000000"/>
            </a:solidFill>
          </p:spPr>
          <p:txBody>
            <a:bodyPr wrap="square" lIns="0" tIns="0" rIns="0" bIns="0" rtlCol="0"/>
            <a:lstStyle/>
            <a:p>
              <a:endParaRPr sz="1634"/>
            </a:p>
          </p:txBody>
        </p:sp>
        <p:sp>
          <p:nvSpPr>
            <p:cNvPr id="208" name="object 208"/>
            <p:cNvSpPr/>
            <p:nvPr/>
          </p:nvSpPr>
          <p:spPr>
            <a:xfrm>
              <a:off x="5550286" y="2113787"/>
              <a:ext cx="38100" cy="536575"/>
            </a:xfrm>
            <a:custGeom>
              <a:avLst/>
              <a:gdLst/>
              <a:ahLst/>
              <a:cxnLst/>
              <a:rect l="l" t="t" r="r" b="b"/>
              <a:pathLst>
                <a:path w="38100" h="536575">
                  <a:moveTo>
                    <a:pt x="38099" y="536447"/>
                  </a:moveTo>
                  <a:lnTo>
                    <a:pt x="38099" y="0"/>
                  </a:lnTo>
                  <a:lnTo>
                    <a:pt x="0" y="0"/>
                  </a:lnTo>
                  <a:lnTo>
                    <a:pt x="0" y="536447"/>
                  </a:lnTo>
                  <a:lnTo>
                    <a:pt x="38099" y="536447"/>
                  </a:lnTo>
                  <a:close/>
                </a:path>
              </a:pathLst>
            </a:custGeom>
            <a:solidFill>
              <a:srgbClr val="959595"/>
            </a:solidFill>
          </p:spPr>
          <p:txBody>
            <a:bodyPr wrap="square" lIns="0" tIns="0" rIns="0" bIns="0" rtlCol="0"/>
            <a:lstStyle/>
            <a:p>
              <a:endParaRPr sz="1634"/>
            </a:p>
          </p:txBody>
        </p:sp>
        <p:sp>
          <p:nvSpPr>
            <p:cNvPr id="209" name="object 209"/>
            <p:cNvSpPr/>
            <p:nvPr/>
          </p:nvSpPr>
          <p:spPr>
            <a:xfrm>
              <a:off x="5545714" y="2109215"/>
              <a:ext cx="47625" cy="547370"/>
            </a:xfrm>
            <a:custGeom>
              <a:avLst/>
              <a:gdLst/>
              <a:ahLst/>
              <a:cxnLst/>
              <a:rect l="l" t="t" r="r" b="b"/>
              <a:pathLst>
                <a:path w="47625" h="547369">
                  <a:moveTo>
                    <a:pt x="47244" y="547116"/>
                  </a:moveTo>
                  <a:lnTo>
                    <a:pt x="47244" y="0"/>
                  </a:lnTo>
                  <a:lnTo>
                    <a:pt x="0" y="0"/>
                  </a:lnTo>
                  <a:lnTo>
                    <a:pt x="0" y="547116"/>
                  </a:lnTo>
                  <a:lnTo>
                    <a:pt x="4572" y="547116"/>
                  </a:lnTo>
                  <a:lnTo>
                    <a:pt x="4572" y="9144"/>
                  </a:lnTo>
                  <a:lnTo>
                    <a:pt x="9144" y="4572"/>
                  </a:lnTo>
                  <a:lnTo>
                    <a:pt x="9144" y="9144"/>
                  </a:lnTo>
                  <a:lnTo>
                    <a:pt x="38100" y="9144"/>
                  </a:lnTo>
                  <a:lnTo>
                    <a:pt x="38100" y="4572"/>
                  </a:lnTo>
                  <a:lnTo>
                    <a:pt x="42672" y="9144"/>
                  </a:lnTo>
                  <a:lnTo>
                    <a:pt x="42672" y="547116"/>
                  </a:lnTo>
                  <a:lnTo>
                    <a:pt x="47244" y="547116"/>
                  </a:lnTo>
                  <a:close/>
                </a:path>
                <a:path w="47625" h="547369">
                  <a:moveTo>
                    <a:pt x="9144" y="9144"/>
                  </a:moveTo>
                  <a:lnTo>
                    <a:pt x="9144" y="4572"/>
                  </a:lnTo>
                  <a:lnTo>
                    <a:pt x="4572" y="9144"/>
                  </a:lnTo>
                  <a:lnTo>
                    <a:pt x="9144" y="9144"/>
                  </a:lnTo>
                  <a:close/>
                </a:path>
                <a:path w="47625" h="547369">
                  <a:moveTo>
                    <a:pt x="9144" y="536448"/>
                  </a:moveTo>
                  <a:lnTo>
                    <a:pt x="9144" y="9144"/>
                  </a:lnTo>
                  <a:lnTo>
                    <a:pt x="4572" y="9144"/>
                  </a:lnTo>
                  <a:lnTo>
                    <a:pt x="4572" y="536448"/>
                  </a:lnTo>
                  <a:lnTo>
                    <a:pt x="9144" y="536448"/>
                  </a:lnTo>
                  <a:close/>
                </a:path>
                <a:path w="47625" h="547369">
                  <a:moveTo>
                    <a:pt x="42672" y="536448"/>
                  </a:moveTo>
                  <a:lnTo>
                    <a:pt x="4572" y="536448"/>
                  </a:lnTo>
                  <a:lnTo>
                    <a:pt x="9144" y="541020"/>
                  </a:lnTo>
                  <a:lnTo>
                    <a:pt x="9144" y="547116"/>
                  </a:lnTo>
                  <a:lnTo>
                    <a:pt x="38100" y="547116"/>
                  </a:lnTo>
                  <a:lnTo>
                    <a:pt x="38100" y="541020"/>
                  </a:lnTo>
                  <a:lnTo>
                    <a:pt x="42672" y="536448"/>
                  </a:lnTo>
                  <a:close/>
                </a:path>
                <a:path w="47625" h="547369">
                  <a:moveTo>
                    <a:pt x="9144" y="547116"/>
                  </a:moveTo>
                  <a:lnTo>
                    <a:pt x="9144" y="541020"/>
                  </a:lnTo>
                  <a:lnTo>
                    <a:pt x="4572" y="536448"/>
                  </a:lnTo>
                  <a:lnTo>
                    <a:pt x="4572" y="547116"/>
                  </a:lnTo>
                  <a:lnTo>
                    <a:pt x="9144" y="547116"/>
                  </a:lnTo>
                  <a:close/>
                </a:path>
                <a:path w="47625" h="547369">
                  <a:moveTo>
                    <a:pt x="42672" y="9144"/>
                  </a:moveTo>
                  <a:lnTo>
                    <a:pt x="38100" y="4572"/>
                  </a:lnTo>
                  <a:lnTo>
                    <a:pt x="38100" y="9144"/>
                  </a:lnTo>
                  <a:lnTo>
                    <a:pt x="42672" y="9144"/>
                  </a:lnTo>
                  <a:close/>
                </a:path>
                <a:path w="47625" h="547369">
                  <a:moveTo>
                    <a:pt x="42672" y="536448"/>
                  </a:moveTo>
                  <a:lnTo>
                    <a:pt x="42672" y="9144"/>
                  </a:lnTo>
                  <a:lnTo>
                    <a:pt x="38100" y="9144"/>
                  </a:lnTo>
                  <a:lnTo>
                    <a:pt x="38100" y="536448"/>
                  </a:lnTo>
                  <a:lnTo>
                    <a:pt x="42672" y="536448"/>
                  </a:lnTo>
                  <a:close/>
                </a:path>
                <a:path w="47625" h="547369">
                  <a:moveTo>
                    <a:pt x="42672" y="547116"/>
                  </a:moveTo>
                  <a:lnTo>
                    <a:pt x="42672" y="536448"/>
                  </a:lnTo>
                  <a:lnTo>
                    <a:pt x="38100" y="541020"/>
                  </a:lnTo>
                  <a:lnTo>
                    <a:pt x="38100" y="547116"/>
                  </a:lnTo>
                  <a:lnTo>
                    <a:pt x="42672" y="547116"/>
                  </a:lnTo>
                  <a:close/>
                </a:path>
              </a:pathLst>
            </a:custGeom>
            <a:solidFill>
              <a:srgbClr val="000000"/>
            </a:solidFill>
          </p:spPr>
          <p:txBody>
            <a:bodyPr wrap="square" lIns="0" tIns="0" rIns="0" bIns="0" rtlCol="0"/>
            <a:lstStyle/>
            <a:p>
              <a:endParaRPr sz="1634"/>
            </a:p>
          </p:txBody>
        </p:sp>
        <p:sp>
          <p:nvSpPr>
            <p:cNvPr id="210" name="object 210"/>
            <p:cNvSpPr/>
            <p:nvPr/>
          </p:nvSpPr>
          <p:spPr>
            <a:xfrm>
              <a:off x="5545714" y="1866899"/>
              <a:ext cx="71628" cy="251460"/>
            </a:xfrm>
            <a:prstGeom prst="rect">
              <a:avLst/>
            </a:prstGeom>
            <a:blipFill>
              <a:blip r:embed="rId2" cstate="print"/>
              <a:stretch>
                <a:fillRect/>
              </a:stretch>
            </a:blipFill>
          </p:spPr>
          <p:txBody>
            <a:bodyPr wrap="square" lIns="0" tIns="0" rIns="0" bIns="0" rtlCol="0"/>
            <a:lstStyle/>
            <a:p>
              <a:endParaRPr sz="1634"/>
            </a:p>
          </p:txBody>
        </p:sp>
        <p:sp>
          <p:nvSpPr>
            <p:cNvPr id="211" name="object 211"/>
            <p:cNvSpPr/>
            <p:nvPr/>
          </p:nvSpPr>
          <p:spPr>
            <a:xfrm>
              <a:off x="5617341" y="1979676"/>
              <a:ext cx="0" cy="1015365"/>
            </a:xfrm>
            <a:custGeom>
              <a:avLst/>
              <a:gdLst/>
              <a:ahLst/>
              <a:cxnLst/>
              <a:rect l="l" t="t" r="r" b="b"/>
              <a:pathLst>
                <a:path h="1015364">
                  <a:moveTo>
                    <a:pt x="0" y="1014983"/>
                  </a:moveTo>
                  <a:lnTo>
                    <a:pt x="0" y="0"/>
                  </a:lnTo>
                  <a:lnTo>
                    <a:pt x="0" y="1014983"/>
                  </a:lnTo>
                  <a:close/>
                </a:path>
              </a:pathLst>
            </a:custGeom>
            <a:solidFill>
              <a:srgbClr val="6598FF"/>
            </a:solidFill>
          </p:spPr>
          <p:txBody>
            <a:bodyPr wrap="square" lIns="0" tIns="0" rIns="0" bIns="0" rtlCol="0"/>
            <a:lstStyle/>
            <a:p>
              <a:endParaRPr sz="1634"/>
            </a:p>
          </p:txBody>
        </p:sp>
        <p:sp>
          <p:nvSpPr>
            <p:cNvPr id="212" name="object 212"/>
            <p:cNvSpPr/>
            <p:nvPr/>
          </p:nvSpPr>
          <p:spPr>
            <a:xfrm>
              <a:off x="5591433" y="1979676"/>
              <a:ext cx="26034" cy="1015365"/>
            </a:xfrm>
            <a:custGeom>
              <a:avLst/>
              <a:gdLst/>
              <a:ahLst/>
              <a:cxnLst/>
              <a:rect l="l" t="t" r="r" b="b"/>
              <a:pathLst>
                <a:path w="26035" h="1015364">
                  <a:moveTo>
                    <a:pt x="25907" y="1014983"/>
                  </a:moveTo>
                  <a:lnTo>
                    <a:pt x="25907" y="0"/>
                  </a:lnTo>
                  <a:lnTo>
                    <a:pt x="0" y="0"/>
                  </a:lnTo>
                  <a:lnTo>
                    <a:pt x="0" y="1014983"/>
                  </a:lnTo>
                  <a:lnTo>
                    <a:pt x="25907" y="1014983"/>
                  </a:lnTo>
                  <a:close/>
                </a:path>
              </a:pathLst>
            </a:custGeom>
            <a:solidFill>
              <a:srgbClr val="000000"/>
            </a:solidFill>
          </p:spPr>
          <p:txBody>
            <a:bodyPr wrap="square" lIns="0" tIns="0" rIns="0" bIns="0" rtlCol="0"/>
            <a:lstStyle/>
            <a:p>
              <a:endParaRPr sz="1634"/>
            </a:p>
          </p:txBody>
        </p:sp>
        <p:sp>
          <p:nvSpPr>
            <p:cNvPr id="213" name="object 213"/>
            <p:cNvSpPr/>
            <p:nvPr/>
          </p:nvSpPr>
          <p:spPr>
            <a:xfrm>
              <a:off x="5591433" y="1979675"/>
              <a:ext cx="26034" cy="1015365"/>
            </a:xfrm>
            <a:custGeom>
              <a:avLst/>
              <a:gdLst/>
              <a:ahLst/>
              <a:cxnLst/>
              <a:rect l="l" t="t" r="r" b="b"/>
              <a:pathLst>
                <a:path w="26035" h="1015364">
                  <a:moveTo>
                    <a:pt x="25907" y="1014983"/>
                  </a:moveTo>
                  <a:lnTo>
                    <a:pt x="25907" y="0"/>
                  </a:lnTo>
                  <a:lnTo>
                    <a:pt x="0" y="0"/>
                  </a:lnTo>
                  <a:lnTo>
                    <a:pt x="0" y="1014983"/>
                  </a:lnTo>
                  <a:lnTo>
                    <a:pt x="25907" y="1014983"/>
                  </a:lnTo>
                  <a:close/>
                </a:path>
              </a:pathLst>
            </a:custGeom>
            <a:solidFill>
              <a:srgbClr val="6598FF"/>
            </a:solidFill>
          </p:spPr>
          <p:txBody>
            <a:bodyPr wrap="square" lIns="0" tIns="0" rIns="0" bIns="0" rtlCol="0"/>
            <a:lstStyle/>
            <a:p>
              <a:endParaRPr sz="1634"/>
            </a:p>
          </p:txBody>
        </p:sp>
        <p:sp>
          <p:nvSpPr>
            <p:cNvPr id="214" name="object 214"/>
            <p:cNvSpPr/>
            <p:nvPr/>
          </p:nvSpPr>
          <p:spPr>
            <a:xfrm>
              <a:off x="5586862" y="1975103"/>
              <a:ext cx="36830" cy="1024255"/>
            </a:xfrm>
            <a:custGeom>
              <a:avLst/>
              <a:gdLst/>
              <a:ahLst/>
              <a:cxnLst/>
              <a:rect l="l" t="t" r="r" b="b"/>
              <a:pathLst>
                <a:path w="36829" h="1024255">
                  <a:moveTo>
                    <a:pt x="36576" y="1024128"/>
                  </a:moveTo>
                  <a:lnTo>
                    <a:pt x="36576" y="0"/>
                  </a:lnTo>
                  <a:lnTo>
                    <a:pt x="0" y="0"/>
                  </a:lnTo>
                  <a:lnTo>
                    <a:pt x="0" y="1024128"/>
                  </a:lnTo>
                  <a:lnTo>
                    <a:pt x="4572" y="1024128"/>
                  </a:lnTo>
                  <a:lnTo>
                    <a:pt x="4572" y="10668"/>
                  </a:lnTo>
                  <a:lnTo>
                    <a:pt x="10668" y="4572"/>
                  </a:lnTo>
                  <a:lnTo>
                    <a:pt x="10668" y="10668"/>
                  </a:lnTo>
                  <a:lnTo>
                    <a:pt x="25908" y="10668"/>
                  </a:lnTo>
                  <a:lnTo>
                    <a:pt x="25908" y="4572"/>
                  </a:lnTo>
                  <a:lnTo>
                    <a:pt x="30480" y="10668"/>
                  </a:lnTo>
                  <a:lnTo>
                    <a:pt x="30480" y="1024128"/>
                  </a:lnTo>
                  <a:lnTo>
                    <a:pt x="36576" y="1024128"/>
                  </a:lnTo>
                  <a:close/>
                </a:path>
                <a:path w="36829" h="1024255">
                  <a:moveTo>
                    <a:pt x="10668" y="10668"/>
                  </a:moveTo>
                  <a:lnTo>
                    <a:pt x="10668" y="4572"/>
                  </a:lnTo>
                  <a:lnTo>
                    <a:pt x="4572" y="10668"/>
                  </a:lnTo>
                  <a:lnTo>
                    <a:pt x="10668" y="10668"/>
                  </a:lnTo>
                  <a:close/>
                </a:path>
                <a:path w="36829" h="1024255">
                  <a:moveTo>
                    <a:pt x="10668" y="1014984"/>
                  </a:moveTo>
                  <a:lnTo>
                    <a:pt x="10668" y="10668"/>
                  </a:lnTo>
                  <a:lnTo>
                    <a:pt x="4572" y="10668"/>
                  </a:lnTo>
                  <a:lnTo>
                    <a:pt x="4572" y="1014984"/>
                  </a:lnTo>
                  <a:lnTo>
                    <a:pt x="10668" y="1014984"/>
                  </a:lnTo>
                  <a:close/>
                </a:path>
                <a:path w="36829" h="1024255">
                  <a:moveTo>
                    <a:pt x="30480" y="1014984"/>
                  </a:moveTo>
                  <a:lnTo>
                    <a:pt x="4572" y="1014984"/>
                  </a:lnTo>
                  <a:lnTo>
                    <a:pt x="10668" y="1019556"/>
                  </a:lnTo>
                  <a:lnTo>
                    <a:pt x="10668" y="1024128"/>
                  </a:lnTo>
                  <a:lnTo>
                    <a:pt x="25908" y="1024128"/>
                  </a:lnTo>
                  <a:lnTo>
                    <a:pt x="25908" y="1019556"/>
                  </a:lnTo>
                  <a:lnTo>
                    <a:pt x="30480" y="1014984"/>
                  </a:lnTo>
                  <a:close/>
                </a:path>
                <a:path w="36829" h="1024255">
                  <a:moveTo>
                    <a:pt x="10668" y="1024128"/>
                  </a:moveTo>
                  <a:lnTo>
                    <a:pt x="10668" y="1019556"/>
                  </a:lnTo>
                  <a:lnTo>
                    <a:pt x="4572" y="1014984"/>
                  </a:lnTo>
                  <a:lnTo>
                    <a:pt x="4572" y="1024128"/>
                  </a:lnTo>
                  <a:lnTo>
                    <a:pt x="10668" y="1024128"/>
                  </a:lnTo>
                  <a:close/>
                </a:path>
                <a:path w="36829" h="1024255">
                  <a:moveTo>
                    <a:pt x="30480" y="10668"/>
                  </a:moveTo>
                  <a:lnTo>
                    <a:pt x="25908" y="4572"/>
                  </a:lnTo>
                  <a:lnTo>
                    <a:pt x="25908" y="10668"/>
                  </a:lnTo>
                  <a:lnTo>
                    <a:pt x="30480" y="10668"/>
                  </a:lnTo>
                  <a:close/>
                </a:path>
                <a:path w="36829" h="1024255">
                  <a:moveTo>
                    <a:pt x="30480" y="1014984"/>
                  </a:moveTo>
                  <a:lnTo>
                    <a:pt x="30480" y="10668"/>
                  </a:lnTo>
                  <a:lnTo>
                    <a:pt x="25908" y="10668"/>
                  </a:lnTo>
                  <a:lnTo>
                    <a:pt x="25908" y="1014984"/>
                  </a:lnTo>
                  <a:lnTo>
                    <a:pt x="30480" y="1014984"/>
                  </a:lnTo>
                  <a:close/>
                </a:path>
                <a:path w="36829" h="1024255">
                  <a:moveTo>
                    <a:pt x="30480" y="1024128"/>
                  </a:moveTo>
                  <a:lnTo>
                    <a:pt x="30480" y="1014984"/>
                  </a:lnTo>
                  <a:lnTo>
                    <a:pt x="25908" y="1019556"/>
                  </a:lnTo>
                  <a:lnTo>
                    <a:pt x="25908" y="1024128"/>
                  </a:lnTo>
                  <a:lnTo>
                    <a:pt x="30480" y="1024128"/>
                  </a:lnTo>
                  <a:close/>
                </a:path>
              </a:pathLst>
            </a:custGeom>
            <a:solidFill>
              <a:srgbClr val="000000"/>
            </a:solidFill>
          </p:spPr>
          <p:txBody>
            <a:bodyPr wrap="square" lIns="0" tIns="0" rIns="0" bIns="0" rtlCol="0"/>
            <a:lstStyle/>
            <a:p>
              <a:endParaRPr sz="1634"/>
            </a:p>
          </p:txBody>
        </p:sp>
        <p:sp>
          <p:nvSpPr>
            <p:cNvPr id="215" name="object 215"/>
            <p:cNvSpPr/>
            <p:nvPr/>
          </p:nvSpPr>
          <p:spPr>
            <a:xfrm>
              <a:off x="5586861" y="2205227"/>
              <a:ext cx="40005" cy="536575"/>
            </a:xfrm>
            <a:custGeom>
              <a:avLst/>
              <a:gdLst/>
              <a:ahLst/>
              <a:cxnLst/>
              <a:rect l="l" t="t" r="r" b="b"/>
              <a:pathLst>
                <a:path w="40004" h="536575">
                  <a:moveTo>
                    <a:pt x="39623" y="536447"/>
                  </a:moveTo>
                  <a:lnTo>
                    <a:pt x="39623" y="0"/>
                  </a:lnTo>
                  <a:lnTo>
                    <a:pt x="0" y="0"/>
                  </a:lnTo>
                  <a:lnTo>
                    <a:pt x="0" y="536447"/>
                  </a:lnTo>
                  <a:lnTo>
                    <a:pt x="39623" y="536447"/>
                  </a:lnTo>
                  <a:close/>
                </a:path>
              </a:pathLst>
            </a:custGeom>
            <a:solidFill>
              <a:srgbClr val="959595"/>
            </a:solidFill>
          </p:spPr>
          <p:txBody>
            <a:bodyPr wrap="square" lIns="0" tIns="0" rIns="0" bIns="0" rtlCol="0"/>
            <a:lstStyle/>
            <a:p>
              <a:endParaRPr sz="1634"/>
            </a:p>
          </p:txBody>
        </p:sp>
        <p:sp>
          <p:nvSpPr>
            <p:cNvPr id="216" name="object 216"/>
            <p:cNvSpPr/>
            <p:nvPr/>
          </p:nvSpPr>
          <p:spPr>
            <a:xfrm>
              <a:off x="5582290" y="2199131"/>
              <a:ext cx="48895" cy="547370"/>
            </a:xfrm>
            <a:custGeom>
              <a:avLst/>
              <a:gdLst/>
              <a:ahLst/>
              <a:cxnLst/>
              <a:rect l="l" t="t" r="r" b="b"/>
              <a:pathLst>
                <a:path w="48895" h="547369">
                  <a:moveTo>
                    <a:pt x="48768" y="547116"/>
                  </a:moveTo>
                  <a:lnTo>
                    <a:pt x="48768" y="0"/>
                  </a:lnTo>
                  <a:lnTo>
                    <a:pt x="0" y="0"/>
                  </a:lnTo>
                  <a:lnTo>
                    <a:pt x="0" y="547116"/>
                  </a:lnTo>
                  <a:lnTo>
                    <a:pt x="4572" y="547116"/>
                  </a:lnTo>
                  <a:lnTo>
                    <a:pt x="4572" y="10668"/>
                  </a:lnTo>
                  <a:lnTo>
                    <a:pt x="9144" y="6096"/>
                  </a:lnTo>
                  <a:lnTo>
                    <a:pt x="9144" y="10668"/>
                  </a:lnTo>
                  <a:lnTo>
                    <a:pt x="38100" y="10668"/>
                  </a:lnTo>
                  <a:lnTo>
                    <a:pt x="38100" y="6096"/>
                  </a:lnTo>
                  <a:lnTo>
                    <a:pt x="44196" y="10668"/>
                  </a:lnTo>
                  <a:lnTo>
                    <a:pt x="44196" y="547116"/>
                  </a:lnTo>
                  <a:lnTo>
                    <a:pt x="48768" y="547116"/>
                  </a:lnTo>
                  <a:close/>
                </a:path>
                <a:path w="48895" h="547369">
                  <a:moveTo>
                    <a:pt x="9144" y="10668"/>
                  </a:moveTo>
                  <a:lnTo>
                    <a:pt x="9144" y="6096"/>
                  </a:lnTo>
                  <a:lnTo>
                    <a:pt x="4572" y="10668"/>
                  </a:lnTo>
                  <a:lnTo>
                    <a:pt x="9144" y="10668"/>
                  </a:lnTo>
                  <a:close/>
                </a:path>
                <a:path w="48895" h="547369">
                  <a:moveTo>
                    <a:pt x="9144" y="537972"/>
                  </a:moveTo>
                  <a:lnTo>
                    <a:pt x="9144" y="10668"/>
                  </a:lnTo>
                  <a:lnTo>
                    <a:pt x="4572" y="10668"/>
                  </a:lnTo>
                  <a:lnTo>
                    <a:pt x="4572" y="537972"/>
                  </a:lnTo>
                  <a:lnTo>
                    <a:pt x="9144" y="537972"/>
                  </a:lnTo>
                  <a:close/>
                </a:path>
                <a:path w="48895" h="547369">
                  <a:moveTo>
                    <a:pt x="44196" y="537972"/>
                  </a:moveTo>
                  <a:lnTo>
                    <a:pt x="4572" y="537972"/>
                  </a:lnTo>
                  <a:lnTo>
                    <a:pt x="9144" y="542544"/>
                  </a:lnTo>
                  <a:lnTo>
                    <a:pt x="9144" y="547116"/>
                  </a:lnTo>
                  <a:lnTo>
                    <a:pt x="38100" y="547116"/>
                  </a:lnTo>
                  <a:lnTo>
                    <a:pt x="38100" y="542544"/>
                  </a:lnTo>
                  <a:lnTo>
                    <a:pt x="44196" y="537972"/>
                  </a:lnTo>
                  <a:close/>
                </a:path>
                <a:path w="48895" h="547369">
                  <a:moveTo>
                    <a:pt x="9144" y="547116"/>
                  </a:moveTo>
                  <a:lnTo>
                    <a:pt x="9144" y="542544"/>
                  </a:lnTo>
                  <a:lnTo>
                    <a:pt x="4572" y="537972"/>
                  </a:lnTo>
                  <a:lnTo>
                    <a:pt x="4572" y="547116"/>
                  </a:lnTo>
                  <a:lnTo>
                    <a:pt x="9144" y="547116"/>
                  </a:lnTo>
                  <a:close/>
                </a:path>
                <a:path w="48895" h="547369">
                  <a:moveTo>
                    <a:pt x="44196" y="10668"/>
                  </a:moveTo>
                  <a:lnTo>
                    <a:pt x="38100" y="6096"/>
                  </a:lnTo>
                  <a:lnTo>
                    <a:pt x="38100" y="10668"/>
                  </a:lnTo>
                  <a:lnTo>
                    <a:pt x="44196" y="10668"/>
                  </a:lnTo>
                  <a:close/>
                </a:path>
                <a:path w="48895" h="547369">
                  <a:moveTo>
                    <a:pt x="44196" y="537972"/>
                  </a:moveTo>
                  <a:lnTo>
                    <a:pt x="44196" y="10668"/>
                  </a:lnTo>
                  <a:lnTo>
                    <a:pt x="38100" y="10668"/>
                  </a:lnTo>
                  <a:lnTo>
                    <a:pt x="38100" y="537972"/>
                  </a:lnTo>
                  <a:lnTo>
                    <a:pt x="44196" y="537972"/>
                  </a:lnTo>
                  <a:close/>
                </a:path>
                <a:path w="48895" h="547369">
                  <a:moveTo>
                    <a:pt x="44196" y="547116"/>
                  </a:moveTo>
                  <a:lnTo>
                    <a:pt x="44196" y="537972"/>
                  </a:lnTo>
                  <a:lnTo>
                    <a:pt x="38100" y="542544"/>
                  </a:lnTo>
                  <a:lnTo>
                    <a:pt x="38100" y="547116"/>
                  </a:lnTo>
                  <a:lnTo>
                    <a:pt x="44196" y="547116"/>
                  </a:lnTo>
                  <a:close/>
                </a:path>
              </a:pathLst>
            </a:custGeom>
            <a:solidFill>
              <a:srgbClr val="000000"/>
            </a:solidFill>
          </p:spPr>
          <p:txBody>
            <a:bodyPr wrap="square" lIns="0" tIns="0" rIns="0" bIns="0" rtlCol="0"/>
            <a:lstStyle/>
            <a:p>
              <a:endParaRPr sz="1634"/>
            </a:p>
          </p:txBody>
        </p:sp>
        <p:sp>
          <p:nvSpPr>
            <p:cNvPr id="217" name="object 217"/>
            <p:cNvSpPr/>
            <p:nvPr/>
          </p:nvSpPr>
          <p:spPr>
            <a:xfrm>
              <a:off x="5586861" y="1962911"/>
              <a:ext cx="40005" cy="242570"/>
            </a:xfrm>
            <a:custGeom>
              <a:avLst/>
              <a:gdLst/>
              <a:ahLst/>
              <a:cxnLst/>
              <a:rect l="l" t="t" r="r" b="b"/>
              <a:pathLst>
                <a:path w="40004" h="242569">
                  <a:moveTo>
                    <a:pt x="39623" y="242315"/>
                  </a:moveTo>
                  <a:lnTo>
                    <a:pt x="39623" y="0"/>
                  </a:lnTo>
                  <a:lnTo>
                    <a:pt x="0" y="0"/>
                  </a:lnTo>
                  <a:lnTo>
                    <a:pt x="0" y="242315"/>
                  </a:lnTo>
                  <a:lnTo>
                    <a:pt x="39623" y="242315"/>
                  </a:lnTo>
                  <a:close/>
                </a:path>
              </a:pathLst>
            </a:custGeom>
            <a:solidFill>
              <a:srgbClr val="FF3200"/>
            </a:solidFill>
          </p:spPr>
          <p:txBody>
            <a:bodyPr wrap="square" lIns="0" tIns="0" rIns="0" bIns="0" rtlCol="0"/>
            <a:lstStyle/>
            <a:p>
              <a:endParaRPr sz="1634"/>
            </a:p>
          </p:txBody>
        </p:sp>
        <p:sp>
          <p:nvSpPr>
            <p:cNvPr id="218" name="object 218"/>
            <p:cNvSpPr/>
            <p:nvPr/>
          </p:nvSpPr>
          <p:spPr>
            <a:xfrm>
              <a:off x="5582290" y="1958339"/>
              <a:ext cx="48895" cy="251460"/>
            </a:xfrm>
            <a:custGeom>
              <a:avLst/>
              <a:gdLst/>
              <a:ahLst/>
              <a:cxnLst/>
              <a:rect l="l" t="t" r="r" b="b"/>
              <a:pathLst>
                <a:path w="48895" h="251460">
                  <a:moveTo>
                    <a:pt x="48768" y="251460"/>
                  </a:moveTo>
                  <a:lnTo>
                    <a:pt x="48768" y="0"/>
                  </a:lnTo>
                  <a:lnTo>
                    <a:pt x="0" y="0"/>
                  </a:lnTo>
                  <a:lnTo>
                    <a:pt x="0" y="251460"/>
                  </a:lnTo>
                  <a:lnTo>
                    <a:pt x="4572" y="251460"/>
                  </a:lnTo>
                  <a:lnTo>
                    <a:pt x="4572" y="9144"/>
                  </a:lnTo>
                  <a:lnTo>
                    <a:pt x="9144" y="4572"/>
                  </a:lnTo>
                  <a:lnTo>
                    <a:pt x="9144" y="9144"/>
                  </a:lnTo>
                  <a:lnTo>
                    <a:pt x="38100" y="9144"/>
                  </a:lnTo>
                  <a:lnTo>
                    <a:pt x="38100" y="4572"/>
                  </a:lnTo>
                  <a:lnTo>
                    <a:pt x="44196" y="9144"/>
                  </a:lnTo>
                  <a:lnTo>
                    <a:pt x="44196" y="251460"/>
                  </a:lnTo>
                  <a:lnTo>
                    <a:pt x="48768" y="251460"/>
                  </a:lnTo>
                  <a:close/>
                </a:path>
                <a:path w="48895" h="251460">
                  <a:moveTo>
                    <a:pt x="9144" y="9144"/>
                  </a:moveTo>
                  <a:lnTo>
                    <a:pt x="9144" y="4572"/>
                  </a:lnTo>
                  <a:lnTo>
                    <a:pt x="4572" y="9144"/>
                  </a:lnTo>
                  <a:lnTo>
                    <a:pt x="9144" y="9144"/>
                  </a:lnTo>
                  <a:close/>
                </a:path>
                <a:path w="48895" h="251460">
                  <a:moveTo>
                    <a:pt x="9144" y="240792"/>
                  </a:moveTo>
                  <a:lnTo>
                    <a:pt x="9144" y="9144"/>
                  </a:lnTo>
                  <a:lnTo>
                    <a:pt x="4572" y="9144"/>
                  </a:lnTo>
                  <a:lnTo>
                    <a:pt x="4572" y="240792"/>
                  </a:lnTo>
                  <a:lnTo>
                    <a:pt x="9144" y="240792"/>
                  </a:lnTo>
                  <a:close/>
                </a:path>
                <a:path w="48895" h="251460">
                  <a:moveTo>
                    <a:pt x="44196" y="240792"/>
                  </a:moveTo>
                  <a:lnTo>
                    <a:pt x="4572" y="240792"/>
                  </a:lnTo>
                  <a:lnTo>
                    <a:pt x="9144" y="246888"/>
                  </a:lnTo>
                  <a:lnTo>
                    <a:pt x="9144" y="251460"/>
                  </a:lnTo>
                  <a:lnTo>
                    <a:pt x="38100" y="251460"/>
                  </a:lnTo>
                  <a:lnTo>
                    <a:pt x="38100" y="246888"/>
                  </a:lnTo>
                  <a:lnTo>
                    <a:pt x="44196" y="240792"/>
                  </a:lnTo>
                  <a:close/>
                </a:path>
                <a:path w="48895" h="251460">
                  <a:moveTo>
                    <a:pt x="9144" y="251460"/>
                  </a:moveTo>
                  <a:lnTo>
                    <a:pt x="9144" y="246888"/>
                  </a:lnTo>
                  <a:lnTo>
                    <a:pt x="4572" y="240792"/>
                  </a:lnTo>
                  <a:lnTo>
                    <a:pt x="4572" y="251460"/>
                  </a:lnTo>
                  <a:lnTo>
                    <a:pt x="9144" y="251460"/>
                  </a:lnTo>
                  <a:close/>
                </a:path>
                <a:path w="48895" h="251460">
                  <a:moveTo>
                    <a:pt x="44196" y="9144"/>
                  </a:moveTo>
                  <a:lnTo>
                    <a:pt x="38100" y="4572"/>
                  </a:lnTo>
                  <a:lnTo>
                    <a:pt x="38100" y="9144"/>
                  </a:lnTo>
                  <a:lnTo>
                    <a:pt x="44196" y="9144"/>
                  </a:lnTo>
                  <a:close/>
                </a:path>
                <a:path w="48895" h="251460">
                  <a:moveTo>
                    <a:pt x="44196" y="240792"/>
                  </a:moveTo>
                  <a:lnTo>
                    <a:pt x="44196" y="9144"/>
                  </a:lnTo>
                  <a:lnTo>
                    <a:pt x="38100" y="9144"/>
                  </a:lnTo>
                  <a:lnTo>
                    <a:pt x="38100" y="240792"/>
                  </a:lnTo>
                  <a:lnTo>
                    <a:pt x="44196" y="240792"/>
                  </a:lnTo>
                  <a:close/>
                </a:path>
                <a:path w="48895" h="251460">
                  <a:moveTo>
                    <a:pt x="44196" y="251460"/>
                  </a:moveTo>
                  <a:lnTo>
                    <a:pt x="44196" y="240792"/>
                  </a:lnTo>
                  <a:lnTo>
                    <a:pt x="38100" y="246888"/>
                  </a:lnTo>
                  <a:lnTo>
                    <a:pt x="38100" y="251460"/>
                  </a:lnTo>
                  <a:lnTo>
                    <a:pt x="44196" y="251460"/>
                  </a:lnTo>
                  <a:close/>
                </a:path>
              </a:pathLst>
            </a:custGeom>
            <a:solidFill>
              <a:srgbClr val="000000"/>
            </a:solidFill>
          </p:spPr>
          <p:txBody>
            <a:bodyPr wrap="square" lIns="0" tIns="0" rIns="0" bIns="0" rtlCol="0"/>
            <a:lstStyle/>
            <a:p>
              <a:endParaRPr sz="1634"/>
            </a:p>
          </p:txBody>
        </p:sp>
        <p:sp>
          <p:nvSpPr>
            <p:cNvPr id="219" name="object 219"/>
            <p:cNvSpPr/>
            <p:nvPr/>
          </p:nvSpPr>
          <p:spPr>
            <a:xfrm>
              <a:off x="5632577" y="1969007"/>
              <a:ext cx="60960" cy="995680"/>
            </a:xfrm>
            <a:custGeom>
              <a:avLst/>
              <a:gdLst/>
              <a:ahLst/>
              <a:cxnLst/>
              <a:rect l="l" t="t" r="r" b="b"/>
              <a:pathLst>
                <a:path w="60960" h="995680">
                  <a:moveTo>
                    <a:pt x="60960" y="0"/>
                  </a:moveTo>
                  <a:lnTo>
                    <a:pt x="0" y="0"/>
                  </a:lnTo>
                  <a:lnTo>
                    <a:pt x="0" y="954036"/>
                  </a:lnTo>
                  <a:lnTo>
                    <a:pt x="0" y="995172"/>
                  </a:lnTo>
                  <a:lnTo>
                    <a:pt x="60960" y="995172"/>
                  </a:lnTo>
                  <a:lnTo>
                    <a:pt x="60960" y="954036"/>
                  </a:lnTo>
                  <a:lnTo>
                    <a:pt x="60960" y="0"/>
                  </a:lnTo>
                  <a:close/>
                </a:path>
              </a:pathLst>
            </a:custGeom>
            <a:solidFill>
              <a:srgbClr val="6598FF"/>
            </a:solidFill>
          </p:spPr>
          <p:txBody>
            <a:bodyPr wrap="square" lIns="0" tIns="0" rIns="0" bIns="0" rtlCol="0"/>
            <a:lstStyle/>
            <a:p>
              <a:endParaRPr sz="1634"/>
            </a:p>
          </p:txBody>
        </p:sp>
        <p:sp>
          <p:nvSpPr>
            <p:cNvPr id="220" name="object 220"/>
            <p:cNvSpPr/>
            <p:nvPr/>
          </p:nvSpPr>
          <p:spPr>
            <a:xfrm>
              <a:off x="5628010" y="1964435"/>
              <a:ext cx="71755" cy="1004569"/>
            </a:xfrm>
            <a:custGeom>
              <a:avLst/>
              <a:gdLst/>
              <a:ahLst/>
              <a:cxnLst/>
              <a:rect l="l" t="t" r="r" b="b"/>
              <a:pathLst>
                <a:path w="71754" h="1004569">
                  <a:moveTo>
                    <a:pt x="71628" y="1004316"/>
                  </a:moveTo>
                  <a:lnTo>
                    <a:pt x="71628" y="0"/>
                  </a:lnTo>
                  <a:lnTo>
                    <a:pt x="0" y="0"/>
                  </a:lnTo>
                  <a:lnTo>
                    <a:pt x="0" y="1004316"/>
                  </a:lnTo>
                  <a:lnTo>
                    <a:pt x="4572" y="1004316"/>
                  </a:lnTo>
                  <a:lnTo>
                    <a:pt x="4572" y="10668"/>
                  </a:lnTo>
                  <a:lnTo>
                    <a:pt x="9144" y="4572"/>
                  </a:lnTo>
                  <a:lnTo>
                    <a:pt x="9144" y="10668"/>
                  </a:lnTo>
                  <a:lnTo>
                    <a:pt x="60960" y="10668"/>
                  </a:lnTo>
                  <a:lnTo>
                    <a:pt x="60960" y="4572"/>
                  </a:lnTo>
                  <a:lnTo>
                    <a:pt x="65532" y="10668"/>
                  </a:lnTo>
                  <a:lnTo>
                    <a:pt x="65532" y="1004316"/>
                  </a:lnTo>
                  <a:lnTo>
                    <a:pt x="71628" y="1004316"/>
                  </a:lnTo>
                  <a:close/>
                </a:path>
                <a:path w="71754" h="1004569">
                  <a:moveTo>
                    <a:pt x="9144" y="10668"/>
                  </a:moveTo>
                  <a:lnTo>
                    <a:pt x="9144" y="4572"/>
                  </a:lnTo>
                  <a:lnTo>
                    <a:pt x="4572" y="10668"/>
                  </a:lnTo>
                  <a:lnTo>
                    <a:pt x="9144" y="10668"/>
                  </a:lnTo>
                  <a:close/>
                </a:path>
                <a:path w="71754" h="1004569">
                  <a:moveTo>
                    <a:pt x="9144" y="993648"/>
                  </a:moveTo>
                  <a:lnTo>
                    <a:pt x="9144" y="10668"/>
                  </a:lnTo>
                  <a:lnTo>
                    <a:pt x="4572" y="10668"/>
                  </a:lnTo>
                  <a:lnTo>
                    <a:pt x="4572" y="993648"/>
                  </a:lnTo>
                  <a:lnTo>
                    <a:pt x="9144" y="993648"/>
                  </a:lnTo>
                  <a:close/>
                </a:path>
                <a:path w="71754" h="1004569">
                  <a:moveTo>
                    <a:pt x="65532" y="993648"/>
                  </a:moveTo>
                  <a:lnTo>
                    <a:pt x="4572" y="993648"/>
                  </a:lnTo>
                  <a:lnTo>
                    <a:pt x="9144" y="999744"/>
                  </a:lnTo>
                  <a:lnTo>
                    <a:pt x="9144" y="1004316"/>
                  </a:lnTo>
                  <a:lnTo>
                    <a:pt x="60960" y="1004316"/>
                  </a:lnTo>
                  <a:lnTo>
                    <a:pt x="60960" y="999744"/>
                  </a:lnTo>
                  <a:lnTo>
                    <a:pt x="65532" y="993648"/>
                  </a:lnTo>
                  <a:close/>
                </a:path>
                <a:path w="71754" h="1004569">
                  <a:moveTo>
                    <a:pt x="9144" y="1004316"/>
                  </a:moveTo>
                  <a:lnTo>
                    <a:pt x="9144" y="999744"/>
                  </a:lnTo>
                  <a:lnTo>
                    <a:pt x="4572" y="993648"/>
                  </a:lnTo>
                  <a:lnTo>
                    <a:pt x="4572" y="1004316"/>
                  </a:lnTo>
                  <a:lnTo>
                    <a:pt x="9144" y="1004316"/>
                  </a:lnTo>
                  <a:close/>
                </a:path>
                <a:path w="71754" h="1004569">
                  <a:moveTo>
                    <a:pt x="65532" y="10668"/>
                  </a:moveTo>
                  <a:lnTo>
                    <a:pt x="60960" y="4572"/>
                  </a:lnTo>
                  <a:lnTo>
                    <a:pt x="60960" y="10668"/>
                  </a:lnTo>
                  <a:lnTo>
                    <a:pt x="65532" y="10668"/>
                  </a:lnTo>
                  <a:close/>
                </a:path>
                <a:path w="71754" h="1004569">
                  <a:moveTo>
                    <a:pt x="65532" y="993648"/>
                  </a:moveTo>
                  <a:lnTo>
                    <a:pt x="65532" y="10668"/>
                  </a:lnTo>
                  <a:lnTo>
                    <a:pt x="60960" y="10668"/>
                  </a:lnTo>
                  <a:lnTo>
                    <a:pt x="60960" y="993648"/>
                  </a:lnTo>
                  <a:lnTo>
                    <a:pt x="65532" y="993648"/>
                  </a:lnTo>
                  <a:close/>
                </a:path>
                <a:path w="71754" h="1004569">
                  <a:moveTo>
                    <a:pt x="65532" y="1004316"/>
                  </a:moveTo>
                  <a:lnTo>
                    <a:pt x="65532" y="993648"/>
                  </a:lnTo>
                  <a:lnTo>
                    <a:pt x="60960" y="999744"/>
                  </a:lnTo>
                  <a:lnTo>
                    <a:pt x="60960" y="1004316"/>
                  </a:lnTo>
                  <a:lnTo>
                    <a:pt x="65532" y="1004316"/>
                  </a:lnTo>
                  <a:close/>
                </a:path>
              </a:pathLst>
            </a:custGeom>
            <a:solidFill>
              <a:srgbClr val="000000"/>
            </a:solidFill>
          </p:spPr>
          <p:txBody>
            <a:bodyPr wrap="square" lIns="0" tIns="0" rIns="0" bIns="0" rtlCol="0"/>
            <a:lstStyle/>
            <a:p>
              <a:endParaRPr sz="1634"/>
            </a:p>
          </p:txBody>
        </p:sp>
        <p:sp>
          <p:nvSpPr>
            <p:cNvPr id="221" name="object 221"/>
            <p:cNvSpPr/>
            <p:nvPr/>
          </p:nvSpPr>
          <p:spPr>
            <a:xfrm>
              <a:off x="5643249" y="2182367"/>
              <a:ext cx="38100" cy="533400"/>
            </a:xfrm>
            <a:custGeom>
              <a:avLst/>
              <a:gdLst/>
              <a:ahLst/>
              <a:cxnLst/>
              <a:rect l="l" t="t" r="r" b="b"/>
              <a:pathLst>
                <a:path w="38100" h="533400">
                  <a:moveTo>
                    <a:pt x="0" y="533399"/>
                  </a:moveTo>
                  <a:lnTo>
                    <a:pt x="38099" y="533399"/>
                  </a:lnTo>
                  <a:lnTo>
                    <a:pt x="38099" y="0"/>
                  </a:lnTo>
                  <a:lnTo>
                    <a:pt x="0" y="0"/>
                  </a:lnTo>
                  <a:lnTo>
                    <a:pt x="0" y="533399"/>
                  </a:lnTo>
                  <a:close/>
                </a:path>
              </a:pathLst>
            </a:custGeom>
            <a:solidFill>
              <a:srgbClr val="959595"/>
            </a:solidFill>
          </p:spPr>
          <p:txBody>
            <a:bodyPr wrap="square" lIns="0" tIns="0" rIns="0" bIns="0" rtlCol="0"/>
            <a:lstStyle/>
            <a:p>
              <a:endParaRPr sz="1634"/>
            </a:p>
          </p:txBody>
        </p:sp>
        <p:sp>
          <p:nvSpPr>
            <p:cNvPr id="222" name="object 222"/>
            <p:cNvSpPr/>
            <p:nvPr/>
          </p:nvSpPr>
          <p:spPr>
            <a:xfrm>
              <a:off x="5638678" y="2177795"/>
              <a:ext cx="52069" cy="542925"/>
            </a:xfrm>
            <a:custGeom>
              <a:avLst/>
              <a:gdLst/>
              <a:ahLst/>
              <a:cxnLst/>
              <a:rect l="l" t="t" r="r" b="b"/>
              <a:pathLst>
                <a:path w="52070" h="542925">
                  <a:moveTo>
                    <a:pt x="51816" y="542544"/>
                  </a:moveTo>
                  <a:lnTo>
                    <a:pt x="51816" y="0"/>
                  </a:lnTo>
                  <a:lnTo>
                    <a:pt x="0" y="0"/>
                  </a:lnTo>
                  <a:lnTo>
                    <a:pt x="0" y="542544"/>
                  </a:lnTo>
                  <a:lnTo>
                    <a:pt x="4572" y="542544"/>
                  </a:lnTo>
                  <a:lnTo>
                    <a:pt x="4572" y="9144"/>
                  </a:lnTo>
                  <a:lnTo>
                    <a:pt x="9144" y="4572"/>
                  </a:lnTo>
                  <a:lnTo>
                    <a:pt x="9144" y="9144"/>
                  </a:lnTo>
                  <a:lnTo>
                    <a:pt x="41148" y="9144"/>
                  </a:lnTo>
                  <a:lnTo>
                    <a:pt x="41148" y="4572"/>
                  </a:lnTo>
                  <a:lnTo>
                    <a:pt x="45720" y="9144"/>
                  </a:lnTo>
                  <a:lnTo>
                    <a:pt x="45720" y="542544"/>
                  </a:lnTo>
                  <a:lnTo>
                    <a:pt x="51816" y="542544"/>
                  </a:lnTo>
                  <a:close/>
                </a:path>
                <a:path w="52070" h="542925">
                  <a:moveTo>
                    <a:pt x="9144" y="9144"/>
                  </a:moveTo>
                  <a:lnTo>
                    <a:pt x="9144" y="4572"/>
                  </a:lnTo>
                  <a:lnTo>
                    <a:pt x="4572" y="9144"/>
                  </a:lnTo>
                  <a:lnTo>
                    <a:pt x="9144" y="9144"/>
                  </a:lnTo>
                  <a:close/>
                </a:path>
                <a:path w="52070" h="542925">
                  <a:moveTo>
                    <a:pt x="9144" y="533400"/>
                  </a:moveTo>
                  <a:lnTo>
                    <a:pt x="9144" y="9144"/>
                  </a:lnTo>
                  <a:lnTo>
                    <a:pt x="4572" y="9144"/>
                  </a:lnTo>
                  <a:lnTo>
                    <a:pt x="4572" y="533400"/>
                  </a:lnTo>
                  <a:lnTo>
                    <a:pt x="9144" y="533400"/>
                  </a:lnTo>
                  <a:close/>
                </a:path>
                <a:path w="52070" h="542925">
                  <a:moveTo>
                    <a:pt x="45720" y="533400"/>
                  </a:moveTo>
                  <a:lnTo>
                    <a:pt x="4572" y="533400"/>
                  </a:lnTo>
                  <a:lnTo>
                    <a:pt x="9144" y="537972"/>
                  </a:lnTo>
                  <a:lnTo>
                    <a:pt x="9144" y="542544"/>
                  </a:lnTo>
                  <a:lnTo>
                    <a:pt x="41148" y="542544"/>
                  </a:lnTo>
                  <a:lnTo>
                    <a:pt x="41148" y="537972"/>
                  </a:lnTo>
                  <a:lnTo>
                    <a:pt x="45720" y="533400"/>
                  </a:lnTo>
                  <a:close/>
                </a:path>
                <a:path w="52070" h="542925">
                  <a:moveTo>
                    <a:pt x="9144" y="542544"/>
                  </a:moveTo>
                  <a:lnTo>
                    <a:pt x="9144" y="537972"/>
                  </a:lnTo>
                  <a:lnTo>
                    <a:pt x="4572" y="533400"/>
                  </a:lnTo>
                  <a:lnTo>
                    <a:pt x="4572" y="542544"/>
                  </a:lnTo>
                  <a:lnTo>
                    <a:pt x="9144" y="542544"/>
                  </a:lnTo>
                  <a:close/>
                </a:path>
                <a:path w="52070" h="542925">
                  <a:moveTo>
                    <a:pt x="45720" y="9144"/>
                  </a:moveTo>
                  <a:lnTo>
                    <a:pt x="41148" y="4572"/>
                  </a:lnTo>
                  <a:lnTo>
                    <a:pt x="41148" y="9144"/>
                  </a:lnTo>
                  <a:lnTo>
                    <a:pt x="45720" y="9144"/>
                  </a:lnTo>
                  <a:close/>
                </a:path>
                <a:path w="52070" h="542925">
                  <a:moveTo>
                    <a:pt x="45720" y="533400"/>
                  </a:moveTo>
                  <a:lnTo>
                    <a:pt x="45720" y="9144"/>
                  </a:lnTo>
                  <a:lnTo>
                    <a:pt x="41148" y="9144"/>
                  </a:lnTo>
                  <a:lnTo>
                    <a:pt x="41148" y="533400"/>
                  </a:lnTo>
                  <a:lnTo>
                    <a:pt x="45720" y="533400"/>
                  </a:lnTo>
                  <a:close/>
                </a:path>
                <a:path w="52070" h="542925">
                  <a:moveTo>
                    <a:pt x="45720" y="542544"/>
                  </a:moveTo>
                  <a:lnTo>
                    <a:pt x="45720" y="533400"/>
                  </a:lnTo>
                  <a:lnTo>
                    <a:pt x="41148" y="537972"/>
                  </a:lnTo>
                  <a:lnTo>
                    <a:pt x="41148" y="542544"/>
                  </a:lnTo>
                  <a:lnTo>
                    <a:pt x="45720" y="542544"/>
                  </a:lnTo>
                  <a:close/>
                </a:path>
              </a:pathLst>
            </a:custGeom>
            <a:solidFill>
              <a:srgbClr val="000000"/>
            </a:solidFill>
          </p:spPr>
          <p:txBody>
            <a:bodyPr wrap="square" lIns="0" tIns="0" rIns="0" bIns="0" rtlCol="0"/>
            <a:lstStyle/>
            <a:p>
              <a:endParaRPr sz="1634"/>
            </a:p>
          </p:txBody>
        </p:sp>
        <p:sp>
          <p:nvSpPr>
            <p:cNvPr id="223" name="object 223"/>
            <p:cNvSpPr/>
            <p:nvPr/>
          </p:nvSpPr>
          <p:spPr>
            <a:xfrm>
              <a:off x="5643249" y="1943099"/>
              <a:ext cx="38100" cy="239395"/>
            </a:xfrm>
            <a:custGeom>
              <a:avLst/>
              <a:gdLst/>
              <a:ahLst/>
              <a:cxnLst/>
              <a:rect l="l" t="t" r="r" b="b"/>
              <a:pathLst>
                <a:path w="38100" h="239394">
                  <a:moveTo>
                    <a:pt x="0" y="239267"/>
                  </a:moveTo>
                  <a:lnTo>
                    <a:pt x="38099" y="239267"/>
                  </a:lnTo>
                  <a:lnTo>
                    <a:pt x="38099" y="0"/>
                  </a:lnTo>
                  <a:lnTo>
                    <a:pt x="0" y="0"/>
                  </a:lnTo>
                  <a:lnTo>
                    <a:pt x="0" y="239267"/>
                  </a:lnTo>
                  <a:close/>
                </a:path>
              </a:pathLst>
            </a:custGeom>
            <a:solidFill>
              <a:srgbClr val="FF3200"/>
            </a:solidFill>
          </p:spPr>
          <p:txBody>
            <a:bodyPr wrap="square" lIns="0" tIns="0" rIns="0" bIns="0" rtlCol="0"/>
            <a:lstStyle/>
            <a:p>
              <a:endParaRPr sz="1634"/>
            </a:p>
          </p:txBody>
        </p:sp>
        <p:sp>
          <p:nvSpPr>
            <p:cNvPr id="224" name="object 224"/>
            <p:cNvSpPr/>
            <p:nvPr/>
          </p:nvSpPr>
          <p:spPr>
            <a:xfrm>
              <a:off x="5638678" y="1938527"/>
              <a:ext cx="52069" cy="248920"/>
            </a:xfrm>
            <a:custGeom>
              <a:avLst/>
              <a:gdLst/>
              <a:ahLst/>
              <a:cxnLst/>
              <a:rect l="l" t="t" r="r" b="b"/>
              <a:pathLst>
                <a:path w="52070" h="248919">
                  <a:moveTo>
                    <a:pt x="51816" y="248412"/>
                  </a:moveTo>
                  <a:lnTo>
                    <a:pt x="51816" y="0"/>
                  </a:lnTo>
                  <a:lnTo>
                    <a:pt x="0" y="0"/>
                  </a:lnTo>
                  <a:lnTo>
                    <a:pt x="0" y="248412"/>
                  </a:lnTo>
                  <a:lnTo>
                    <a:pt x="4572" y="248412"/>
                  </a:lnTo>
                  <a:lnTo>
                    <a:pt x="4572" y="9144"/>
                  </a:lnTo>
                  <a:lnTo>
                    <a:pt x="9144" y="4572"/>
                  </a:lnTo>
                  <a:lnTo>
                    <a:pt x="9144" y="9144"/>
                  </a:lnTo>
                  <a:lnTo>
                    <a:pt x="41148" y="9144"/>
                  </a:lnTo>
                  <a:lnTo>
                    <a:pt x="41148" y="4572"/>
                  </a:lnTo>
                  <a:lnTo>
                    <a:pt x="45720" y="9144"/>
                  </a:lnTo>
                  <a:lnTo>
                    <a:pt x="45720" y="248412"/>
                  </a:lnTo>
                  <a:lnTo>
                    <a:pt x="51816" y="248412"/>
                  </a:lnTo>
                  <a:close/>
                </a:path>
                <a:path w="52070" h="248919">
                  <a:moveTo>
                    <a:pt x="9144" y="9144"/>
                  </a:moveTo>
                  <a:lnTo>
                    <a:pt x="9144" y="4572"/>
                  </a:lnTo>
                  <a:lnTo>
                    <a:pt x="4572" y="9144"/>
                  </a:lnTo>
                  <a:lnTo>
                    <a:pt x="9144" y="9144"/>
                  </a:lnTo>
                  <a:close/>
                </a:path>
                <a:path w="52070" h="248919">
                  <a:moveTo>
                    <a:pt x="9144" y="239268"/>
                  </a:moveTo>
                  <a:lnTo>
                    <a:pt x="9144" y="9144"/>
                  </a:lnTo>
                  <a:lnTo>
                    <a:pt x="4572" y="9144"/>
                  </a:lnTo>
                  <a:lnTo>
                    <a:pt x="4572" y="239268"/>
                  </a:lnTo>
                  <a:lnTo>
                    <a:pt x="9144" y="239268"/>
                  </a:lnTo>
                  <a:close/>
                </a:path>
                <a:path w="52070" h="248919">
                  <a:moveTo>
                    <a:pt x="45720" y="239268"/>
                  </a:moveTo>
                  <a:lnTo>
                    <a:pt x="4572" y="239268"/>
                  </a:lnTo>
                  <a:lnTo>
                    <a:pt x="9144" y="243840"/>
                  </a:lnTo>
                  <a:lnTo>
                    <a:pt x="9144" y="248412"/>
                  </a:lnTo>
                  <a:lnTo>
                    <a:pt x="41148" y="248412"/>
                  </a:lnTo>
                  <a:lnTo>
                    <a:pt x="41148" y="243840"/>
                  </a:lnTo>
                  <a:lnTo>
                    <a:pt x="45720" y="239268"/>
                  </a:lnTo>
                  <a:close/>
                </a:path>
                <a:path w="52070" h="248919">
                  <a:moveTo>
                    <a:pt x="9144" y="248412"/>
                  </a:moveTo>
                  <a:lnTo>
                    <a:pt x="9144" y="243840"/>
                  </a:lnTo>
                  <a:lnTo>
                    <a:pt x="4572" y="239268"/>
                  </a:lnTo>
                  <a:lnTo>
                    <a:pt x="4572" y="248412"/>
                  </a:lnTo>
                  <a:lnTo>
                    <a:pt x="9144" y="248412"/>
                  </a:lnTo>
                  <a:close/>
                </a:path>
                <a:path w="52070" h="248919">
                  <a:moveTo>
                    <a:pt x="45720" y="9144"/>
                  </a:moveTo>
                  <a:lnTo>
                    <a:pt x="41148" y="4572"/>
                  </a:lnTo>
                  <a:lnTo>
                    <a:pt x="41148" y="9144"/>
                  </a:lnTo>
                  <a:lnTo>
                    <a:pt x="45720" y="9144"/>
                  </a:lnTo>
                  <a:close/>
                </a:path>
                <a:path w="52070" h="248919">
                  <a:moveTo>
                    <a:pt x="45720" y="239268"/>
                  </a:moveTo>
                  <a:lnTo>
                    <a:pt x="45720" y="9144"/>
                  </a:lnTo>
                  <a:lnTo>
                    <a:pt x="41148" y="9144"/>
                  </a:lnTo>
                  <a:lnTo>
                    <a:pt x="41148" y="239268"/>
                  </a:lnTo>
                  <a:lnTo>
                    <a:pt x="45720" y="239268"/>
                  </a:lnTo>
                  <a:close/>
                </a:path>
                <a:path w="52070" h="248919">
                  <a:moveTo>
                    <a:pt x="45720" y="248412"/>
                  </a:moveTo>
                  <a:lnTo>
                    <a:pt x="45720" y="239268"/>
                  </a:lnTo>
                  <a:lnTo>
                    <a:pt x="41148" y="243840"/>
                  </a:lnTo>
                  <a:lnTo>
                    <a:pt x="41148" y="248412"/>
                  </a:lnTo>
                  <a:lnTo>
                    <a:pt x="45720" y="248412"/>
                  </a:lnTo>
                  <a:close/>
                </a:path>
              </a:pathLst>
            </a:custGeom>
            <a:solidFill>
              <a:srgbClr val="000000"/>
            </a:solidFill>
          </p:spPr>
          <p:txBody>
            <a:bodyPr wrap="square" lIns="0" tIns="0" rIns="0" bIns="0" rtlCol="0"/>
            <a:lstStyle/>
            <a:p>
              <a:endParaRPr sz="1634"/>
            </a:p>
          </p:txBody>
        </p:sp>
        <p:sp>
          <p:nvSpPr>
            <p:cNvPr id="225" name="object 225"/>
            <p:cNvSpPr/>
            <p:nvPr/>
          </p:nvSpPr>
          <p:spPr>
            <a:xfrm>
              <a:off x="5681345" y="1914143"/>
              <a:ext cx="59690" cy="1009015"/>
            </a:xfrm>
            <a:custGeom>
              <a:avLst/>
              <a:gdLst/>
              <a:ahLst/>
              <a:cxnLst/>
              <a:rect l="l" t="t" r="r" b="b"/>
              <a:pathLst>
                <a:path w="59689" h="1009014">
                  <a:moveTo>
                    <a:pt x="59436" y="0"/>
                  </a:moveTo>
                  <a:lnTo>
                    <a:pt x="0" y="0"/>
                  </a:lnTo>
                  <a:lnTo>
                    <a:pt x="0" y="1008888"/>
                  </a:lnTo>
                  <a:lnTo>
                    <a:pt x="59436" y="1008888"/>
                  </a:lnTo>
                  <a:lnTo>
                    <a:pt x="59436" y="12"/>
                  </a:lnTo>
                  <a:close/>
                </a:path>
              </a:pathLst>
            </a:custGeom>
            <a:solidFill>
              <a:srgbClr val="6598FF"/>
            </a:solidFill>
          </p:spPr>
          <p:txBody>
            <a:bodyPr wrap="square" lIns="0" tIns="0" rIns="0" bIns="0" rtlCol="0"/>
            <a:lstStyle/>
            <a:p>
              <a:endParaRPr sz="1634"/>
            </a:p>
          </p:txBody>
        </p:sp>
        <p:sp>
          <p:nvSpPr>
            <p:cNvPr id="226" name="object 226"/>
            <p:cNvSpPr/>
            <p:nvPr/>
          </p:nvSpPr>
          <p:spPr>
            <a:xfrm>
              <a:off x="5676778" y="1909571"/>
              <a:ext cx="68580" cy="1018540"/>
            </a:xfrm>
            <a:custGeom>
              <a:avLst/>
              <a:gdLst/>
              <a:ahLst/>
              <a:cxnLst/>
              <a:rect l="l" t="t" r="r" b="b"/>
              <a:pathLst>
                <a:path w="68579" h="1018539">
                  <a:moveTo>
                    <a:pt x="68580" y="1018032"/>
                  </a:moveTo>
                  <a:lnTo>
                    <a:pt x="68580" y="0"/>
                  </a:lnTo>
                  <a:lnTo>
                    <a:pt x="0" y="0"/>
                  </a:lnTo>
                  <a:lnTo>
                    <a:pt x="0" y="1018032"/>
                  </a:lnTo>
                  <a:lnTo>
                    <a:pt x="4572" y="1018032"/>
                  </a:lnTo>
                  <a:lnTo>
                    <a:pt x="4572" y="9144"/>
                  </a:lnTo>
                  <a:lnTo>
                    <a:pt x="9144" y="4572"/>
                  </a:lnTo>
                  <a:lnTo>
                    <a:pt x="9144" y="9144"/>
                  </a:lnTo>
                  <a:lnTo>
                    <a:pt x="57912" y="9144"/>
                  </a:lnTo>
                  <a:lnTo>
                    <a:pt x="57912" y="4572"/>
                  </a:lnTo>
                  <a:lnTo>
                    <a:pt x="64008" y="9144"/>
                  </a:lnTo>
                  <a:lnTo>
                    <a:pt x="64008" y="1018032"/>
                  </a:lnTo>
                  <a:lnTo>
                    <a:pt x="68580" y="1018032"/>
                  </a:lnTo>
                  <a:close/>
                </a:path>
                <a:path w="68579" h="1018539">
                  <a:moveTo>
                    <a:pt x="9144" y="9144"/>
                  </a:moveTo>
                  <a:lnTo>
                    <a:pt x="9144" y="4572"/>
                  </a:lnTo>
                  <a:lnTo>
                    <a:pt x="4572" y="9144"/>
                  </a:lnTo>
                  <a:lnTo>
                    <a:pt x="9144" y="9144"/>
                  </a:lnTo>
                  <a:close/>
                </a:path>
                <a:path w="68579" h="1018539">
                  <a:moveTo>
                    <a:pt x="9144" y="1008888"/>
                  </a:moveTo>
                  <a:lnTo>
                    <a:pt x="9144" y="9144"/>
                  </a:lnTo>
                  <a:lnTo>
                    <a:pt x="4572" y="9144"/>
                  </a:lnTo>
                  <a:lnTo>
                    <a:pt x="4572" y="1008888"/>
                  </a:lnTo>
                  <a:lnTo>
                    <a:pt x="9144" y="1008888"/>
                  </a:lnTo>
                  <a:close/>
                </a:path>
                <a:path w="68579" h="1018539">
                  <a:moveTo>
                    <a:pt x="64008" y="1008888"/>
                  </a:moveTo>
                  <a:lnTo>
                    <a:pt x="4572" y="1008888"/>
                  </a:lnTo>
                  <a:lnTo>
                    <a:pt x="9144" y="1013460"/>
                  </a:lnTo>
                  <a:lnTo>
                    <a:pt x="9144" y="1018032"/>
                  </a:lnTo>
                  <a:lnTo>
                    <a:pt x="57912" y="1018032"/>
                  </a:lnTo>
                  <a:lnTo>
                    <a:pt x="57912" y="1013460"/>
                  </a:lnTo>
                  <a:lnTo>
                    <a:pt x="64008" y="1008888"/>
                  </a:lnTo>
                  <a:close/>
                </a:path>
                <a:path w="68579" h="1018539">
                  <a:moveTo>
                    <a:pt x="9144" y="1018032"/>
                  </a:moveTo>
                  <a:lnTo>
                    <a:pt x="9144" y="1013460"/>
                  </a:lnTo>
                  <a:lnTo>
                    <a:pt x="4572" y="1008888"/>
                  </a:lnTo>
                  <a:lnTo>
                    <a:pt x="4572" y="1018032"/>
                  </a:lnTo>
                  <a:lnTo>
                    <a:pt x="9144" y="1018032"/>
                  </a:lnTo>
                  <a:close/>
                </a:path>
                <a:path w="68579" h="1018539">
                  <a:moveTo>
                    <a:pt x="64008" y="9144"/>
                  </a:moveTo>
                  <a:lnTo>
                    <a:pt x="57912" y="4572"/>
                  </a:lnTo>
                  <a:lnTo>
                    <a:pt x="57912" y="9144"/>
                  </a:lnTo>
                  <a:lnTo>
                    <a:pt x="64008" y="9144"/>
                  </a:lnTo>
                  <a:close/>
                </a:path>
                <a:path w="68579" h="1018539">
                  <a:moveTo>
                    <a:pt x="64008" y="1008888"/>
                  </a:moveTo>
                  <a:lnTo>
                    <a:pt x="64008" y="9144"/>
                  </a:lnTo>
                  <a:lnTo>
                    <a:pt x="57912" y="9144"/>
                  </a:lnTo>
                  <a:lnTo>
                    <a:pt x="57912" y="1008888"/>
                  </a:lnTo>
                  <a:lnTo>
                    <a:pt x="64008" y="1008888"/>
                  </a:lnTo>
                  <a:close/>
                </a:path>
                <a:path w="68579" h="1018539">
                  <a:moveTo>
                    <a:pt x="64008" y="1018032"/>
                  </a:moveTo>
                  <a:lnTo>
                    <a:pt x="64008" y="1008888"/>
                  </a:lnTo>
                  <a:lnTo>
                    <a:pt x="57912" y="1013460"/>
                  </a:lnTo>
                  <a:lnTo>
                    <a:pt x="57912" y="1018032"/>
                  </a:lnTo>
                  <a:lnTo>
                    <a:pt x="64008" y="1018032"/>
                  </a:lnTo>
                  <a:close/>
                </a:path>
              </a:pathLst>
            </a:custGeom>
            <a:solidFill>
              <a:srgbClr val="000000"/>
            </a:solidFill>
          </p:spPr>
          <p:txBody>
            <a:bodyPr wrap="square" lIns="0" tIns="0" rIns="0" bIns="0" rtlCol="0"/>
            <a:lstStyle/>
            <a:p>
              <a:endParaRPr sz="1634"/>
            </a:p>
          </p:txBody>
        </p:sp>
        <p:sp>
          <p:nvSpPr>
            <p:cNvPr id="227" name="object 227"/>
            <p:cNvSpPr/>
            <p:nvPr/>
          </p:nvSpPr>
          <p:spPr>
            <a:xfrm>
              <a:off x="5692017" y="2138171"/>
              <a:ext cx="40005" cy="539750"/>
            </a:xfrm>
            <a:custGeom>
              <a:avLst/>
              <a:gdLst/>
              <a:ahLst/>
              <a:cxnLst/>
              <a:rect l="l" t="t" r="r" b="b"/>
              <a:pathLst>
                <a:path w="40004" h="539750">
                  <a:moveTo>
                    <a:pt x="39623" y="539495"/>
                  </a:moveTo>
                  <a:lnTo>
                    <a:pt x="39623" y="0"/>
                  </a:lnTo>
                  <a:lnTo>
                    <a:pt x="0" y="0"/>
                  </a:lnTo>
                  <a:lnTo>
                    <a:pt x="0" y="539495"/>
                  </a:lnTo>
                  <a:lnTo>
                    <a:pt x="39623" y="539495"/>
                  </a:lnTo>
                  <a:close/>
                </a:path>
              </a:pathLst>
            </a:custGeom>
            <a:solidFill>
              <a:srgbClr val="959595"/>
            </a:solidFill>
          </p:spPr>
          <p:txBody>
            <a:bodyPr wrap="square" lIns="0" tIns="0" rIns="0" bIns="0" rtlCol="0"/>
            <a:lstStyle/>
            <a:p>
              <a:endParaRPr sz="1634"/>
            </a:p>
          </p:txBody>
        </p:sp>
        <p:sp>
          <p:nvSpPr>
            <p:cNvPr id="228" name="object 228"/>
            <p:cNvSpPr/>
            <p:nvPr/>
          </p:nvSpPr>
          <p:spPr>
            <a:xfrm>
              <a:off x="5687446" y="2133599"/>
              <a:ext cx="48895" cy="548640"/>
            </a:xfrm>
            <a:custGeom>
              <a:avLst/>
              <a:gdLst/>
              <a:ahLst/>
              <a:cxnLst/>
              <a:rect l="l" t="t" r="r" b="b"/>
              <a:pathLst>
                <a:path w="48895" h="548639">
                  <a:moveTo>
                    <a:pt x="48768" y="548640"/>
                  </a:moveTo>
                  <a:lnTo>
                    <a:pt x="48768" y="0"/>
                  </a:lnTo>
                  <a:lnTo>
                    <a:pt x="0" y="0"/>
                  </a:lnTo>
                  <a:lnTo>
                    <a:pt x="0" y="548640"/>
                  </a:lnTo>
                  <a:lnTo>
                    <a:pt x="4572" y="548640"/>
                  </a:lnTo>
                  <a:lnTo>
                    <a:pt x="4572" y="10668"/>
                  </a:lnTo>
                  <a:lnTo>
                    <a:pt x="10668" y="4572"/>
                  </a:lnTo>
                  <a:lnTo>
                    <a:pt x="10668" y="10668"/>
                  </a:lnTo>
                  <a:lnTo>
                    <a:pt x="39624" y="10668"/>
                  </a:lnTo>
                  <a:lnTo>
                    <a:pt x="39624" y="4572"/>
                  </a:lnTo>
                  <a:lnTo>
                    <a:pt x="44196" y="10668"/>
                  </a:lnTo>
                  <a:lnTo>
                    <a:pt x="44196" y="548640"/>
                  </a:lnTo>
                  <a:lnTo>
                    <a:pt x="48768" y="548640"/>
                  </a:lnTo>
                  <a:close/>
                </a:path>
                <a:path w="48895" h="548639">
                  <a:moveTo>
                    <a:pt x="10668" y="10668"/>
                  </a:moveTo>
                  <a:lnTo>
                    <a:pt x="10668" y="4572"/>
                  </a:lnTo>
                  <a:lnTo>
                    <a:pt x="4572" y="10668"/>
                  </a:lnTo>
                  <a:lnTo>
                    <a:pt x="10668" y="10668"/>
                  </a:lnTo>
                  <a:close/>
                </a:path>
                <a:path w="48895" h="548639">
                  <a:moveTo>
                    <a:pt x="10668" y="539496"/>
                  </a:moveTo>
                  <a:lnTo>
                    <a:pt x="10668" y="10668"/>
                  </a:lnTo>
                  <a:lnTo>
                    <a:pt x="4572" y="10668"/>
                  </a:lnTo>
                  <a:lnTo>
                    <a:pt x="4572" y="539496"/>
                  </a:lnTo>
                  <a:lnTo>
                    <a:pt x="10668" y="539496"/>
                  </a:lnTo>
                  <a:close/>
                </a:path>
                <a:path w="48895" h="548639">
                  <a:moveTo>
                    <a:pt x="44196" y="539496"/>
                  </a:moveTo>
                  <a:lnTo>
                    <a:pt x="4572" y="539496"/>
                  </a:lnTo>
                  <a:lnTo>
                    <a:pt x="10668" y="544068"/>
                  </a:lnTo>
                  <a:lnTo>
                    <a:pt x="10668" y="548640"/>
                  </a:lnTo>
                  <a:lnTo>
                    <a:pt x="39624" y="548640"/>
                  </a:lnTo>
                  <a:lnTo>
                    <a:pt x="39624" y="544068"/>
                  </a:lnTo>
                  <a:lnTo>
                    <a:pt x="44196" y="539496"/>
                  </a:lnTo>
                  <a:close/>
                </a:path>
                <a:path w="48895" h="548639">
                  <a:moveTo>
                    <a:pt x="10668" y="548640"/>
                  </a:moveTo>
                  <a:lnTo>
                    <a:pt x="10668" y="544068"/>
                  </a:lnTo>
                  <a:lnTo>
                    <a:pt x="4572" y="539496"/>
                  </a:lnTo>
                  <a:lnTo>
                    <a:pt x="4572" y="548640"/>
                  </a:lnTo>
                  <a:lnTo>
                    <a:pt x="10668" y="548640"/>
                  </a:lnTo>
                  <a:close/>
                </a:path>
                <a:path w="48895" h="548639">
                  <a:moveTo>
                    <a:pt x="44196" y="10668"/>
                  </a:moveTo>
                  <a:lnTo>
                    <a:pt x="39624" y="4572"/>
                  </a:lnTo>
                  <a:lnTo>
                    <a:pt x="39624" y="10668"/>
                  </a:lnTo>
                  <a:lnTo>
                    <a:pt x="44196" y="10668"/>
                  </a:lnTo>
                  <a:close/>
                </a:path>
                <a:path w="48895" h="548639">
                  <a:moveTo>
                    <a:pt x="44196" y="539496"/>
                  </a:moveTo>
                  <a:lnTo>
                    <a:pt x="44196" y="10668"/>
                  </a:lnTo>
                  <a:lnTo>
                    <a:pt x="39624" y="10668"/>
                  </a:lnTo>
                  <a:lnTo>
                    <a:pt x="39624" y="539496"/>
                  </a:lnTo>
                  <a:lnTo>
                    <a:pt x="44196" y="539496"/>
                  </a:lnTo>
                  <a:close/>
                </a:path>
                <a:path w="48895" h="548639">
                  <a:moveTo>
                    <a:pt x="44196" y="548640"/>
                  </a:moveTo>
                  <a:lnTo>
                    <a:pt x="44196" y="539496"/>
                  </a:lnTo>
                  <a:lnTo>
                    <a:pt x="39624" y="544068"/>
                  </a:lnTo>
                  <a:lnTo>
                    <a:pt x="39624" y="548640"/>
                  </a:lnTo>
                  <a:lnTo>
                    <a:pt x="44196" y="548640"/>
                  </a:lnTo>
                  <a:close/>
                </a:path>
              </a:pathLst>
            </a:custGeom>
            <a:solidFill>
              <a:srgbClr val="000000"/>
            </a:solidFill>
          </p:spPr>
          <p:txBody>
            <a:bodyPr wrap="square" lIns="0" tIns="0" rIns="0" bIns="0" rtlCol="0"/>
            <a:lstStyle/>
            <a:p>
              <a:endParaRPr sz="1634"/>
            </a:p>
          </p:txBody>
        </p:sp>
        <p:sp>
          <p:nvSpPr>
            <p:cNvPr id="229" name="object 229"/>
            <p:cNvSpPr/>
            <p:nvPr/>
          </p:nvSpPr>
          <p:spPr>
            <a:xfrm>
              <a:off x="5687446" y="1892807"/>
              <a:ext cx="108204" cy="251460"/>
            </a:xfrm>
            <a:prstGeom prst="rect">
              <a:avLst/>
            </a:prstGeom>
            <a:blipFill>
              <a:blip r:embed="rId3" cstate="print"/>
              <a:stretch>
                <a:fillRect/>
              </a:stretch>
            </a:blipFill>
          </p:spPr>
          <p:txBody>
            <a:bodyPr wrap="square" lIns="0" tIns="0" rIns="0" bIns="0" rtlCol="0"/>
            <a:lstStyle/>
            <a:p>
              <a:endParaRPr sz="1634"/>
            </a:p>
          </p:txBody>
        </p:sp>
        <p:sp>
          <p:nvSpPr>
            <p:cNvPr id="230" name="object 230"/>
            <p:cNvSpPr/>
            <p:nvPr/>
          </p:nvSpPr>
          <p:spPr>
            <a:xfrm>
              <a:off x="5795649" y="1901952"/>
              <a:ext cx="0" cy="1022985"/>
            </a:xfrm>
            <a:custGeom>
              <a:avLst/>
              <a:gdLst/>
              <a:ahLst/>
              <a:cxnLst/>
              <a:rect l="l" t="t" r="r" b="b"/>
              <a:pathLst>
                <a:path h="1022985">
                  <a:moveTo>
                    <a:pt x="0" y="1022603"/>
                  </a:moveTo>
                  <a:lnTo>
                    <a:pt x="0" y="0"/>
                  </a:lnTo>
                  <a:lnTo>
                    <a:pt x="0" y="1022603"/>
                  </a:lnTo>
                  <a:close/>
                </a:path>
              </a:pathLst>
            </a:custGeom>
            <a:solidFill>
              <a:srgbClr val="6598FF"/>
            </a:solidFill>
          </p:spPr>
          <p:txBody>
            <a:bodyPr wrap="square" lIns="0" tIns="0" rIns="0" bIns="0" rtlCol="0"/>
            <a:lstStyle/>
            <a:p>
              <a:endParaRPr sz="1634"/>
            </a:p>
          </p:txBody>
        </p:sp>
        <p:sp>
          <p:nvSpPr>
            <p:cNvPr id="231" name="object 231"/>
            <p:cNvSpPr/>
            <p:nvPr/>
          </p:nvSpPr>
          <p:spPr>
            <a:xfrm>
              <a:off x="5754501" y="1901952"/>
              <a:ext cx="41275" cy="1022985"/>
            </a:xfrm>
            <a:custGeom>
              <a:avLst/>
              <a:gdLst/>
              <a:ahLst/>
              <a:cxnLst/>
              <a:rect l="l" t="t" r="r" b="b"/>
              <a:pathLst>
                <a:path w="41275" h="1022985">
                  <a:moveTo>
                    <a:pt x="41147" y="1022603"/>
                  </a:moveTo>
                  <a:lnTo>
                    <a:pt x="41147" y="0"/>
                  </a:lnTo>
                  <a:lnTo>
                    <a:pt x="0" y="0"/>
                  </a:lnTo>
                  <a:lnTo>
                    <a:pt x="0" y="1022603"/>
                  </a:lnTo>
                  <a:lnTo>
                    <a:pt x="41147" y="1022603"/>
                  </a:lnTo>
                  <a:close/>
                </a:path>
              </a:pathLst>
            </a:custGeom>
            <a:solidFill>
              <a:srgbClr val="000000"/>
            </a:solidFill>
          </p:spPr>
          <p:txBody>
            <a:bodyPr wrap="square" lIns="0" tIns="0" rIns="0" bIns="0" rtlCol="0"/>
            <a:lstStyle/>
            <a:p>
              <a:endParaRPr sz="1634"/>
            </a:p>
          </p:txBody>
        </p:sp>
        <p:sp>
          <p:nvSpPr>
            <p:cNvPr id="232" name="object 232"/>
            <p:cNvSpPr/>
            <p:nvPr/>
          </p:nvSpPr>
          <p:spPr>
            <a:xfrm>
              <a:off x="5754501" y="1901951"/>
              <a:ext cx="41275" cy="1022985"/>
            </a:xfrm>
            <a:custGeom>
              <a:avLst/>
              <a:gdLst/>
              <a:ahLst/>
              <a:cxnLst/>
              <a:rect l="l" t="t" r="r" b="b"/>
              <a:pathLst>
                <a:path w="41275" h="1022985">
                  <a:moveTo>
                    <a:pt x="41147" y="1022603"/>
                  </a:moveTo>
                  <a:lnTo>
                    <a:pt x="41147" y="0"/>
                  </a:lnTo>
                  <a:lnTo>
                    <a:pt x="0" y="0"/>
                  </a:lnTo>
                  <a:lnTo>
                    <a:pt x="0" y="1022603"/>
                  </a:lnTo>
                  <a:lnTo>
                    <a:pt x="41147" y="1022603"/>
                  </a:lnTo>
                  <a:close/>
                </a:path>
              </a:pathLst>
            </a:custGeom>
            <a:solidFill>
              <a:srgbClr val="6598FF"/>
            </a:solidFill>
          </p:spPr>
          <p:txBody>
            <a:bodyPr wrap="square" lIns="0" tIns="0" rIns="0" bIns="0" rtlCol="0"/>
            <a:lstStyle/>
            <a:p>
              <a:endParaRPr sz="1634"/>
            </a:p>
          </p:txBody>
        </p:sp>
        <p:sp>
          <p:nvSpPr>
            <p:cNvPr id="233" name="object 233"/>
            <p:cNvSpPr/>
            <p:nvPr/>
          </p:nvSpPr>
          <p:spPr>
            <a:xfrm>
              <a:off x="5749930" y="1897379"/>
              <a:ext cx="50800" cy="1033780"/>
            </a:xfrm>
            <a:custGeom>
              <a:avLst/>
              <a:gdLst/>
              <a:ahLst/>
              <a:cxnLst/>
              <a:rect l="l" t="t" r="r" b="b"/>
              <a:pathLst>
                <a:path w="50800" h="1033780">
                  <a:moveTo>
                    <a:pt x="50292" y="1033272"/>
                  </a:moveTo>
                  <a:lnTo>
                    <a:pt x="50292" y="0"/>
                  </a:lnTo>
                  <a:lnTo>
                    <a:pt x="0" y="0"/>
                  </a:lnTo>
                  <a:lnTo>
                    <a:pt x="0" y="1033272"/>
                  </a:lnTo>
                  <a:lnTo>
                    <a:pt x="4572" y="1033272"/>
                  </a:lnTo>
                  <a:lnTo>
                    <a:pt x="4572" y="9144"/>
                  </a:lnTo>
                  <a:lnTo>
                    <a:pt x="9144" y="4572"/>
                  </a:lnTo>
                  <a:lnTo>
                    <a:pt x="9144" y="9144"/>
                  </a:lnTo>
                  <a:lnTo>
                    <a:pt x="41148" y="9144"/>
                  </a:lnTo>
                  <a:lnTo>
                    <a:pt x="41148" y="4572"/>
                  </a:lnTo>
                  <a:lnTo>
                    <a:pt x="45720" y="9144"/>
                  </a:lnTo>
                  <a:lnTo>
                    <a:pt x="45720" y="1033272"/>
                  </a:lnTo>
                  <a:lnTo>
                    <a:pt x="50292" y="1033272"/>
                  </a:lnTo>
                  <a:close/>
                </a:path>
                <a:path w="50800" h="1033780">
                  <a:moveTo>
                    <a:pt x="9144" y="9144"/>
                  </a:moveTo>
                  <a:lnTo>
                    <a:pt x="9144" y="4572"/>
                  </a:lnTo>
                  <a:lnTo>
                    <a:pt x="4572" y="9144"/>
                  </a:lnTo>
                  <a:lnTo>
                    <a:pt x="9144" y="9144"/>
                  </a:lnTo>
                  <a:close/>
                </a:path>
                <a:path w="50800" h="1033780">
                  <a:moveTo>
                    <a:pt x="9144" y="1022604"/>
                  </a:moveTo>
                  <a:lnTo>
                    <a:pt x="9144" y="9144"/>
                  </a:lnTo>
                  <a:lnTo>
                    <a:pt x="4572" y="9144"/>
                  </a:lnTo>
                  <a:lnTo>
                    <a:pt x="4572" y="1022604"/>
                  </a:lnTo>
                  <a:lnTo>
                    <a:pt x="9144" y="1022604"/>
                  </a:lnTo>
                  <a:close/>
                </a:path>
                <a:path w="50800" h="1033780">
                  <a:moveTo>
                    <a:pt x="45720" y="1022604"/>
                  </a:moveTo>
                  <a:lnTo>
                    <a:pt x="4572" y="1022604"/>
                  </a:lnTo>
                  <a:lnTo>
                    <a:pt x="9144" y="1027176"/>
                  </a:lnTo>
                  <a:lnTo>
                    <a:pt x="9144" y="1033272"/>
                  </a:lnTo>
                  <a:lnTo>
                    <a:pt x="41148" y="1033272"/>
                  </a:lnTo>
                  <a:lnTo>
                    <a:pt x="41148" y="1027176"/>
                  </a:lnTo>
                  <a:lnTo>
                    <a:pt x="45720" y="1022604"/>
                  </a:lnTo>
                  <a:close/>
                </a:path>
                <a:path w="50800" h="1033780">
                  <a:moveTo>
                    <a:pt x="9144" y="1033272"/>
                  </a:moveTo>
                  <a:lnTo>
                    <a:pt x="9144" y="1027176"/>
                  </a:lnTo>
                  <a:lnTo>
                    <a:pt x="4572" y="1022604"/>
                  </a:lnTo>
                  <a:lnTo>
                    <a:pt x="4572" y="1033272"/>
                  </a:lnTo>
                  <a:lnTo>
                    <a:pt x="9144" y="1033272"/>
                  </a:lnTo>
                  <a:close/>
                </a:path>
                <a:path w="50800" h="1033780">
                  <a:moveTo>
                    <a:pt x="45720" y="9144"/>
                  </a:moveTo>
                  <a:lnTo>
                    <a:pt x="41148" y="4572"/>
                  </a:lnTo>
                  <a:lnTo>
                    <a:pt x="41148" y="9144"/>
                  </a:lnTo>
                  <a:lnTo>
                    <a:pt x="45720" y="9144"/>
                  </a:lnTo>
                  <a:close/>
                </a:path>
                <a:path w="50800" h="1033780">
                  <a:moveTo>
                    <a:pt x="45720" y="1022604"/>
                  </a:moveTo>
                  <a:lnTo>
                    <a:pt x="45720" y="9144"/>
                  </a:lnTo>
                  <a:lnTo>
                    <a:pt x="41148" y="9144"/>
                  </a:lnTo>
                  <a:lnTo>
                    <a:pt x="41148" y="1022604"/>
                  </a:lnTo>
                  <a:lnTo>
                    <a:pt x="45720" y="1022604"/>
                  </a:lnTo>
                  <a:close/>
                </a:path>
                <a:path w="50800" h="1033780">
                  <a:moveTo>
                    <a:pt x="45720" y="1033272"/>
                  </a:moveTo>
                  <a:lnTo>
                    <a:pt x="45720" y="1022604"/>
                  </a:lnTo>
                  <a:lnTo>
                    <a:pt x="41148" y="1027176"/>
                  </a:lnTo>
                  <a:lnTo>
                    <a:pt x="41148" y="1033272"/>
                  </a:lnTo>
                  <a:lnTo>
                    <a:pt x="45720" y="1033272"/>
                  </a:lnTo>
                  <a:close/>
                </a:path>
              </a:pathLst>
            </a:custGeom>
            <a:solidFill>
              <a:srgbClr val="000000"/>
            </a:solidFill>
          </p:spPr>
          <p:txBody>
            <a:bodyPr wrap="square" lIns="0" tIns="0" rIns="0" bIns="0" rtlCol="0"/>
            <a:lstStyle/>
            <a:p>
              <a:endParaRPr sz="1634"/>
            </a:p>
          </p:txBody>
        </p:sp>
        <p:sp>
          <p:nvSpPr>
            <p:cNvPr id="234" name="object 234"/>
            <p:cNvSpPr/>
            <p:nvPr/>
          </p:nvSpPr>
          <p:spPr>
            <a:xfrm>
              <a:off x="5754501" y="2116835"/>
              <a:ext cx="43180" cy="533400"/>
            </a:xfrm>
            <a:custGeom>
              <a:avLst/>
              <a:gdLst/>
              <a:ahLst/>
              <a:cxnLst/>
              <a:rect l="l" t="t" r="r" b="b"/>
              <a:pathLst>
                <a:path w="43179" h="533400">
                  <a:moveTo>
                    <a:pt x="42671" y="533399"/>
                  </a:moveTo>
                  <a:lnTo>
                    <a:pt x="42671" y="0"/>
                  </a:lnTo>
                  <a:lnTo>
                    <a:pt x="0" y="0"/>
                  </a:lnTo>
                  <a:lnTo>
                    <a:pt x="0" y="533399"/>
                  </a:lnTo>
                  <a:lnTo>
                    <a:pt x="42671" y="533399"/>
                  </a:lnTo>
                  <a:close/>
                </a:path>
              </a:pathLst>
            </a:custGeom>
            <a:solidFill>
              <a:srgbClr val="959595"/>
            </a:solidFill>
          </p:spPr>
          <p:txBody>
            <a:bodyPr wrap="square" lIns="0" tIns="0" rIns="0" bIns="0" rtlCol="0"/>
            <a:lstStyle/>
            <a:p>
              <a:endParaRPr sz="1634"/>
            </a:p>
          </p:txBody>
        </p:sp>
        <p:sp>
          <p:nvSpPr>
            <p:cNvPr id="235" name="object 235"/>
            <p:cNvSpPr/>
            <p:nvPr/>
          </p:nvSpPr>
          <p:spPr>
            <a:xfrm>
              <a:off x="5749930" y="2112263"/>
              <a:ext cx="52069" cy="542925"/>
            </a:xfrm>
            <a:custGeom>
              <a:avLst/>
              <a:gdLst/>
              <a:ahLst/>
              <a:cxnLst/>
              <a:rect l="l" t="t" r="r" b="b"/>
              <a:pathLst>
                <a:path w="52070" h="542925">
                  <a:moveTo>
                    <a:pt x="51816" y="542544"/>
                  </a:moveTo>
                  <a:lnTo>
                    <a:pt x="51816" y="0"/>
                  </a:lnTo>
                  <a:lnTo>
                    <a:pt x="0" y="0"/>
                  </a:lnTo>
                  <a:lnTo>
                    <a:pt x="0" y="542544"/>
                  </a:lnTo>
                  <a:lnTo>
                    <a:pt x="4572" y="542544"/>
                  </a:lnTo>
                  <a:lnTo>
                    <a:pt x="4572" y="9144"/>
                  </a:lnTo>
                  <a:lnTo>
                    <a:pt x="9144" y="4572"/>
                  </a:lnTo>
                  <a:lnTo>
                    <a:pt x="9144" y="9144"/>
                  </a:lnTo>
                  <a:lnTo>
                    <a:pt x="42672" y="9144"/>
                  </a:lnTo>
                  <a:lnTo>
                    <a:pt x="42672" y="4572"/>
                  </a:lnTo>
                  <a:lnTo>
                    <a:pt x="47244" y="9144"/>
                  </a:lnTo>
                  <a:lnTo>
                    <a:pt x="47244" y="542544"/>
                  </a:lnTo>
                  <a:lnTo>
                    <a:pt x="51816" y="542544"/>
                  </a:lnTo>
                  <a:close/>
                </a:path>
                <a:path w="52070" h="542925">
                  <a:moveTo>
                    <a:pt x="9144" y="9144"/>
                  </a:moveTo>
                  <a:lnTo>
                    <a:pt x="9144" y="4572"/>
                  </a:lnTo>
                  <a:lnTo>
                    <a:pt x="4572" y="9144"/>
                  </a:lnTo>
                  <a:lnTo>
                    <a:pt x="9144" y="9144"/>
                  </a:lnTo>
                  <a:close/>
                </a:path>
                <a:path w="52070" h="542925">
                  <a:moveTo>
                    <a:pt x="9144" y="533400"/>
                  </a:moveTo>
                  <a:lnTo>
                    <a:pt x="9144" y="9144"/>
                  </a:lnTo>
                  <a:lnTo>
                    <a:pt x="4572" y="9144"/>
                  </a:lnTo>
                  <a:lnTo>
                    <a:pt x="4572" y="533400"/>
                  </a:lnTo>
                  <a:lnTo>
                    <a:pt x="9144" y="533400"/>
                  </a:lnTo>
                  <a:close/>
                </a:path>
                <a:path w="52070" h="542925">
                  <a:moveTo>
                    <a:pt x="47244" y="533400"/>
                  </a:moveTo>
                  <a:lnTo>
                    <a:pt x="4572" y="533400"/>
                  </a:lnTo>
                  <a:lnTo>
                    <a:pt x="9144" y="537972"/>
                  </a:lnTo>
                  <a:lnTo>
                    <a:pt x="9144" y="542544"/>
                  </a:lnTo>
                  <a:lnTo>
                    <a:pt x="42672" y="542544"/>
                  </a:lnTo>
                  <a:lnTo>
                    <a:pt x="42672" y="537972"/>
                  </a:lnTo>
                  <a:lnTo>
                    <a:pt x="47244" y="533400"/>
                  </a:lnTo>
                  <a:close/>
                </a:path>
                <a:path w="52070" h="542925">
                  <a:moveTo>
                    <a:pt x="9144" y="542544"/>
                  </a:moveTo>
                  <a:lnTo>
                    <a:pt x="9144" y="537972"/>
                  </a:lnTo>
                  <a:lnTo>
                    <a:pt x="4572" y="533400"/>
                  </a:lnTo>
                  <a:lnTo>
                    <a:pt x="4572" y="542544"/>
                  </a:lnTo>
                  <a:lnTo>
                    <a:pt x="9144" y="542544"/>
                  </a:lnTo>
                  <a:close/>
                </a:path>
                <a:path w="52070" h="542925">
                  <a:moveTo>
                    <a:pt x="47244" y="9144"/>
                  </a:moveTo>
                  <a:lnTo>
                    <a:pt x="42672" y="4572"/>
                  </a:lnTo>
                  <a:lnTo>
                    <a:pt x="42672" y="9144"/>
                  </a:lnTo>
                  <a:lnTo>
                    <a:pt x="47244" y="9144"/>
                  </a:lnTo>
                  <a:close/>
                </a:path>
                <a:path w="52070" h="542925">
                  <a:moveTo>
                    <a:pt x="47244" y="533400"/>
                  </a:moveTo>
                  <a:lnTo>
                    <a:pt x="47244" y="9144"/>
                  </a:lnTo>
                  <a:lnTo>
                    <a:pt x="42672" y="9144"/>
                  </a:lnTo>
                  <a:lnTo>
                    <a:pt x="42672" y="533400"/>
                  </a:lnTo>
                  <a:lnTo>
                    <a:pt x="47244" y="533400"/>
                  </a:lnTo>
                  <a:close/>
                </a:path>
                <a:path w="52070" h="542925">
                  <a:moveTo>
                    <a:pt x="47244" y="542544"/>
                  </a:moveTo>
                  <a:lnTo>
                    <a:pt x="47244" y="533400"/>
                  </a:lnTo>
                  <a:lnTo>
                    <a:pt x="42672" y="537972"/>
                  </a:lnTo>
                  <a:lnTo>
                    <a:pt x="42672" y="542544"/>
                  </a:lnTo>
                  <a:lnTo>
                    <a:pt x="47244" y="542544"/>
                  </a:lnTo>
                  <a:close/>
                </a:path>
              </a:pathLst>
            </a:custGeom>
            <a:solidFill>
              <a:srgbClr val="000000"/>
            </a:solidFill>
          </p:spPr>
          <p:txBody>
            <a:bodyPr wrap="square" lIns="0" tIns="0" rIns="0" bIns="0" rtlCol="0"/>
            <a:lstStyle/>
            <a:p>
              <a:endParaRPr sz="1634"/>
            </a:p>
          </p:txBody>
        </p:sp>
        <p:sp>
          <p:nvSpPr>
            <p:cNvPr id="236" name="object 236"/>
            <p:cNvSpPr/>
            <p:nvPr/>
          </p:nvSpPr>
          <p:spPr>
            <a:xfrm>
              <a:off x="5754501" y="1876043"/>
              <a:ext cx="43180" cy="241300"/>
            </a:xfrm>
            <a:custGeom>
              <a:avLst/>
              <a:gdLst/>
              <a:ahLst/>
              <a:cxnLst/>
              <a:rect l="l" t="t" r="r" b="b"/>
              <a:pathLst>
                <a:path w="43179" h="241300">
                  <a:moveTo>
                    <a:pt x="42671" y="240791"/>
                  </a:moveTo>
                  <a:lnTo>
                    <a:pt x="42671" y="0"/>
                  </a:lnTo>
                  <a:lnTo>
                    <a:pt x="0" y="0"/>
                  </a:lnTo>
                  <a:lnTo>
                    <a:pt x="0" y="240791"/>
                  </a:lnTo>
                  <a:lnTo>
                    <a:pt x="42671" y="240791"/>
                  </a:lnTo>
                  <a:close/>
                </a:path>
              </a:pathLst>
            </a:custGeom>
            <a:solidFill>
              <a:srgbClr val="FF3200"/>
            </a:solidFill>
          </p:spPr>
          <p:txBody>
            <a:bodyPr wrap="square" lIns="0" tIns="0" rIns="0" bIns="0" rtlCol="0"/>
            <a:lstStyle/>
            <a:p>
              <a:endParaRPr sz="1634"/>
            </a:p>
          </p:txBody>
        </p:sp>
        <p:sp>
          <p:nvSpPr>
            <p:cNvPr id="237" name="object 237"/>
            <p:cNvSpPr/>
            <p:nvPr/>
          </p:nvSpPr>
          <p:spPr>
            <a:xfrm>
              <a:off x="5749925" y="1871484"/>
              <a:ext cx="1397635" cy="1431290"/>
            </a:xfrm>
            <a:custGeom>
              <a:avLst/>
              <a:gdLst/>
              <a:ahLst/>
              <a:cxnLst/>
              <a:rect l="l" t="t" r="r" b="b"/>
              <a:pathLst>
                <a:path w="1397634" h="1431289">
                  <a:moveTo>
                    <a:pt x="51816" y="0"/>
                  </a:moveTo>
                  <a:lnTo>
                    <a:pt x="42672" y="0"/>
                  </a:lnTo>
                  <a:lnTo>
                    <a:pt x="42672" y="10668"/>
                  </a:lnTo>
                  <a:lnTo>
                    <a:pt x="42672" y="240792"/>
                  </a:lnTo>
                  <a:lnTo>
                    <a:pt x="9144" y="240792"/>
                  </a:lnTo>
                  <a:lnTo>
                    <a:pt x="9144" y="10668"/>
                  </a:lnTo>
                  <a:lnTo>
                    <a:pt x="42672" y="10668"/>
                  </a:lnTo>
                  <a:lnTo>
                    <a:pt x="42672" y="0"/>
                  </a:lnTo>
                  <a:lnTo>
                    <a:pt x="0" y="0"/>
                  </a:lnTo>
                  <a:lnTo>
                    <a:pt x="0" y="249936"/>
                  </a:lnTo>
                  <a:lnTo>
                    <a:pt x="4572" y="249936"/>
                  </a:lnTo>
                  <a:lnTo>
                    <a:pt x="9144" y="249936"/>
                  </a:lnTo>
                  <a:lnTo>
                    <a:pt x="42672" y="249936"/>
                  </a:lnTo>
                  <a:lnTo>
                    <a:pt x="47244" y="249936"/>
                  </a:lnTo>
                  <a:lnTo>
                    <a:pt x="51816" y="249936"/>
                  </a:lnTo>
                  <a:lnTo>
                    <a:pt x="51816" y="0"/>
                  </a:lnTo>
                  <a:close/>
                </a:path>
                <a:path w="1397634" h="1431289">
                  <a:moveTo>
                    <a:pt x="1397508" y="1373124"/>
                  </a:moveTo>
                  <a:lnTo>
                    <a:pt x="1283208" y="1316736"/>
                  </a:lnTo>
                  <a:lnTo>
                    <a:pt x="1283208" y="1354836"/>
                  </a:lnTo>
                  <a:lnTo>
                    <a:pt x="693420" y="1354836"/>
                  </a:lnTo>
                  <a:lnTo>
                    <a:pt x="693420" y="1392936"/>
                  </a:lnTo>
                  <a:lnTo>
                    <a:pt x="1283208" y="1392936"/>
                  </a:lnTo>
                  <a:lnTo>
                    <a:pt x="1283208" y="1431036"/>
                  </a:lnTo>
                  <a:lnTo>
                    <a:pt x="1301496" y="1421765"/>
                  </a:lnTo>
                  <a:lnTo>
                    <a:pt x="1397508" y="1373124"/>
                  </a:lnTo>
                  <a:close/>
                </a:path>
              </a:pathLst>
            </a:custGeom>
            <a:solidFill>
              <a:srgbClr val="000000"/>
            </a:solidFill>
          </p:spPr>
          <p:txBody>
            <a:bodyPr wrap="square" lIns="0" tIns="0" rIns="0" bIns="0" rtlCol="0"/>
            <a:lstStyle/>
            <a:p>
              <a:endParaRPr sz="1634"/>
            </a:p>
          </p:txBody>
        </p:sp>
        <p:sp>
          <p:nvSpPr>
            <p:cNvPr id="238" name="object 238"/>
            <p:cNvSpPr/>
            <p:nvPr/>
          </p:nvSpPr>
          <p:spPr>
            <a:xfrm>
              <a:off x="4780665" y="2534411"/>
              <a:ext cx="1367027" cy="937260"/>
            </a:xfrm>
            <a:prstGeom prst="rect">
              <a:avLst/>
            </a:prstGeom>
            <a:blipFill>
              <a:blip r:embed="rId4" cstate="print"/>
              <a:stretch>
                <a:fillRect/>
              </a:stretch>
            </a:blipFill>
          </p:spPr>
          <p:txBody>
            <a:bodyPr wrap="square" lIns="0" tIns="0" rIns="0" bIns="0" rtlCol="0"/>
            <a:lstStyle/>
            <a:p>
              <a:endParaRPr sz="1634"/>
            </a:p>
          </p:txBody>
        </p:sp>
      </p:grpSp>
      <p:sp>
        <p:nvSpPr>
          <p:cNvPr id="239" name="object 239"/>
          <p:cNvSpPr txBox="1"/>
          <p:nvPr/>
        </p:nvSpPr>
        <p:spPr>
          <a:xfrm>
            <a:off x="2482248" y="3848777"/>
            <a:ext cx="954357" cy="457974"/>
          </a:xfrm>
          <a:prstGeom prst="rect">
            <a:avLst/>
          </a:prstGeom>
        </p:spPr>
        <p:txBody>
          <a:bodyPr vert="horz" wrap="square" lIns="0" tIns="10950" rIns="0" bIns="0" rtlCol="0">
            <a:spAutoFit/>
          </a:bodyPr>
          <a:lstStyle/>
          <a:p>
            <a:pPr marL="11527" marR="4611" indent="152150">
              <a:spcBef>
                <a:spcPts val="86"/>
              </a:spcBef>
            </a:pPr>
            <a:r>
              <a:rPr sz="1452" spc="-5" dirty="0">
                <a:latin typeface="Arial"/>
                <a:cs typeface="Arial"/>
              </a:rPr>
              <a:t>Sample  p</a:t>
            </a:r>
            <a:r>
              <a:rPr sz="1452" spc="-9" dirty="0">
                <a:latin typeface="Arial"/>
                <a:cs typeface="Arial"/>
              </a:rPr>
              <a:t>r</a:t>
            </a:r>
            <a:r>
              <a:rPr sz="1452" spc="-5" dirty="0">
                <a:latin typeface="Arial"/>
                <a:cs typeface="Arial"/>
              </a:rPr>
              <a:t>epa</a:t>
            </a:r>
            <a:r>
              <a:rPr sz="1452" spc="-9" dirty="0">
                <a:latin typeface="Arial"/>
                <a:cs typeface="Arial"/>
              </a:rPr>
              <a:t>r</a:t>
            </a:r>
            <a:r>
              <a:rPr sz="1452" spc="-5" dirty="0">
                <a:latin typeface="Arial"/>
                <a:cs typeface="Arial"/>
              </a:rPr>
              <a:t>at</a:t>
            </a:r>
            <a:r>
              <a:rPr sz="1452" dirty="0">
                <a:latin typeface="Arial"/>
                <a:cs typeface="Arial"/>
              </a:rPr>
              <a:t>i</a:t>
            </a:r>
            <a:r>
              <a:rPr sz="1452" spc="-5" dirty="0">
                <a:latin typeface="Arial"/>
                <a:cs typeface="Arial"/>
              </a:rPr>
              <a:t>on</a:t>
            </a:r>
            <a:endParaRPr sz="1452">
              <a:latin typeface="Arial"/>
              <a:cs typeface="Arial"/>
            </a:endParaRPr>
          </a:p>
        </p:txBody>
      </p:sp>
      <p:grpSp>
        <p:nvGrpSpPr>
          <p:cNvPr id="240" name="object 240"/>
          <p:cNvGrpSpPr/>
          <p:nvPr/>
        </p:nvGrpSpPr>
        <p:grpSpPr>
          <a:xfrm>
            <a:off x="2867212" y="2394192"/>
            <a:ext cx="63970" cy="1296104"/>
            <a:chOff x="1789054" y="2638044"/>
            <a:chExt cx="70485" cy="1428115"/>
          </a:xfrm>
        </p:grpSpPr>
        <p:sp>
          <p:nvSpPr>
            <p:cNvPr id="241" name="object 241"/>
            <p:cNvSpPr/>
            <p:nvPr/>
          </p:nvSpPr>
          <p:spPr>
            <a:xfrm>
              <a:off x="1793626" y="2642615"/>
              <a:ext cx="60960" cy="340360"/>
            </a:xfrm>
            <a:custGeom>
              <a:avLst/>
              <a:gdLst/>
              <a:ahLst/>
              <a:cxnLst/>
              <a:rect l="l" t="t" r="r" b="b"/>
              <a:pathLst>
                <a:path w="60960" h="340360">
                  <a:moveTo>
                    <a:pt x="60959" y="339851"/>
                  </a:moveTo>
                  <a:lnTo>
                    <a:pt x="60959" y="0"/>
                  </a:lnTo>
                  <a:lnTo>
                    <a:pt x="0" y="0"/>
                  </a:lnTo>
                  <a:lnTo>
                    <a:pt x="0" y="339851"/>
                  </a:lnTo>
                  <a:lnTo>
                    <a:pt x="60959" y="339851"/>
                  </a:lnTo>
                  <a:close/>
                </a:path>
              </a:pathLst>
            </a:custGeom>
            <a:solidFill>
              <a:srgbClr val="FF3200"/>
            </a:solidFill>
          </p:spPr>
          <p:txBody>
            <a:bodyPr wrap="square" lIns="0" tIns="0" rIns="0" bIns="0" rtlCol="0"/>
            <a:lstStyle/>
            <a:p>
              <a:endParaRPr sz="1634"/>
            </a:p>
          </p:txBody>
        </p:sp>
        <p:sp>
          <p:nvSpPr>
            <p:cNvPr id="242" name="object 242"/>
            <p:cNvSpPr/>
            <p:nvPr/>
          </p:nvSpPr>
          <p:spPr>
            <a:xfrm>
              <a:off x="1789054" y="2638044"/>
              <a:ext cx="70485" cy="349250"/>
            </a:xfrm>
            <a:custGeom>
              <a:avLst/>
              <a:gdLst/>
              <a:ahLst/>
              <a:cxnLst/>
              <a:rect l="l" t="t" r="r" b="b"/>
              <a:pathLst>
                <a:path w="70485" h="349250">
                  <a:moveTo>
                    <a:pt x="70104" y="348996"/>
                  </a:moveTo>
                  <a:lnTo>
                    <a:pt x="70104" y="0"/>
                  </a:lnTo>
                  <a:lnTo>
                    <a:pt x="0" y="0"/>
                  </a:lnTo>
                  <a:lnTo>
                    <a:pt x="0" y="348996"/>
                  </a:lnTo>
                  <a:lnTo>
                    <a:pt x="4572" y="348996"/>
                  </a:lnTo>
                  <a:lnTo>
                    <a:pt x="4572" y="9144"/>
                  </a:lnTo>
                  <a:lnTo>
                    <a:pt x="9144" y="4572"/>
                  </a:lnTo>
                  <a:lnTo>
                    <a:pt x="9144" y="9144"/>
                  </a:lnTo>
                  <a:lnTo>
                    <a:pt x="60960" y="9144"/>
                  </a:lnTo>
                  <a:lnTo>
                    <a:pt x="60960" y="4572"/>
                  </a:lnTo>
                  <a:lnTo>
                    <a:pt x="65532" y="9144"/>
                  </a:lnTo>
                  <a:lnTo>
                    <a:pt x="65532" y="348996"/>
                  </a:lnTo>
                  <a:lnTo>
                    <a:pt x="70104" y="348996"/>
                  </a:lnTo>
                  <a:close/>
                </a:path>
                <a:path w="70485" h="349250">
                  <a:moveTo>
                    <a:pt x="9144" y="9144"/>
                  </a:moveTo>
                  <a:lnTo>
                    <a:pt x="9144" y="4572"/>
                  </a:lnTo>
                  <a:lnTo>
                    <a:pt x="4572" y="9144"/>
                  </a:lnTo>
                  <a:lnTo>
                    <a:pt x="9144" y="9144"/>
                  </a:lnTo>
                  <a:close/>
                </a:path>
                <a:path w="70485" h="349250">
                  <a:moveTo>
                    <a:pt x="9144" y="338328"/>
                  </a:moveTo>
                  <a:lnTo>
                    <a:pt x="9144" y="9144"/>
                  </a:lnTo>
                  <a:lnTo>
                    <a:pt x="4572" y="9144"/>
                  </a:lnTo>
                  <a:lnTo>
                    <a:pt x="4572" y="338328"/>
                  </a:lnTo>
                  <a:lnTo>
                    <a:pt x="9144" y="338328"/>
                  </a:lnTo>
                  <a:close/>
                </a:path>
                <a:path w="70485" h="349250">
                  <a:moveTo>
                    <a:pt x="65532" y="338328"/>
                  </a:moveTo>
                  <a:lnTo>
                    <a:pt x="4572" y="338328"/>
                  </a:lnTo>
                  <a:lnTo>
                    <a:pt x="9144" y="344424"/>
                  </a:lnTo>
                  <a:lnTo>
                    <a:pt x="9144" y="348996"/>
                  </a:lnTo>
                  <a:lnTo>
                    <a:pt x="60960" y="348996"/>
                  </a:lnTo>
                  <a:lnTo>
                    <a:pt x="60960" y="344424"/>
                  </a:lnTo>
                  <a:lnTo>
                    <a:pt x="65532" y="338328"/>
                  </a:lnTo>
                  <a:close/>
                </a:path>
                <a:path w="70485" h="349250">
                  <a:moveTo>
                    <a:pt x="9144" y="348996"/>
                  </a:moveTo>
                  <a:lnTo>
                    <a:pt x="9144" y="344424"/>
                  </a:lnTo>
                  <a:lnTo>
                    <a:pt x="4572" y="338328"/>
                  </a:lnTo>
                  <a:lnTo>
                    <a:pt x="4572" y="348996"/>
                  </a:lnTo>
                  <a:lnTo>
                    <a:pt x="9144" y="348996"/>
                  </a:lnTo>
                  <a:close/>
                </a:path>
                <a:path w="70485" h="349250">
                  <a:moveTo>
                    <a:pt x="65532" y="9144"/>
                  </a:moveTo>
                  <a:lnTo>
                    <a:pt x="60960" y="4572"/>
                  </a:lnTo>
                  <a:lnTo>
                    <a:pt x="60960" y="9144"/>
                  </a:lnTo>
                  <a:lnTo>
                    <a:pt x="65532" y="9144"/>
                  </a:lnTo>
                  <a:close/>
                </a:path>
                <a:path w="70485" h="349250">
                  <a:moveTo>
                    <a:pt x="65532" y="338328"/>
                  </a:moveTo>
                  <a:lnTo>
                    <a:pt x="65532" y="9144"/>
                  </a:lnTo>
                  <a:lnTo>
                    <a:pt x="60960" y="9144"/>
                  </a:lnTo>
                  <a:lnTo>
                    <a:pt x="60960" y="338328"/>
                  </a:lnTo>
                  <a:lnTo>
                    <a:pt x="65532" y="338328"/>
                  </a:lnTo>
                  <a:close/>
                </a:path>
                <a:path w="70485" h="349250">
                  <a:moveTo>
                    <a:pt x="65532" y="348996"/>
                  </a:moveTo>
                  <a:lnTo>
                    <a:pt x="65532" y="338328"/>
                  </a:lnTo>
                  <a:lnTo>
                    <a:pt x="60960" y="344424"/>
                  </a:lnTo>
                  <a:lnTo>
                    <a:pt x="60960" y="348996"/>
                  </a:lnTo>
                  <a:lnTo>
                    <a:pt x="65532" y="348996"/>
                  </a:lnTo>
                  <a:close/>
                </a:path>
              </a:pathLst>
            </a:custGeom>
            <a:solidFill>
              <a:srgbClr val="000000"/>
            </a:solidFill>
          </p:spPr>
          <p:txBody>
            <a:bodyPr wrap="square" lIns="0" tIns="0" rIns="0" bIns="0" rtlCol="0"/>
            <a:lstStyle/>
            <a:p>
              <a:endParaRPr sz="1634"/>
            </a:p>
          </p:txBody>
        </p:sp>
        <p:sp>
          <p:nvSpPr>
            <p:cNvPr id="243" name="object 243"/>
            <p:cNvSpPr/>
            <p:nvPr/>
          </p:nvSpPr>
          <p:spPr>
            <a:xfrm>
              <a:off x="1793626" y="3735323"/>
              <a:ext cx="60960" cy="326390"/>
            </a:xfrm>
            <a:custGeom>
              <a:avLst/>
              <a:gdLst/>
              <a:ahLst/>
              <a:cxnLst/>
              <a:rect l="l" t="t" r="r" b="b"/>
              <a:pathLst>
                <a:path w="60960" h="326389">
                  <a:moveTo>
                    <a:pt x="0" y="326135"/>
                  </a:moveTo>
                  <a:lnTo>
                    <a:pt x="60959" y="326135"/>
                  </a:lnTo>
                  <a:lnTo>
                    <a:pt x="60959" y="0"/>
                  </a:lnTo>
                  <a:lnTo>
                    <a:pt x="0" y="0"/>
                  </a:lnTo>
                  <a:lnTo>
                    <a:pt x="0" y="326135"/>
                  </a:lnTo>
                  <a:close/>
                </a:path>
              </a:pathLst>
            </a:custGeom>
            <a:solidFill>
              <a:srgbClr val="6598FF"/>
            </a:solidFill>
          </p:spPr>
          <p:txBody>
            <a:bodyPr wrap="square" lIns="0" tIns="0" rIns="0" bIns="0" rtlCol="0"/>
            <a:lstStyle/>
            <a:p>
              <a:endParaRPr sz="1634"/>
            </a:p>
          </p:txBody>
        </p:sp>
        <p:sp>
          <p:nvSpPr>
            <p:cNvPr id="244" name="object 244"/>
            <p:cNvSpPr/>
            <p:nvPr/>
          </p:nvSpPr>
          <p:spPr>
            <a:xfrm>
              <a:off x="1789054" y="3717036"/>
              <a:ext cx="70485" cy="349250"/>
            </a:xfrm>
            <a:custGeom>
              <a:avLst/>
              <a:gdLst/>
              <a:ahLst/>
              <a:cxnLst/>
              <a:rect l="l" t="t" r="r" b="b"/>
              <a:pathLst>
                <a:path w="70485" h="349250">
                  <a:moveTo>
                    <a:pt x="70104" y="348996"/>
                  </a:moveTo>
                  <a:lnTo>
                    <a:pt x="70104" y="0"/>
                  </a:lnTo>
                  <a:lnTo>
                    <a:pt x="0" y="0"/>
                  </a:lnTo>
                  <a:lnTo>
                    <a:pt x="0" y="348996"/>
                  </a:lnTo>
                  <a:lnTo>
                    <a:pt x="4572" y="348996"/>
                  </a:lnTo>
                  <a:lnTo>
                    <a:pt x="4572" y="9144"/>
                  </a:lnTo>
                  <a:lnTo>
                    <a:pt x="9144" y="4572"/>
                  </a:lnTo>
                  <a:lnTo>
                    <a:pt x="9144" y="9144"/>
                  </a:lnTo>
                  <a:lnTo>
                    <a:pt x="60960" y="9144"/>
                  </a:lnTo>
                  <a:lnTo>
                    <a:pt x="60960" y="4572"/>
                  </a:lnTo>
                  <a:lnTo>
                    <a:pt x="65532" y="9144"/>
                  </a:lnTo>
                  <a:lnTo>
                    <a:pt x="65532" y="348996"/>
                  </a:lnTo>
                  <a:lnTo>
                    <a:pt x="70104" y="348996"/>
                  </a:lnTo>
                  <a:close/>
                </a:path>
                <a:path w="70485" h="349250">
                  <a:moveTo>
                    <a:pt x="9144" y="9144"/>
                  </a:moveTo>
                  <a:lnTo>
                    <a:pt x="9144" y="4572"/>
                  </a:lnTo>
                  <a:lnTo>
                    <a:pt x="4572" y="9144"/>
                  </a:lnTo>
                  <a:lnTo>
                    <a:pt x="9144" y="9144"/>
                  </a:lnTo>
                  <a:close/>
                </a:path>
                <a:path w="70485" h="349250">
                  <a:moveTo>
                    <a:pt x="9144" y="339852"/>
                  </a:moveTo>
                  <a:lnTo>
                    <a:pt x="9144" y="9144"/>
                  </a:lnTo>
                  <a:lnTo>
                    <a:pt x="4572" y="9144"/>
                  </a:lnTo>
                  <a:lnTo>
                    <a:pt x="4572" y="339852"/>
                  </a:lnTo>
                  <a:lnTo>
                    <a:pt x="9144" y="339852"/>
                  </a:lnTo>
                  <a:close/>
                </a:path>
                <a:path w="70485" h="349250">
                  <a:moveTo>
                    <a:pt x="65532" y="339852"/>
                  </a:moveTo>
                  <a:lnTo>
                    <a:pt x="4572" y="339852"/>
                  </a:lnTo>
                  <a:lnTo>
                    <a:pt x="9144" y="344424"/>
                  </a:lnTo>
                  <a:lnTo>
                    <a:pt x="9144" y="348996"/>
                  </a:lnTo>
                  <a:lnTo>
                    <a:pt x="60960" y="348996"/>
                  </a:lnTo>
                  <a:lnTo>
                    <a:pt x="60960" y="344424"/>
                  </a:lnTo>
                  <a:lnTo>
                    <a:pt x="65532" y="339852"/>
                  </a:lnTo>
                  <a:close/>
                </a:path>
                <a:path w="70485" h="349250">
                  <a:moveTo>
                    <a:pt x="9144" y="348996"/>
                  </a:moveTo>
                  <a:lnTo>
                    <a:pt x="9144" y="344424"/>
                  </a:lnTo>
                  <a:lnTo>
                    <a:pt x="4572" y="339852"/>
                  </a:lnTo>
                  <a:lnTo>
                    <a:pt x="4572" y="348996"/>
                  </a:lnTo>
                  <a:lnTo>
                    <a:pt x="9144" y="348996"/>
                  </a:lnTo>
                  <a:close/>
                </a:path>
                <a:path w="70485" h="349250">
                  <a:moveTo>
                    <a:pt x="65532" y="9144"/>
                  </a:moveTo>
                  <a:lnTo>
                    <a:pt x="60960" y="4572"/>
                  </a:lnTo>
                  <a:lnTo>
                    <a:pt x="60960" y="9144"/>
                  </a:lnTo>
                  <a:lnTo>
                    <a:pt x="65532" y="9144"/>
                  </a:lnTo>
                  <a:close/>
                </a:path>
                <a:path w="70485" h="349250">
                  <a:moveTo>
                    <a:pt x="65532" y="339852"/>
                  </a:moveTo>
                  <a:lnTo>
                    <a:pt x="65532" y="9144"/>
                  </a:lnTo>
                  <a:lnTo>
                    <a:pt x="60960" y="9144"/>
                  </a:lnTo>
                  <a:lnTo>
                    <a:pt x="60960" y="339852"/>
                  </a:lnTo>
                  <a:lnTo>
                    <a:pt x="65532" y="339852"/>
                  </a:lnTo>
                  <a:close/>
                </a:path>
                <a:path w="70485" h="349250">
                  <a:moveTo>
                    <a:pt x="65532" y="348996"/>
                  </a:moveTo>
                  <a:lnTo>
                    <a:pt x="65532" y="339852"/>
                  </a:lnTo>
                  <a:lnTo>
                    <a:pt x="60960" y="344424"/>
                  </a:lnTo>
                  <a:lnTo>
                    <a:pt x="60960" y="348996"/>
                  </a:lnTo>
                  <a:lnTo>
                    <a:pt x="65532" y="348996"/>
                  </a:lnTo>
                  <a:close/>
                </a:path>
              </a:pathLst>
            </a:custGeom>
            <a:solidFill>
              <a:srgbClr val="000000"/>
            </a:solidFill>
          </p:spPr>
          <p:txBody>
            <a:bodyPr wrap="square" lIns="0" tIns="0" rIns="0" bIns="0" rtlCol="0"/>
            <a:lstStyle/>
            <a:p>
              <a:endParaRPr sz="1634"/>
            </a:p>
          </p:txBody>
        </p:sp>
        <p:sp>
          <p:nvSpPr>
            <p:cNvPr id="245" name="object 245"/>
            <p:cNvSpPr/>
            <p:nvPr/>
          </p:nvSpPr>
          <p:spPr>
            <a:xfrm>
              <a:off x="1793626" y="2982467"/>
              <a:ext cx="60960" cy="753110"/>
            </a:xfrm>
            <a:custGeom>
              <a:avLst/>
              <a:gdLst/>
              <a:ahLst/>
              <a:cxnLst/>
              <a:rect l="l" t="t" r="r" b="b"/>
              <a:pathLst>
                <a:path w="60960" h="753110">
                  <a:moveTo>
                    <a:pt x="60959" y="752855"/>
                  </a:moveTo>
                  <a:lnTo>
                    <a:pt x="60959" y="0"/>
                  </a:lnTo>
                  <a:lnTo>
                    <a:pt x="0" y="0"/>
                  </a:lnTo>
                  <a:lnTo>
                    <a:pt x="0" y="752855"/>
                  </a:lnTo>
                  <a:lnTo>
                    <a:pt x="60959" y="752855"/>
                  </a:lnTo>
                  <a:close/>
                </a:path>
              </a:pathLst>
            </a:custGeom>
            <a:solidFill>
              <a:srgbClr val="959595"/>
            </a:solidFill>
          </p:spPr>
          <p:txBody>
            <a:bodyPr wrap="square" lIns="0" tIns="0" rIns="0" bIns="0" rtlCol="0"/>
            <a:lstStyle/>
            <a:p>
              <a:endParaRPr sz="1634"/>
            </a:p>
          </p:txBody>
        </p:sp>
        <p:sp>
          <p:nvSpPr>
            <p:cNvPr id="246" name="object 246"/>
            <p:cNvSpPr/>
            <p:nvPr/>
          </p:nvSpPr>
          <p:spPr>
            <a:xfrm>
              <a:off x="1789054" y="2976372"/>
              <a:ext cx="70485" cy="763905"/>
            </a:xfrm>
            <a:custGeom>
              <a:avLst/>
              <a:gdLst/>
              <a:ahLst/>
              <a:cxnLst/>
              <a:rect l="l" t="t" r="r" b="b"/>
              <a:pathLst>
                <a:path w="70485" h="763904">
                  <a:moveTo>
                    <a:pt x="70104" y="763524"/>
                  </a:moveTo>
                  <a:lnTo>
                    <a:pt x="70104" y="0"/>
                  </a:lnTo>
                  <a:lnTo>
                    <a:pt x="0" y="0"/>
                  </a:lnTo>
                  <a:lnTo>
                    <a:pt x="0" y="763524"/>
                  </a:lnTo>
                  <a:lnTo>
                    <a:pt x="4572" y="763524"/>
                  </a:lnTo>
                  <a:lnTo>
                    <a:pt x="4572" y="10668"/>
                  </a:lnTo>
                  <a:lnTo>
                    <a:pt x="9144" y="6096"/>
                  </a:lnTo>
                  <a:lnTo>
                    <a:pt x="9144" y="10668"/>
                  </a:lnTo>
                  <a:lnTo>
                    <a:pt x="60960" y="10668"/>
                  </a:lnTo>
                  <a:lnTo>
                    <a:pt x="60960" y="6096"/>
                  </a:lnTo>
                  <a:lnTo>
                    <a:pt x="65532" y="10668"/>
                  </a:lnTo>
                  <a:lnTo>
                    <a:pt x="65532" y="763524"/>
                  </a:lnTo>
                  <a:lnTo>
                    <a:pt x="70104" y="763524"/>
                  </a:lnTo>
                  <a:close/>
                </a:path>
                <a:path w="70485" h="763904">
                  <a:moveTo>
                    <a:pt x="9144" y="10668"/>
                  </a:moveTo>
                  <a:lnTo>
                    <a:pt x="9144" y="6096"/>
                  </a:lnTo>
                  <a:lnTo>
                    <a:pt x="4572" y="10668"/>
                  </a:lnTo>
                  <a:lnTo>
                    <a:pt x="9144" y="10668"/>
                  </a:lnTo>
                  <a:close/>
                </a:path>
                <a:path w="70485" h="763904">
                  <a:moveTo>
                    <a:pt x="9144" y="754380"/>
                  </a:moveTo>
                  <a:lnTo>
                    <a:pt x="9144" y="10668"/>
                  </a:lnTo>
                  <a:lnTo>
                    <a:pt x="4572" y="10668"/>
                  </a:lnTo>
                  <a:lnTo>
                    <a:pt x="4572" y="754380"/>
                  </a:lnTo>
                  <a:lnTo>
                    <a:pt x="9144" y="754380"/>
                  </a:lnTo>
                  <a:close/>
                </a:path>
                <a:path w="70485" h="763904">
                  <a:moveTo>
                    <a:pt x="65532" y="754380"/>
                  </a:moveTo>
                  <a:lnTo>
                    <a:pt x="4572" y="754380"/>
                  </a:lnTo>
                  <a:lnTo>
                    <a:pt x="9144" y="758952"/>
                  </a:lnTo>
                  <a:lnTo>
                    <a:pt x="9144" y="763524"/>
                  </a:lnTo>
                  <a:lnTo>
                    <a:pt x="60960" y="763524"/>
                  </a:lnTo>
                  <a:lnTo>
                    <a:pt x="60960" y="758952"/>
                  </a:lnTo>
                  <a:lnTo>
                    <a:pt x="65532" y="754380"/>
                  </a:lnTo>
                  <a:close/>
                </a:path>
                <a:path w="70485" h="763904">
                  <a:moveTo>
                    <a:pt x="9144" y="763524"/>
                  </a:moveTo>
                  <a:lnTo>
                    <a:pt x="9144" y="758952"/>
                  </a:lnTo>
                  <a:lnTo>
                    <a:pt x="4572" y="754380"/>
                  </a:lnTo>
                  <a:lnTo>
                    <a:pt x="4572" y="763524"/>
                  </a:lnTo>
                  <a:lnTo>
                    <a:pt x="9144" y="763524"/>
                  </a:lnTo>
                  <a:close/>
                </a:path>
                <a:path w="70485" h="763904">
                  <a:moveTo>
                    <a:pt x="65532" y="10668"/>
                  </a:moveTo>
                  <a:lnTo>
                    <a:pt x="60960" y="6096"/>
                  </a:lnTo>
                  <a:lnTo>
                    <a:pt x="60960" y="10668"/>
                  </a:lnTo>
                  <a:lnTo>
                    <a:pt x="65532" y="10668"/>
                  </a:lnTo>
                  <a:close/>
                </a:path>
                <a:path w="70485" h="763904">
                  <a:moveTo>
                    <a:pt x="65532" y="754380"/>
                  </a:moveTo>
                  <a:lnTo>
                    <a:pt x="65532" y="10668"/>
                  </a:lnTo>
                  <a:lnTo>
                    <a:pt x="60960" y="10668"/>
                  </a:lnTo>
                  <a:lnTo>
                    <a:pt x="60960" y="754380"/>
                  </a:lnTo>
                  <a:lnTo>
                    <a:pt x="65532" y="754380"/>
                  </a:lnTo>
                  <a:close/>
                </a:path>
                <a:path w="70485" h="763904">
                  <a:moveTo>
                    <a:pt x="65532" y="763524"/>
                  </a:moveTo>
                  <a:lnTo>
                    <a:pt x="65532" y="754380"/>
                  </a:lnTo>
                  <a:lnTo>
                    <a:pt x="60960" y="758952"/>
                  </a:lnTo>
                  <a:lnTo>
                    <a:pt x="60960" y="763524"/>
                  </a:lnTo>
                  <a:lnTo>
                    <a:pt x="65532" y="763524"/>
                  </a:lnTo>
                  <a:close/>
                </a:path>
              </a:pathLst>
            </a:custGeom>
            <a:solidFill>
              <a:srgbClr val="000000"/>
            </a:solidFill>
          </p:spPr>
          <p:txBody>
            <a:bodyPr wrap="square" lIns="0" tIns="0" rIns="0" bIns="0" rtlCol="0"/>
            <a:lstStyle/>
            <a:p>
              <a:endParaRPr sz="1634"/>
            </a:p>
          </p:txBody>
        </p:sp>
      </p:grpSp>
      <p:sp>
        <p:nvSpPr>
          <p:cNvPr id="247" name="object 247"/>
          <p:cNvSpPr/>
          <p:nvPr/>
        </p:nvSpPr>
        <p:spPr>
          <a:xfrm>
            <a:off x="3380352" y="2893500"/>
            <a:ext cx="637967" cy="103734"/>
          </a:xfrm>
          <a:custGeom>
            <a:avLst/>
            <a:gdLst/>
            <a:ahLst/>
            <a:cxnLst/>
            <a:rect l="l" t="t" r="r" b="b"/>
            <a:pathLst>
              <a:path w="702944" h="114300">
                <a:moveTo>
                  <a:pt x="608076" y="76200"/>
                </a:moveTo>
                <a:lnTo>
                  <a:pt x="608076" y="38100"/>
                </a:lnTo>
                <a:lnTo>
                  <a:pt x="0" y="38100"/>
                </a:lnTo>
                <a:lnTo>
                  <a:pt x="0" y="76200"/>
                </a:lnTo>
                <a:lnTo>
                  <a:pt x="608076" y="76200"/>
                </a:lnTo>
                <a:close/>
              </a:path>
              <a:path w="702944" h="114300">
                <a:moveTo>
                  <a:pt x="702564" y="56388"/>
                </a:moveTo>
                <a:lnTo>
                  <a:pt x="588264" y="0"/>
                </a:lnTo>
                <a:lnTo>
                  <a:pt x="588264" y="38100"/>
                </a:lnTo>
                <a:lnTo>
                  <a:pt x="608076" y="38100"/>
                </a:lnTo>
                <a:lnTo>
                  <a:pt x="608076" y="104261"/>
                </a:lnTo>
                <a:lnTo>
                  <a:pt x="702564" y="56388"/>
                </a:lnTo>
                <a:close/>
              </a:path>
              <a:path w="702944" h="114300">
                <a:moveTo>
                  <a:pt x="608076" y="104261"/>
                </a:moveTo>
                <a:lnTo>
                  <a:pt x="608076" y="76200"/>
                </a:lnTo>
                <a:lnTo>
                  <a:pt x="588264" y="76200"/>
                </a:lnTo>
                <a:lnTo>
                  <a:pt x="588264" y="114300"/>
                </a:lnTo>
                <a:lnTo>
                  <a:pt x="608076" y="104261"/>
                </a:lnTo>
                <a:close/>
              </a:path>
            </a:pathLst>
          </a:custGeom>
          <a:solidFill>
            <a:srgbClr val="000000"/>
          </a:solidFill>
        </p:spPr>
        <p:txBody>
          <a:bodyPr wrap="square" lIns="0" tIns="0" rIns="0" bIns="0" rtlCol="0"/>
          <a:lstStyle/>
          <a:p>
            <a:endParaRPr sz="1634"/>
          </a:p>
        </p:txBody>
      </p:sp>
      <p:sp>
        <p:nvSpPr>
          <p:cNvPr id="248" name="object 248"/>
          <p:cNvSpPr txBox="1"/>
          <p:nvPr/>
        </p:nvSpPr>
        <p:spPr>
          <a:xfrm>
            <a:off x="5295526" y="4100506"/>
            <a:ext cx="1208506"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Cluster</a:t>
            </a:r>
            <a:r>
              <a:rPr sz="1452" spc="-41" dirty="0">
                <a:latin typeface="Arial"/>
                <a:cs typeface="Arial"/>
              </a:rPr>
              <a:t> </a:t>
            </a:r>
            <a:r>
              <a:rPr sz="1452" spc="-9" dirty="0">
                <a:latin typeface="Arial"/>
                <a:cs typeface="Arial"/>
              </a:rPr>
              <a:t>growth</a:t>
            </a:r>
            <a:endParaRPr sz="1452">
              <a:latin typeface="Arial"/>
              <a:cs typeface="Arial"/>
            </a:endParaRPr>
          </a:p>
        </p:txBody>
      </p:sp>
      <p:sp>
        <p:nvSpPr>
          <p:cNvPr id="249" name="object 249"/>
          <p:cNvSpPr txBox="1"/>
          <p:nvPr/>
        </p:nvSpPr>
        <p:spPr>
          <a:xfrm>
            <a:off x="8649605" y="4256799"/>
            <a:ext cx="131397" cy="179249"/>
          </a:xfrm>
          <a:prstGeom prst="rect">
            <a:avLst/>
          </a:prstGeom>
        </p:spPr>
        <p:txBody>
          <a:bodyPr vert="horz" wrap="square" lIns="0" tIns="11526" rIns="0" bIns="0" rtlCol="0">
            <a:spAutoFit/>
          </a:bodyPr>
          <a:lstStyle/>
          <a:p>
            <a:pPr marL="11527">
              <a:spcBef>
                <a:spcPts val="91"/>
              </a:spcBef>
            </a:pPr>
            <a:r>
              <a:rPr sz="1089" dirty="0">
                <a:latin typeface="Arial"/>
                <a:cs typeface="Arial"/>
              </a:rPr>
              <a:t>5’</a:t>
            </a:r>
            <a:endParaRPr sz="1089">
              <a:latin typeface="Arial"/>
              <a:cs typeface="Arial"/>
            </a:endParaRPr>
          </a:p>
        </p:txBody>
      </p:sp>
      <p:sp>
        <p:nvSpPr>
          <p:cNvPr id="250" name="object 250"/>
          <p:cNvSpPr txBox="1"/>
          <p:nvPr/>
        </p:nvSpPr>
        <p:spPr>
          <a:xfrm>
            <a:off x="3634392" y="1045182"/>
            <a:ext cx="5293339" cy="396359"/>
          </a:xfrm>
          <a:prstGeom prst="rect">
            <a:avLst/>
          </a:prstGeom>
        </p:spPr>
        <p:txBody>
          <a:bodyPr vert="horz" wrap="square" lIns="0" tIns="11526" rIns="0" bIns="0" rtlCol="0">
            <a:spAutoFit/>
          </a:bodyPr>
          <a:lstStyle/>
          <a:p>
            <a:pPr marL="11527">
              <a:lnSpc>
                <a:spcPts val="1815"/>
              </a:lnSpc>
              <a:spcBef>
                <a:spcPts val="91"/>
              </a:spcBef>
            </a:pPr>
            <a:r>
              <a:rPr sz="1634" i="1" spc="-5" dirty="0">
                <a:latin typeface="Arial"/>
                <a:cs typeface="Arial"/>
              </a:rPr>
              <a:t>Robust Reversible </a:t>
            </a:r>
            <a:r>
              <a:rPr sz="1634" i="1" spc="-23" dirty="0">
                <a:latin typeface="Arial"/>
                <a:cs typeface="Arial"/>
              </a:rPr>
              <a:t>Terminator </a:t>
            </a:r>
            <a:r>
              <a:rPr sz="1634" i="1" spc="-5" dirty="0">
                <a:latin typeface="Arial"/>
                <a:cs typeface="Arial"/>
              </a:rPr>
              <a:t>Chemistry</a:t>
            </a:r>
            <a:r>
              <a:rPr sz="1634" i="1" spc="100" dirty="0">
                <a:latin typeface="Arial"/>
                <a:cs typeface="Arial"/>
              </a:rPr>
              <a:t> </a:t>
            </a:r>
            <a:r>
              <a:rPr sz="1634" i="1" spc="-5" dirty="0">
                <a:latin typeface="Arial"/>
                <a:cs typeface="Arial"/>
              </a:rPr>
              <a:t>Foundation</a:t>
            </a:r>
            <a:endParaRPr sz="1634" dirty="0">
              <a:latin typeface="Arial"/>
              <a:cs typeface="Arial"/>
            </a:endParaRPr>
          </a:p>
          <a:p>
            <a:pPr marR="4611" algn="r">
              <a:lnSpc>
                <a:spcPts val="1162"/>
              </a:lnSpc>
            </a:pPr>
            <a:r>
              <a:rPr sz="1089" dirty="0">
                <a:latin typeface="Arial"/>
                <a:cs typeface="Arial"/>
              </a:rPr>
              <a:t>3’</a:t>
            </a:r>
            <a:r>
              <a:rPr sz="1089" spc="68" dirty="0">
                <a:latin typeface="Arial"/>
                <a:cs typeface="Arial"/>
              </a:rPr>
              <a:t> </a:t>
            </a:r>
            <a:r>
              <a:rPr sz="1089" dirty="0">
                <a:latin typeface="Arial"/>
                <a:cs typeface="Arial"/>
              </a:rPr>
              <a:t>5’</a:t>
            </a:r>
          </a:p>
        </p:txBody>
      </p:sp>
      <p:grpSp>
        <p:nvGrpSpPr>
          <p:cNvPr id="251" name="object 251"/>
          <p:cNvGrpSpPr/>
          <p:nvPr/>
        </p:nvGrpSpPr>
        <p:grpSpPr>
          <a:xfrm>
            <a:off x="8553243" y="1464731"/>
            <a:ext cx="454126" cy="2806593"/>
            <a:chOff x="8054218" y="1613916"/>
            <a:chExt cx="500380" cy="3092450"/>
          </a:xfrm>
        </p:grpSpPr>
        <p:sp>
          <p:nvSpPr>
            <p:cNvPr id="252" name="object 252"/>
            <p:cNvSpPr/>
            <p:nvPr/>
          </p:nvSpPr>
          <p:spPr>
            <a:xfrm>
              <a:off x="8054218" y="1613916"/>
              <a:ext cx="499872" cy="3092196"/>
            </a:xfrm>
            <a:prstGeom prst="rect">
              <a:avLst/>
            </a:prstGeom>
            <a:blipFill>
              <a:blip r:embed="rId5" cstate="print"/>
              <a:stretch>
                <a:fillRect/>
              </a:stretch>
            </a:blipFill>
          </p:spPr>
          <p:txBody>
            <a:bodyPr wrap="square" lIns="0" tIns="0" rIns="0" bIns="0" rtlCol="0"/>
            <a:lstStyle/>
            <a:p>
              <a:endParaRPr sz="1634"/>
            </a:p>
          </p:txBody>
        </p:sp>
        <p:sp>
          <p:nvSpPr>
            <p:cNvPr id="253" name="object 253"/>
            <p:cNvSpPr/>
            <p:nvPr/>
          </p:nvSpPr>
          <p:spPr>
            <a:xfrm>
              <a:off x="8304154" y="4261103"/>
              <a:ext cx="103631" cy="441959"/>
            </a:xfrm>
            <a:prstGeom prst="rect">
              <a:avLst/>
            </a:prstGeom>
            <a:blipFill>
              <a:blip r:embed="rId6" cstate="print"/>
              <a:stretch>
                <a:fillRect/>
              </a:stretch>
            </a:blipFill>
          </p:spPr>
          <p:txBody>
            <a:bodyPr wrap="square" lIns="0" tIns="0" rIns="0" bIns="0" rtlCol="0"/>
            <a:lstStyle/>
            <a:p>
              <a:endParaRPr sz="1634"/>
            </a:p>
          </p:txBody>
        </p:sp>
        <p:sp>
          <p:nvSpPr>
            <p:cNvPr id="254" name="object 254"/>
            <p:cNvSpPr/>
            <p:nvPr/>
          </p:nvSpPr>
          <p:spPr>
            <a:xfrm>
              <a:off x="8304154" y="2610611"/>
              <a:ext cx="102235" cy="108585"/>
            </a:xfrm>
            <a:custGeom>
              <a:avLst/>
              <a:gdLst/>
              <a:ahLst/>
              <a:cxnLst/>
              <a:rect l="l" t="t" r="r" b="b"/>
              <a:pathLst>
                <a:path w="102234" h="108585">
                  <a:moveTo>
                    <a:pt x="102107" y="53339"/>
                  </a:moveTo>
                  <a:lnTo>
                    <a:pt x="98083" y="32789"/>
                  </a:lnTo>
                  <a:lnTo>
                    <a:pt x="87058" y="15811"/>
                  </a:lnTo>
                  <a:lnTo>
                    <a:pt x="70604" y="4262"/>
                  </a:lnTo>
                  <a:lnTo>
                    <a:pt x="50291" y="0"/>
                  </a:lnTo>
                  <a:lnTo>
                    <a:pt x="30860" y="4262"/>
                  </a:lnTo>
                  <a:lnTo>
                    <a:pt x="14858" y="15811"/>
                  </a:lnTo>
                  <a:lnTo>
                    <a:pt x="4000" y="32789"/>
                  </a:lnTo>
                  <a:lnTo>
                    <a:pt x="0" y="53339"/>
                  </a:lnTo>
                  <a:lnTo>
                    <a:pt x="4000" y="74771"/>
                  </a:lnTo>
                  <a:lnTo>
                    <a:pt x="14858" y="92201"/>
                  </a:lnTo>
                  <a:lnTo>
                    <a:pt x="30860" y="103917"/>
                  </a:lnTo>
                  <a:lnTo>
                    <a:pt x="50291" y="108203"/>
                  </a:lnTo>
                  <a:lnTo>
                    <a:pt x="70604" y="103917"/>
                  </a:lnTo>
                  <a:lnTo>
                    <a:pt x="87058" y="92201"/>
                  </a:lnTo>
                  <a:lnTo>
                    <a:pt x="98083" y="74771"/>
                  </a:lnTo>
                  <a:lnTo>
                    <a:pt x="102107" y="53339"/>
                  </a:lnTo>
                  <a:close/>
                </a:path>
              </a:pathLst>
            </a:custGeom>
            <a:solidFill>
              <a:srgbClr val="98CCFF"/>
            </a:solidFill>
          </p:spPr>
          <p:txBody>
            <a:bodyPr wrap="square" lIns="0" tIns="0" rIns="0" bIns="0" rtlCol="0"/>
            <a:lstStyle/>
            <a:p>
              <a:endParaRPr sz="1634"/>
            </a:p>
          </p:txBody>
        </p:sp>
        <p:sp>
          <p:nvSpPr>
            <p:cNvPr id="255" name="object 255"/>
            <p:cNvSpPr/>
            <p:nvPr/>
          </p:nvSpPr>
          <p:spPr>
            <a:xfrm>
              <a:off x="8299582" y="2606040"/>
              <a:ext cx="111760" cy="117475"/>
            </a:xfrm>
            <a:custGeom>
              <a:avLst/>
              <a:gdLst/>
              <a:ahLst/>
              <a:cxnLst/>
              <a:rect l="l" t="t" r="r" b="b"/>
              <a:pathLst>
                <a:path w="111759" h="117475">
                  <a:moveTo>
                    <a:pt x="111252" y="59436"/>
                  </a:moveTo>
                  <a:lnTo>
                    <a:pt x="111252" y="57912"/>
                  </a:lnTo>
                  <a:lnTo>
                    <a:pt x="109728" y="47244"/>
                  </a:lnTo>
                  <a:lnTo>
                    <a:pt x="109728" y="45720"/>
                  </a:lnTo>
                  <a:lnTo>
                    <a:pt x="106680" y="36576"/>
                  </a:lnTo>
                  <a:lnTo>
                    <a:pt x="106680" y="35052"/>
                  </a:lnTo>
                  <a:lnTo>
                    <a:pt x="102108" y="25908"/>
                  </a:lnTo>
                  <a:lnTo>
                    <a:pt x="96012" y="16764"/>
                  </a:lnTo>
                  <a:lnTo>
                    <a:pt x="94488" y="16764"/>
                  </a:lnTo>
                  <a:lnTo>
                    <a:pt x="86868" y="10668"/>
                  </a:lnTo>
                  <a:lnTo>
                    <a:pt x="86868" y="9144"/>
                  </a:lnTo>
                  <a:lnTo>
                    <a:pt x="77724" y="4572"/>
                  </a:lnTo>
                  <a:lnTo>
                    <a:pt x="76200" y="4572"/>
                  </a:lnTo>
                  <a:lnTo>
                    <a:pt x="67056" y="1524"/>
                  </a:lnTo>
                  <a:lnTo>
                    <a:pt x="67056" y="0"/>
                  </a:lnTo>
                  <a:lnTo>
                    <a:pt x="44196" y="0"/>
                  </a:lnTo>
                  <a:lnTo>
                    <a:pt x="44196" y="1524"/>
                  </a:lnTo>
                  <a:lnTo>
                    <a:pt x="33528" y="4572"/>
                  </a:lnTo>
                  <a:lnTo>
                    <a:pt x="24384" y="9144"/>
                  </a:lnTo>
                  <a:lnTo>
                    <a:pt x="24384" y="10668"/>
                  </a:lnTo>
                  <a:lnTo>
                    <a:pt x="16764" y="16764"/>
                  </a:lnTo>
                  <a:lnTo>
                    <a:pt x="15240" y="16764"/>
                  </a:lnTo>
                  <a:lnTo>
                    <a:pt x="9144" y="25908"/>
                  </a:lnTo>
                  <a:lnTo>
                    <a:pt x="4572" y="35052"/>
                  </a:lnTo>
                  <a:lnTo>
                    <a:pt x="4572" y="36576"/>
                  </a:lnTo>
                  <a:lnTo>
                    <a:pt x="1524" y="45720"/>
                  </a:lnTo>
                  <a:lnTo>
                    <a:pt x="1524" y="47244"/>
                  </a:lnTo>
                  <a:lnTo>
                    <a:pt x="0" y="57912"/>
                  </a:lnTo>
                  <a:lnTo>
                    <a:pt x="0" y="59436"/>
                  </a:lnTo>
                  <a:lnTo>
                    <a:pt x="1524" y="70104"/>
                  </a:lnTo>
                  <a:lnTo>
                    <a:pt x="4572" y="80772"/>
                  </a:lnTo>
                  <a:lnTo>
                    <a:pt x="9144" y="89916"/>
                  </a:lnTo>
                  <a:lnTo>
                    <a:pt x="9144" y="57912"/>
                  </a:lnTo>
                  <a:lnTo>
                    <a:pt x="9245" y="58623"/>
                  </a:lnTo>
                  <a:lnTo>
                    <a:pt x="10668" y="47244"/>
                  </a:lnTo>
                  <a:lnTo>
                    <a:pt x="10668" y="48768"/>
                  </a:lnTo>
                  <a:lnTo>
                    <a:pt x="13716" y="38100"/>
                  </a:lnTo>
                  <a:lnTo>
                    <a:pt x="13716" y="39624"/>
                  </a:lnTo>
                  <a:lnTo>
                    <a:pt x="16764" y="33528"/>
                  </a:lnTo>
                  <a:lnTo>
                    <a:pt x="16764" y="30480"/>
                  </a:lnTo>
                  <a:lnTo>
                    <a:pt x="22860" y="22860"/>
                  </a:lnTo>
                  <a:lnTo>
                    <a:pt x="22860" y="24384"/>
                  </a:lnTo>
                  <a:lnTo>
                    <a:pt x="30480" y="16764"/>
                  </a:lnTo>
                  <a:lnTo>
                    <a:pt x="30480" y="17272"/>
                  </a:lnTo>
                  <a:lnTo>
                    <a:pt x="38100" y="12192"/>
                  </a:lnTo>
                  <a:lnTo>
                    <a:pt x="38100" y="13280"/>
                  </a:lnTo>
                  <a:lnTo>
                    <a:pt x="45720" y="11103"/>
                  </a:lnTo>
                  <a:lnTo>
                    <a:pt x="45720" y="10668"/>
                  </a:lnTo>
                  <a:lnTo>
                    <a:pt x="54864" y="9361"/>
                  </a:lnTo>
                  <a:lnTo>
                    <a:pt x="54864" y="9144"/>
                  </a:lnTo>
                  <a:lnTo>
                    <a:pt x="56388" y="9144"/>
                  </a:lnTo>
                  <a:lnTo>
                    <a:pt x="56388" y="9361"/>
                  </a:lnTo>
                  <a:lnTo>
                    <a:pt x="65532" y="10668"/>
                  </a:lnTo>
                  <a:lnTo>
                    <a:pt x="65532" y="11176"/>
                  </a:lnTo>
                  <a:lnTo>
                    <a:pt x="73152" y="13716"/>
                  </a:lnTo>
                  <a:lnTo>
                    <a:pt x="73152" y="12192"/>
                  </a:lnTo>
                  <a:lnTo>
                    <a:pt x="80772" y="17272"/>
                  </a:lnTo>
                  <a:lnTo>
                    <a:pt x="80772" y="16764"/>
                  </a:lnTo>
                  <a:lnTo>
                    <a:pt x="88392" y="24384"/>
                  </a:lnTo>
                  <a:lnTo>
                    <a:pt x="88392" y="22860"/>
                  </a:lnTo>
                  <a:lnTo>
                    <a:pt x="94488" y="30480"/>
                  </a:lnTo>
                  <a:lnTo>
                    <a:pt x="94488" y="33528"/>
                  </a:lnTo>
                  <a:lnTo>
                    <a:pt x="97536" y="39624"/>
                  </a:lnTo>
                  <a:lnTo>
                    <a:pt x="97536" y="38100"/>
                  </a:lnTo>
                  <a:lnTo>
                    <a:pt x="100584" y="48768"/>
                  </a:lnTo>
                  <a:lnTo>
                    <a:pt x="100584" y="47244"/>
                  </a:lnTo>
                  <a:lnTo>
                    <a:pt x="102006" y="58623"/>
                  </a:lnTo>
                  <a:lnTo>
                    <a:pt x="102108" y="57912"/>
                  </a:lnTo>
                  <a:lnTo>
                    <a:pt x="102108" y="89916"/>
                  </a:lnTo>
                  <a:lnTo>
                    <a:pt x="106680" y="80772"/>
                  </a:lnTo>
                  <a:lnTo>
                    <a:pt x="109728" y="70104"/>
                  </a:lnTo>
                  <a:lnTo>
                    <a:pt x="111252" y="59436"/>
                  </a:lnTo>
                  <a:close/>
                </a:path>
                <a:path w="111759" h="117475">
                  <a:moveTo>
                    <a:pt x="9245" y="58623"/>
                  </a:moveTo>
                  <a:lnTo>
                    <a:pt x="9144" y="57912"/>
                  </a:lnTo>
                  <a:lnTo>
                    <a:pt x="9144" y="59436"/>
                  </a:lnTo>
                  <a:lnTo>
                    <a:pt x="9245" y="58623"/>
                  </a:lnTo>
                  <a:close/>
                </a:path>
                <a:path w="111759" h="117475">
                  <a:moveTo>
                    <a:pt x="18288" y="86868"/>
                  </a:moveTo>
                  <a:lnTo>
                    <a:pt x="13716" y="77724"/>
                  </a:lnTo>
                  <a:lnTo>
                    <a:pt x="10668" y="67056"/>
                  </a:lnTo>
                  <a:lnTo>
                    <a:pt x="10668" y="68580"/>
                  </a:lnTo>
                  <a:lnTo>
                    <a:pt x="9245" y="58623"/>
                  </a:lnTo>
                  <a:lnTo>
                    <a:pt x="9144" y="59436"/>
                  </a:lnTo>
                  <a:lnTo>
                    <a:pt x="9144" y="91440"/>
                  </a:lnTo>
                  <a:lnTo>
                    <a:pt x="15240" y="99060"/>
                  </a:lnTo>
                  <a:lnTo>
                    <a:pt x="16764" y="100584"/>
                  </a:lnTo>
                  <a:lnTo>
                    <a:pt x="16764" y="85344"/>
                  </a:lnTo>
                  <a:lnTo>
                    <a:pt x="18288" y="86868"/>
                  </a:lnTo>
                  <a:close/>
                </a:path>
                <a:path w="111759" h="117475">
                  <a:moveTo>
                    <a:pt x="18288" y="30480"/>
                  </a:moveTo>
                  <a:lnTo>
                    <a:pt x="16764" y="30480"/>
                  </a:lnTo>
                  <a:lnTo>
                    <a:pt x="16764" y="33528"/>
                  </a:lnTo>
                  <a:lnTo>
                    <a:pt x="18288" y="30480"/>
                  </a:lnTo>
                  <a:close/>
                </a:path>
                <a:path w="111759" h="117475">
                  <a:moveTo>
                    <a:pt x="30480" y="99060"/>
                  </a:moveTo>
                  <a:lnTo>
                    <a:pt x="22860" y="92964"/>
                  </a:lnTo>
                  <a:lnTo>
                    <a:pt x="16764" y="85344"/>
                  </a:lnTo>
                  <a:lnTo>
                    <a:pt x="16764" y="100584"/>
                  </a:lnTo>
                  <a:lnTo>
                    <a:pt x="24384" y="106680"/>
                  </a:lnTo>
                  <a:lnTo>
                    <a:pt x="28956" y="109728"/>
                  </a:lnTo>
                  <a:lnTo>
                    <a:pt x="28956" y="99060"/>
                  </a:lnTo>
                  <a:lnTo>
                    <a:pt x="30480" y="99060"/>
                  </a:lnTo>
                  <a:close/>
                </a:path>
                <a:path w="111759" h="117475">
                  <a:moveTo>
                    <a:pt x="30480" y="17272"/>
                  </a:moveTo>
                  <a:lnTo>
                    <a:pt x="30480" y="16764"/>
                  </a:lnTo>
                  <a:lnTo>
                    <a:pt x="28956" y="18288"/>
                  </a:lnTo>
                  <a:lnTo>
                    <a:pt x="30480" y="17272"/>
                  </a:lnTo>
                  <a:close/>
                </a:path>
                <a:path w="111759" h="117475">
                  <a:moveTo>
                    <a:pt x="38100" y="103632"/>
                  </a:moveTo>
                  <a:lnTo>
                    <a:pt x="28956" y="99060"/>
                  </a:lnTo>
                  <a:lnTo>
                    <a:pt x="28956" y="109728"/>
                  </a:lnTo>
                  <a:lnTo>
                    <a:pt x="33528" y="112776"/>
                  </a:lnTo>
                  <a:lnTo>
                    <a:pt x="36576" y="113646"/>
                  </a:lnTo>
                  <a:lnTo>
                    <a:pt x="36576" y="103632"/>
                  </a:lnTo>
                  <a:lnTo>
                    <a:pt x="38100" y="103632"/>
                  </a:lnTo>
                  <a:close/>
                </a:path>
                <a:path w="111759" h="117475">
                  <a:moveTo>
                    <a:pt x="38100" y="13280"/>
                  </a:moveTo>
                  <a:lnTo>
                    <a:pt x="38100" y="12192"/>
                  </a:lnTo>
                  <a:lnTo>
                    <a:pt x="36576" y="13716"/>
                  </a:lnTo>
                  <a:lnTo>
                    <a:pt x="38100" y="13280"/>
                  </a:lnTo>
                  <a:close/>
                </a:path>
                <a:path w="111759" h="117475">
                  <a:moveTo>
                    <a:pt x="47244" y="106680"/>
                  </a:moveTo>
                  <a:lnTo>
                    <a:pt x="36576" y="103632"/>
                  </a:lnTo>
                  <a:lnTo>
                    <a:pt x="36576" y="113646"/>
                  </a:lnTo>
                  <a:lnTo>
                    <a:pt x="44196" y="115824"/>
                  </a:lnTo>
                  <a:lnTo>
                    <a:pt x="45720" y="116041"/>
                  </a:lnTo>
                  <a:lnTo>
                    <a:pt x="45720" y="106680"/>
                  </a:lnTo>
                  <a:lnTo>
                    <a:pt x="47244" y="106680"/>
                  </a:lnTo>
                  <a:close/>
                </a:path>
                <a:path w="111759" h="117475">
                  <a:moveTo>
                    <a:pt x="47244" y="10668"/>
                  </a:moveTo>
                  <a:lnTo>
                    <a:pt x="45720" y="10668"/>
                  </a:lnTo>
                  <a:lnTo>
                    <a:pt x="45720" y="11103"/>
                  </a:lnTo>
                  <a:lnTo>
                    <a:pt x="47244" y="10668"/>
                  </a:lnTo>
                  <a:close/>
                </a:path>
                <a:path w="111759" h="117475">
                  <a:moveTo>
                    <a:pt x="56388" y="117348"/>
                  </a:moveTo>
                  <a:lnTo>
                    <a:pt x="56388" y="108204"/>
                  </a:lnTo>
                  <a:lnTo>
                    <a:pt x="54864" y="108204"/>
                  </a:lnTo>
                  <a:lnTo>
                    <a:pt x="54864" y="107986"/>
                  </a:lnTo>
                  <a:lnTo>
                    <a:pt x="45720" y="106680"/>
                  </a:lnTo>
                  <a:lnTo>
                    <a:pt x="45720" y="116041"/>
                  </a:lnTo>
                  <a:lnTo>
                    <a:pt x="54864" y="117348"/>
                  </a:lnTo>
                  <a:lnTo>
                    <a:pt x="54864" y="108204"/>
                  </a:lnTo>
                  <a:lnTo>
                    <a:pt x="55626" y="108095"/>
                  </a:lnTo>
                  <a:lnTo>
                    <a:pt x="55626" y="117348"/>
                  </a:lnTo>
                  <a:lnTo>
                    <a:pt x="56388" y="117348"/>
                  </a:lnTo>
                  <a:close/>
                </a:path>
                <a:path w="111759" h="117475">
                  <a:moveTo>
                    <a:pt x="55626" y="9252"/>
                  </a:moveTo>
                  <a:lnTo>
                    <a:pt x="54864" y="9144"/>
                  </a:lnTo>
                  <a:lnTo>
                    <a:pt x="54864" y="9361"/>
                  </a:lnTo>
                  <a:lnTo>
                    <a:pt x="55626" y="9252"/>
                  </a:lnTo>
                  <a:close/>
                </a:path>
                <a:path w="111759" h="117475">
                  <a:moveTo>
                    <a:pt x="56388" y="9361"/>
                  </a:moveTo>
                  <a:lnTo>
                    <a:pt x="56388" y="9144"/>
                  </a:lnTo>
                  <a:lnTo>
                    <a:pt x="55626" y="9252"/>
                  </a:lnTo>
                  <a:lnTo>
                    <a:pt x="56388" y="9361"/>
                  </a:lnTo>
                  <a:close/>
                </a:path>
                <a:path w="111759" h="117475">
                  <a:moveTo>
                    <a:pt x="65532" y="116041"/>
                  </a:moveTo>
                  <a:lnTo>
                    <a:pt x="65532" y="106680"/>
                  </a:lnTo>
                  <a:lnTo>
                    <a:pt x="55626" y="108095"/>
                  </a:lnTo>
                  <a:lnTo>
                    <a:pt x="56388" y="108204"/>
                  </a:lnTo>
                  <a:lnTo>
                    <a:pt x="56388" y="117348"/>
                  </a:lnTo>
                  <a:lnTo>
                    <a:pt x="65532" y="116041"/>
                  </a:lnTo>
                  <a:close/>
                </a:path>
                <a:path w="111759" h="117475">
                  <a:moveTo>
                    <a:pt x="65532" y="11176"/>
                  </a:moveTo>
                  <a:lnTo>
                    <a:pt x="65532" y="10668"/>
                  </a:lnTo>
                  <a:lnTo>
                    <a:pt x="64008" y="10668"/>
                  </a:lnTo>
                  <a:lnTo>
                    <a:pt x="65532" y="11176"/>
                  </a:lnTo>
                  <a:close/>
                </a:path>
                <a:path w="111759" h="117475">
                  <a:moveTo>
                    <a:pt x="82296" y="109728"/>
                  </a:moveTo>
                  <a:lnTo>
                    <a:pt x="82296" y="99060"/>
                  </a:lnTo>
                  <a:lnTo>
                    <a:pt x="73152" y="103632"/>
                  </a:lnTo>
                  <a:lnTo>
                    <a:pt x="64008" y="106680"/>
                  </a:lnTo>
                  <a:lnTo>
                    <a:pt x="65532" y="106680"/>
                  </a:lnTo>
                  <a:lnTo>
                    <a:pt x="65532" y="116041"/>
                  </a:lnTo>
                  <a:lnTo>
                    <a:pt x="67056" y="115824"/>
                  </a:lnTo>
                  <a:lnTo>
                    <a:pt x="76200" y="112776"/>
                  </a:lnTo>
                  <a:lnTo>
                    <a:pt x="77724" y="112776"/>
                  </a:lnTo>
                  <a:lnTo>
                    <a:pt x="82296" y="109728"/>
                  </a:lnTo>
                  <a:close/>
                </a:path>
                <a:path w="111759" h="117475">
                  <a:moveTo>
                    <a:pt x="82296" y="18288"/>
                  </a:moveTo>
                  <a:lnTo>
                    <a:pt x="80772" y="16764"/>
                  </a:lnTo>
                  <a:lnTo>
                    <a:pt x="80772" y="17272"/>
                  </a:lnTo>
                  <a:lnTo>
                    <a:pt x="82296" y="18288"/>
                  </a:lnTo>
                  <a:close/>
                </a:path>
                <a:path w="111759" h="117475">
                  <a:moveTo>
                    <a:pt x="94488" y="100584"/>
                  </a:moveTo>
                  <a:lnTo>
                    <a:pt x="94488" y="85344"/>
                  </a:lnTo>
                  <a:lnTo>
                    <a:pt x="88392" y="92964"/>
                  </a:lnTo>
                  <a:lnTo>
                    <a:pt x="80772" y="99060"/>
                  </a:lnTo>
                  <a:lnTo>
                    <a:pt x="82296" y="99060"/>
                  </a:lnTo>
                  <a:lnTo>
                    <a:pt x="82296" y="109728"/>
                  </a:lnTo>
                  <a:lnTo>
                    <a:pt x="86868" y="106680"/>
                  </a:lnTo>
                  <a:lnTo>
                    <a:pt x="94488" y="100584"/>
                  </a:lnTo>
                  <a:close/>
                </a:path>
                <a:path w="111759" h="117475">
                  <a:moveTo>
                    <a:pt x="94488" y="33528"/>
                  </a:moveTo>
                  <a:lnTo>
                    <a:pt x="94488" y="30480"/>
                  </a:lnTo>
                  <a:lnTo>
                    <a:pt x="92964" y="30480"/>
                  </a:lnTo>
                  <a:lnTo>
                    <a:pt x="94488" y="33528"/>
                  </a:lnTo>
                  <a:close/>
                </a:path>
                <a:path w="111759" h="117475">
                  <a:moveTo>
                    <a:pt x="102108" y="91440"/>
                  </a:moveTo>
                  <a:lnTo>
                    <a:pt x="102108" y="59436"/>
                  </a:lnTo>
                  <a:lnTo>
                    <a:pt x="102006" y="58623"/>
                  </a:lnTo>
                  <a:lnTo>
                    <a:pt x="100584" y="68580"/>
                  </a:lnTo>
                  <a:lnTo>
                    <a:pt x="100584" y="67056"/>
                  </a:lnTo>
                  <a:lnTo>
                    <a:pt x="97536" y="77724"/>
                  </a:lnTo>
                  <a:lnTo>
                    <a:pt x="92964" y="86868"/>
                  </a:lnTo>
                  <a:lnTo>
                    <a:pt x="94488" y="85344"/>
                  </a:lnTo>
                  <a:lnTo>
                    <a:pt x="94488" y="99060"/>
                  </a:lnTo>
                  <a:lnTo>
                    <a:pt x="96012" y="99060"/>
                  </a:lnTo>
                  <a:lnTo>
                    <a:pt x="102108" y="91440"/>
                  </a:lnTo>
                  <a:close/>
                </a:path>
                <a:path w="111759" h="117475">
                  <a:moveTo>
                    <a:pt x="102108" y="59436"/>
                  </a:moveTo>
                  <a:lnTo>
                    <a:pt x="102108" y="57912"/>
                  </a:lnTo>
                  <a:lnTo>
                    <a:pt x="102006" y="58623"/>
                  </a:lnTo>
                  <a:lnTo>
                    <a:pt x="102108" y="59436"/>
                  </a:lnTo>
                  <a:close/>
                </a:path>
              </a:pathLst>
            </a:custGeom>
            <a:solidFill>
              <a:srgbClr val="000000"/>
            </a:solidFill>
          </p:spPr>
          <p:txBody>
            <a:bodyPr wrap="square" lIns="0" tIns="0" rIns="0" bIns="0" rtlCol="0"/>
            <a:lstStyle/>
            <a:p>
              <a:endParaRPr sz="1634"/>
            </a:p>
          </p:txBody>
        </p:sp>
        <p:sp>
          <p:nvSpPr>
            <p:cNvPr id="256" name="object 256"/>
            <p:cNvSpPr/>
            <p:nvPr/>
          </p:nvSpPr>
          <p:spPr>
            <a:xfrm>
              <a:off x="8299582" y="2499359"/>
              <a:ext cx="100965" cy="109855"/>
            </a:xfrm>
            <a:custGeom>
              <a:avLst/>
              <a:gdLst/>
              <a:ahLst/>
              <a:cxnLst/>
              <a:rect l="l" t="t" r="r" b="b"/>
              <a:pathLst>
                <a:path w="100965" h="109855">
                  <a:moveTo>
                    <a:pt x="100583" y="54863"/>
                  </a:moveTo>
                  <a:lnTo>
                    <a:pt x="96583" y="33432"/>
                  </a:lnTo>
                  <a:lnTo>
                    <a:pt x="85724" y="16001"/>
                  </a:lnTo>
                  <a:lnTo>
                    <a:pt x="69722" y="4286"/>
                  </a:lnTo>
                  <a:lnTo>
                    <a:pt x="50291" y="0"/>
                  </a:lnTo>
                  <a:lnTo>
                    <a:pt x="30860" y="4286"/>
                  </a:lnTo>
                  <a:lnTo>
                    <a:pt x="14858" y="16001"/>
                  </a:lnTo>
                  <a:lnTo>
                    <a:pt x="4000" y="33432"/>
                  </a:lnTo>
                  <a:lnTo>
                    <a:pt x="0" y="54863"/>
                  </a:lnTo>
                  <a:lnTo>
                    <a:pt x="4000" y="76295"/>
                  </a:lnTo>
                  <a:lnTo>
                    <a:pt x="14858" y="93725"/>
                  </a:lnTo>
                  <a:lnTo>
                    <a:pt x="30860" y="105441"/>
                  </a:lnTo>
                  <a:lnTo>
                    <a:pt x="50291" y="109727"/>
                  </a:lnTo>
                  <a:lnTo>
                    <a:pt x="69722" y="105441"/>
                  </a:lnTo>
                  <a:lnTo>
                    <a:pt x="85724" y="93725"/>
                  </a:lnTo>
                  <a:lnTo>
                    <a:pt x="96583" y="76295"/>
                  </a:lnTo>
                  <a:lnTo>
                    <a:pt x="100583" y="54863"/>
                  </a:lnTo>
                  <a:close/>
                </a:path>
              </a:pathLst>
            </a:custGeom>
            <a:solidFill>
              <a:srgbClr val="65FF98"/>
            </a:solidFill>
          </p:spPr>
          <p:txBody>
            <a:bodyPr wrap="square" lIns="0" tIns="0" rIns="0" bIns="0" rtlCol="0"/>
            <a:lstStyle/>
            <a:p>
              <a:endParaRPr sz="1634"/>
            </a:p>
          </p:txBody>
        </p:sp>
        <p:sp>
          <p:nvSpPr>
            <p:cNvPr id="257" name="object 257"/>
            <p:cNvSpPr/>
            <p:nvPr/>
          </p:nvSpPr>
          <p:spPr>
            <a:xfrm>
              <a:off x="8295010" y="2494788"/>
              <a:ext cx="109855" cy="119380"/>
            </a:xfrm>
            <a:custGeom>
              <a:avLst/>
              <a:gdLst/>
              <a:ahLst/>
              <a:cxnLst/>
              <a:rect l="l" t="t" r="r" b="b"/>
              <a:pathLst>
                <a:path w="109854" h="119380">
                  <a:moveTo>
                    <a:pt x="109728" y="59436"/>
                  </a:moveTo>
                  <a:lnTo>
                    <a:pt x="108204" y="47244"/>
                  </a:lnTo>
                  <a:lnTo>
                    <a:pt x="105156" y="36576"/>
                  </a:lnTo>
                  <a:lnTo>
                    <a:pt x="105156" y="35052"/>
                  </a:lnTo>
                  <a:lnTo>
                    <a:pt x="100584" y="25908"/>
                  </a:lnTo>
                  <a:lnTo>
                    <a:pt x="99060" y="25908"/>
                  </a:lnTo>
                  <a:lnTo>
                    <a:pt x="92964" y="18288"/>
                  </a:lnTo>
                  <a:lnTo>
                    <a:pt x="92964" y="16764"/>
                  </a:lnTo>
                  <a:lnTo>
                    <a:pt x="85344" y="10668"/>
                  </a:lnTo>
                  <a:lnTo>
                    <a:pt x="85344" y="9144"/>
                  </a:lnTo>
                  <a:lnTo>
                    <a:pt x="76200" y="4572"/>
                  </a:lnTo>
                  <a:lnTo>
                    <a:pt x="65532" y="1524"/>
                  </a:lnTo>
                  <a:lnTo>
                    <a:pt x="59436" y="0"/>
                  </a:lnTo>
                  <a:lnTo>
                    <a:pt x="48768" y="0"/>
                  </a:lnTo>
                  <a:lnTo>
                    <a:pt x="44196" y="1524"/>
                  </a:lnTo>
                  <a:lnTo>
                    <a:pt x="42672" y="1524"/>
                  </a:lnTo>
                  <a:lnTo>
                    <a:pt x="33528" y="4572"/>
                  </a:lnTo>
                  <a:lnTo>
                    <a:pt x="32004" y="4572"/>
                  </a:lnTo>
                  <a:lnTo>
                    <a:pt x="24384" y="9144"/>
                  </a:lnTo>
                  <a:lnTo>
                    <a:pt x="24384" y="10668"/>
                  </a:lnTo>
                  <a:lnTo>
                    <a:pt x="22860" y="10668"/>
                  </a:lnTo>
                  <a:lnTo>
                    <a:pt x="15240" y="16764"/>
                  </a:lnTo>
                  <a:lnTo>
                    <a:pt x="15240" y="18288"/>
                  </a:lnTo>
                  <a:lnTo>
                    <a:pt x="9144" y="25908"/>
                  </a:lnTo>
                  <a:lnTo>
                    <a:pt x="4572" y="35052"/>
                  </a:lnTo>
                  <a:lnTo>
                    <a:pt x="4572" y="36576"/>
                  </a:lnTo>
                  <a:lnTo>
                    <a:pt x="1524" y="47244"/>
                  </a:lnTo>
                  <a:lnTo>
                    <a:pt x="0" y="59436"/>
                  </a:lnTo>
                  <a:lnTo>
                    <a:pt x="1524" y="70104"/>
                  </a:lnTo>
                  <a:lnTo>
                    <a:pt x="1524" y="71628"/>
                  </a:lnTo>
                  <a:lnTo>
                    <a:pt x="4572" y="82296"/>
                  </a:lnTo>
                  <a:lnTo>
                    <a:pt x="9144" y="91440"/>
                  </a:lnTo>
                  <a:lnTo>
                    <a:pt x="9144" y="59436"/>
                  </a:lnTo>
                  <a:lnTo>
                    <a:pt x="10668" y="48768"/>
                  </a:lnTo>
                  <a:lnTo>
                    <a:pt x="12192" y="44196"/>
                  </a:lnTo>
                  <a:lnTo>
                    <a:pt x="12192" y="39624"/>
                  </a:lnTo>
                  <a:lnTo>
                    <a:pt x="16764" y="30480"/>
                  </a:lnTo>
                  <a:lnTo>
                    <a:pt x="16764" y="32004"/>
                  </a:lnTo>
                  <a:lnTo>
                    <a:pt x="22860" y="22860"/>
                  </a:lnTo>
                  <a:lnTo>
                    <a:pt x="22860" y="24384"/>
                  </a:lnTo>
                  <a:lnTo>
                    <a:pt x="30480" y="16764"/>
                  </a:lnTo>
                  <a:lnTo>
                    <a:pt x="30480" y="17272"/>
                  </a:lnTo>
                  <a:lnTo>
                    <a:pt x="38100" y="12192"/>
                  </a:lnTo>
                  <a:lnTo>
                    <a:pt x="38100" y="13208"/>
                  </a:lnTo>
                  <a:lnTo>
                    <a:pt x="50292" y="9144"/>
                  </a:lnTo>
                  <a:lnTo>
                    <a:pt x="59436" y="9144"/>
                  </a:lnTo>
                  <a:lnTo>
                    <a:pt x="64008" y="10668"/>
                  </a:lnTo>
                  <a:lnTo>
                    <a:pt x="64008" y="11103"/>
                  </a:lnTo>
                  <a:lnTo>
                    <a:pt x="71628" y="13280"/>
                  </a:lnTo>
                  <a:lnTo>
                    <a:pt x="71628" y="12192"/>
                  </a:lnTo>
                  <a:lnTo>
                    <a:pt x="79248" y="17272"/>
                  </a:lnTo>
                  <a:lnTo>
                    <a:pt x="79248" y="16764"/>
                  </a:lnTo>
                  <a:lnTo>
                    <a:pt x="86868" y="24384"/>
                  </a:lnTo>
                  <a:lnTo>
                    <a:pt x="86868" y="25146"/>
                  </a:lnTo>
                  <a:lnTo>
                    <a:pt x="91440" y="32004"/>
                  </a:lnTo>
                  <a:lnTo>
                    <a:pt x="91440" y="30480"/>
                  </a:lnTo>
                  <a:lnTo>
                    <a:pt x="96012" y="39624"/>
                  </a:lnTo>
                  <a:lnTo>
                    <a:pt x="99060" y="48768"/>
                  </a:lnTo>
                  <a:lnTo>
                    <a:pt x="99060" y="92964"/>
                  </a:lnTo>
                  <a:lnTo>
                    <a:pt x="100584" y="92964"/>
                  </a:lnTo>
                  <a:lnTo>
                    <a:pt x="100584" y="91440"/>
                  </a:lnTo>
                  <a:lnTo>
                    <a:pt x="105156" y="82296"/>
                  </a:lnTo>
                  <a:lnTo>
                    <a:pt x="108204" y="71628"/>
                  </a:lnTo>
                  <a:lnTo>
                    <a:pt x="108204" y="70104"/>
                  </a:lnTo>
                  <a:lnTo>
                    <a:pt x="109728" y="59436"/>
                  </a:lnTo>
                  <a:close/>
                </a:path>
                <a:path w="109854" h="119380">
                  <a:moveTo>
                    <a:pt x="13716" y="79248"/>
                  </a:moveTo>
                  <a:lnTo>
                    <a:pt x="10668" y="68580"/>
                  </a:lnTo>
                  <a:lnTo>
                    <a:pt x="10668" y="70104"/>
                  </a:lnTo>
                  <a:lnTo>
                    <a:pt x="9144" y="59436"/>
                  </a:lnTo>
                  <a:lnTo>
                    <a:pt x="9144" y="92964"/>
                  </a:lnTo>
                  <a:lnTo>
                    <a:pt x="12192" y="96774"/>
                  </a:lnTo>
                  <a:lnTo>
                    <a:pt x="12192" y="77724"/>
                  </a:lnTo>
                  <a:lnTo>
                    <a:pt x="13716" y="79248"/>
                  </a:lnTo>
                  <a:close/>
                </a:path>
                <a:path w="109854" h="119380">
                  <a:moveTo>
                    <a:pt x="13716" y="39624"/>
                  </a:moveTo>
                  <a:lnTo>
                    <a:pt x="12192" y="39624"/>
                  </a:lnTo>
                  <a:lnTo>
                    <a:pt x="12192" y="44196"/>
                  </a:lnTo>
                  <a:lnTo>
                    <a:pt x="13716" y="39624"/>
                  </a:lnTo>
                  <a:close/>
                </a:path>
                <a:path w="109854" h="119380">
                  <a:moveTo>
                    <a:pt x="30480" y="100584"/>
                  </a:moveTo>
                  <a:lnTo>
                    <a:pt x="22860" y="94488"/>
                  </a:lnTo>
                  <a:lnTo>
                    <a:pt x="16764" y="86868"/>
                  </a:lnTo>
                  <a:lnTo>
                    <a:pt x="16764" y="88392"/>
                  </a:lnTo>
                  <a:lnTo>
                    <a:pt x="12192" y="77724"/>
                  </a:lnTo>
                  <a:lnTo>
                    <a:pt x="12192" y="96774"/>
                  </a:lnTo>
                  <a:lnTo>
                    <a:pt x="15240" y="100584"/>
                  </a:lnTo>
                  <a:lnTo>
                    <a:pt x="22860" y="108204"/>
                  </a:lnTo>
                  <a:lnTo>
                    <a:pt x="24384" y="108204"/>
                  </a:lnTo>
                  <a:lnTo>
                    <a:pt x="28956" y="111861"/>
                  </a:lnTo>
                  <a:lnTo>
                    <a:pt x="28956" y="100584"/>
                  </a:lnTo>
                  <a:lnTo>
                    <a:pt x="30480" y="100584"/>
                  </a:lnTo>
                  <a:close/>
                </a:path>
                <a:path w="109854" h="119380">
                  <a:moveTo>
                    <a:pt x="30480" y="17272"/>
                  </a:moveTo>
                  <a:lnTo>
                    <a:pt x="30480" y="16764"/>
                  </a:lnTo>
                  <a:lnTo>
                    <a:pt x="28956" y="18288"/>
                  </a:lnTo>
                  <a:lnTo>
                    <a:pt x="30480" y="17272"/>
                  </a:lnTo>
                  <a:close/>
                </a:path>
                <a:path w="109854" h="119380">
                  <a:moveTo>
                    <a:pt x="38100" y="105156"/>
                  </a:moveTo>
                  <a:lnTo>
                    <a:pt x="28956" y="100584"/>
                  </a:lnTo>
                  <a:lnTo>
                    <a:pt x="28956" y="111861"/>
                  </a:lnTo>
                  <a:lnTo>
                    <a:pt x="32004" y="114300"/>
                  </a:lnTo>
                  <a:lnTo>
                    <a:pt x="33528" y="114300"/>
                  </a:lnTo>
                  <a:lnTo>
                    <a:pt x="36576" y="115316"/>
                  </a:lnTo>
                  <a:lnTo>
                    <a:pt x="36576" y="105156"/>
                  </a:lnTo>
                  <a:lnTo>
                    <a:pt x="38100" y="105156"/>
                  </a:lnTo>
                  <a:close/>
                </a:path>
                <a:path w="109854" h="119380">
                  <a:moveTo>
                    <a:pt x="38100" y="13208"/>
                  </a:moveTo>
                  <a:lnTo>
                    <a:pt x="38100" y="12192"/>
                  </a:lnTo>
                  <a:lnTo>
                    <a:pt x="36576" y="13716"/>
                  </a:lnTo>
                  <a:lnTo>
                    <a:pt x="38100" y="13208"/>
                  </a:lnTo>
                  <a:close/>
                </a:path>
                <a:path w="109854" h="119380">
                  <a:moveTo>
                    <a:pt x="64008" y="117856"/>
                  </a:moveTo>
                  <a:lnTo>
                    <a:pt x="64008" y="108204"/>
                  </a:lnTo>
                  <a:lnTo>
                    <a:pt x="59436" y="109728"/>
                  </a:lnTo>
                  <a:lnTo>
                    <a:pt x="54864" y="109728"/>
                  </a:lnTo>
                  <a:lnTo>
                    <a:pt x="50292" y="108204"/>
                  </a:lnTo>
                  <a:lnTo>
                    <a:pt x="45720" y="108204"/>
                  </a:lnTo>
                  <a:lnTo>
                    <a:pt x="36576" y="105156"/>
                  </a:lnTo>
                  <a:lnTo>
                    <a:pt x="36576" y="115316"/>
                  </a:lnTo>
                  <a:lnTo>
                    <a:pt x="42672" y="117348"/>
                  </a:lnTo>
                  <a:lnTo>
                    <a:pt x="44196" y="117348"/>
                  </a:lnTo>
                  <a:lnTo>
                    <a:pt x="48768" y="118872"/>
                  </a:lnTo>
                  <a:lnTo>
                    <a:pt x="60960" y="118872"/>
                  </a:lnTo>
                  <a:lnTo>
                    <a:pt x="64008" y="117856"/>
                  </a:lnTo>
                  <a:close/>
                </a:path>
                <a:path w="109854" h="119380">
                  <a:moveTo>
                    <a:pt x="64008" y="11103"/>
                  </a:moveTo>
                  <a:lnTo>
                    <a:pt x="64008" y="10668"/>
                  </a:lnTo>
                  <a:lnTo>
                    <a:pt x="62484" y="10668"/>
                  </a:lnTo>
                  <a:lnTo>
                    <a:pt x="64008" y="11103"/>
                  </a:lnTo>
                  <a:close/>
                </a:path>
                <a:path w="109854" h="119380">
                  <a:moveTo>
                    <a:pt x="73152" y="115170"/>
                  </a:moveTo>
                  <a:lnTo>
                    <a:pt x="73152" y="105156"/>
                  </a:lnTo>
                  <a:lnTo>
                    <a:pt x="62484" y="108204"/>
                  </a:lnTo>
                  <a:lnTo>
                    <a:pt x="64008" y="108204"/>
                  </a:lnTo>
                  <a:lnTo>
                    <a:pt x="64008" y="117856"/>
                  </a:lnTo>
                  <a:lnTo>
                    <a:pt x="65532" y="117348"/>
                  </a:lnTo>
                  <a:lnTo>
                    <a:pt x="73152" y="115170"/>
                  </a:lnTo>
                  <a:close/>
                </a:path>
                <a:path w="109854" h="119380">
                  <a:moveTo>
                    <a:pt x="73152" y="13716"/>
                  </a:moveTo>
                  <a:lnTo>
                    <a:pt x="71628" y="12192"/>
                  </a:lnTo>
                  <a:lnTo>
                    <a:pt x="71628" y="13280"/>
                  </a:lnTo>
                  <a:lnTo>
                    <a:pt x="73152" y="13716"/>
                  </a:lnTo>
                  <a:close/>
                </a:path>
                <a:path w="109854" h="119380">
                  <a:moveTo>
                    <a:pt x="80772" y="111252"/>
                  </a:moveTo>
                  <a:lnTo>
                    <a:pt x="80772" y="100584"/>
                  </a:lnTo>
                  <a:lnTo>
                    <a:pt x="71628" y="105156"/>
                  </a:lnTo>
                  <a:lnTo>
                    <a:pt x="73152" y="105156"/>
                  </a:lnTo>
                  <a:lnTo>
                    <a:pt x="73152" y="115170"/>
                  </a:lnTo>
                  <a:lnTo>
                    <a:pt x="76200" y="114300"/>
                  </a:lnTo>
                  <a:lnTo>
                    <a:pt x="80772" y="111252"/>
                  </a:lnTo>
                  <a:close/>
                </a:path>
                <a:path w="109854" h="119380">
                  <a:moveTo>
                    <a:pt x="80772" y="18288"/>
                  </a:moveTo>
                  <a:lnTo>
                    <a:pt x="79248" y="16764"/>
                  </a:lnTo>
                  <a:lnTo>
                    <a:pt x="79248" y="17272"/>
                  </a:lnTo>
                  <a:lnTo>
                    <a:pt x="80772" y="18288"/>
                  </a:lnTo>
                  <a:close/>
                </a:path>
                <a:path w="109854" h="119380">
                  <a:moveTo>
                    <a:pt x="86868" y="106984"/>
                  </a:moveTo>
                  <a:lnTo>
                    <a:pt x="86868" y="94488"/>
                  </a:lnTo>
                  <a:lnTo>
                    <a:pt x="79248" y="100584"/>
                  </a:lnTo>
                  <a:lnTo>
                    <a:pt x="80772" y="100584"/>
                  </a:lnTo>
                  <a:lnTo>
                    <a:pt x="80772" y="111252"/>
                  </a:lnTo>
                  <a:lnTo>
                    <a:pt x="85344" y="108204"/>
                  </a:lnTo>
                  <a:lnTo>
                    <a:pt x="86868" y="106984"/>
                  </a:lnTo>
                  <a:close/>
                </a:path>
                <a:path w="109854" h="119380">
                  <a:moveTo>
                    <a:pt x="86868" y="25146"/>
                  </a:moveTo>
                  <a:lnTo>
                    <a:pt x="86868" y="24384"/>
                  </a:lnTo>
                  <a:lnTo>
                    <a:pt x="85344" y="22860"/>
                  </a:lnTo>
                  <a:lnTo>
                    <a:pt x="86868" y="25146"/>
                  </a:lnTo>
                  <a:close/>
                </a:path>
                <a:path w="109854" h="119380">
                  <a:moveTo>
                    <a:pt x="99060" y="92964"/>
                  </a:moveTo>
                  <a:lnTo>
                    <a:pt x="99060" y="68580"/>
                  </a:lnTo>
                  <a:lnTo>
                    <a:pt x="96012" y="79248"/>
                  </a:lnTo>
                  <a:lnTo>
                    <a:pt x="96012" y="77724"/>
                  </a:lnTo>
                  <a:lnTo>
                    <a:pt x="91440" y="88392"/>
                  </a:lnTo>
                  <a:lnTo>
                    <a:pt x="91440" y="86868"/>
                  </a:lnTo>
                  <a:lnTo>
                    <a:pt x="85344" y="94488"/>
                  </a:lnTo>
                  <a:lnTo>
                    <a:pt x="86868" y="94488"/>
                  </a:lnTo>
                  <a:lnTo>
                    <a:pt x="86868" y="106984"/>
                  </a:lnTo>
                  <a:lnTo>
                    <a:pt x="92964" y="102108"/>
                  </a:lnTo>
                  <a:lnTo>
                    <a:pt x="92964" y="100584"/>
                  </a:lnTo>
                  <a:lnTo>
                    <a:pt x="99060" y="92964"/>
                  </a:lnTo>
                  <a:close/>
                </a:path>
              </a:pathLst>
            </a:custGeom>
            <a:solidFill>
              <a:srgbClr val="000000"/>
            </a:solidFill>
          </p:spPr>
          <p:txBody>
            <a:bodyPr wrap="square" lIns="0" tIns="0" rIns="0" bIns="0" rtlCol="0"/>
            <a:lstStyle/>
            <a:p>
              <a:endParaRPr sz="1634"/>
            </a:p>
          </p:txBody>
        </p:sp>
      </p:grpSp>
      <p:sp>
        <p:nvSpPr>
          <p:cNvPr id="258" name="object 258"/>
          <p:cNvSpPr/>
          <p:nvPr/>
        </p:nvSpPr>
        <p:spPr>
          <a:xfrm>
            <a:off x="8244806" y="2131397"/>
            <a:ext cx="100968" cy="109267"/>
          </a:xfrm>
          <a:prstGeom prst="rect">
            <a:avLst/>
          </a:prstGeom>
          <a:blipFill>
            <a:blip r:embed="rId7" cstate="print"/>
            <a:stretch>
              <a:fillRect/>
            </a:stretch>
          </a:blipFill>
        </p:spPr>
        <p:txBody>
          <a:bodyPr wrap="square" lIns="0" tIns="0" rIns="0" bIns="0" rtlCol="0"/>
          <a:lstStyle/>
          <a:p>
            <a:endParaRPr sz="1634"/>
          </a:p>
        </p:txBody>
      </p:sp>
      <p:sp>
        <p:nvSpPr>
          <p:cNvPr id="259" name="object 259"/>
          <p:cNvSpPr/>
          <p:nvPr/>
        </p:nvSpPr>
        <p:spPr>
          <a:xfrm>
            <a:off x="8125857" y="2586446"/>
            <a:ext cx="100968" cy="107884"/>
          </a:xfrm>
          <a:prstGeom prst="rect">
            <a:avLst/>
          </a:prstGeom>
          <a:blipFill>
            <a:blip r:embed="rId8" cstate="print"/>
            <a:stretch>
              <a:fillRect/>
            </a:stretch>
          </a:blipFill>
        </p:spPr>
        <p:txBody>
          <a:bodyPr wrap="square" lIns="0" tIns="0" rIns="0" bIns="0" rtlCol="0"/>
          <a:lstStyle/>
          <a:p>
            <a:endParaRPr sz="1634"/>
          </a:p>
        </p:txBody>
      </p:sp>
      <p:sp>
        <p:nvSpPr>
          <p:cNvPr id="260" name="object 260"/>
          <p:cNvSpPr txBox="1"/>
          <p:nvPr/>
        </p:nvSpPr>
        <p:spPr>
          <a:xfrm>
            <a:off x="8133699" y="2579068"/>
            <a:ext cx="80106" cy="123336"/>
          </a:xfrm>
          <a:prstGeom prst="rect">
            <a:avLst/>
          </a:prstGeom>
        </p:spPr>
        <p:txBody>
          <a:bodyPr vert="horz" wrap="square" lIns="0" tIns="11526" rIns="0" bIns="0" rtlCol="0">
            <a:spAutoFit/>
          </a:bodyPr>
          <a:lstStyle/>
          <a:p>
            <a:pPr marL="11527">
              <a:spcBef>
                <a:spcPts val="91"/>
              </a:spcBef>
            </a:pPr>
            <a:r>
              <a:rPr sz="726" dirty="0">
                <a:latin typeface="Arial"/>
                <a:cs typeface="Arial"/>
              </a:rPr>
              <a:t>T</a:t>
            </a:r>
            <a:endParaRPr sz="726">
              <a:latin typeface="Arial"/>
              <a:cs typeface="Arial"/>
            </a:endParaRPr>
          </a:p>
        </p:txBody>
      </p:sp>
      <p:sp>
        <p:nvSpPr>
          <p:cNvPr id="261" name="object 261"/>
          <p:cNvSpPr/>
          <p:nvPr/>
        </p:nvSpPr>
        <p:spPr>
          <a:xfrm>
            <a:off x="8052552" y="2325035"/>
            <a:ext cx="99585" cy="107884"/>
          </a:xfrm>
          <a:prstGeom prst="rect">
            <a:avLst/>
          </a:prstGeom>
          <a:blipFill>
            <a:blip r:embed="rId9" cstate="print"/>
            <a:stretch>
              <a:fillRect/>
            </a:stretch>
          </a:blipFill>
        </p:spPr>
        <p:txBody>
          <a:bodyPr wrap="square" lIns="0" tIns="0" rIns="0" bIns="0" rtlCol="0"/>
          <a:lstStyle/>
          <a:p>
            <a:endParaRPr sz="1634"/>
          </a:p>
        </p:txBody>
      </p:sp>
      <p:sp>
        <p:nvSpPr>
          <p:cNvPr id="262" name="object 262"/>
          <p:cNvSpPr txBox="1"/>
          <p:nvPr/>
        </p:nvSpPr>
        <p:spPr>
          <a:xfrm>
            <a:off x="8056244" y="2305209"/>
            <a:ext cx="90479" cy="123336"/>
          </a:xfrm>
          <a:prstGeom prst="rect">
            <a:avLst/>
          </a:prstGeom>
        </p:spPr>
        <p:txBody>
          <a:bodyPr vert="horz" wrap="square" lIns="0" tIns="11526" rIns="0" bIns="0" rtlCol="0">
            <a:spAutoFit/>
          </a:bodyPr>
          <a:lstStyle/>
          <a:p>
            <a:pPr marL="11527">
              <a:spcBef>
                <a:spcPts val="91"/>
              </a:spcBef>
            </a:pPr>
            <a:r>
              <a:rPr sz="726" dirty="0">
                <a:latin typeface="Arial"/>
                <a:cs typeface="Arial"/>
              </a:rPr>
              <a:t>C</a:t>
            </a:r>
            <a:endParaRPr sz="726">
              <a:latin typeface="Arial"/>
              <a:cs typeface="Arial"/>
            </a:endParaRPr>
          </a:p>
        </p:txBody>
      </p:sp>
      <p:sp>
        <p:nvSpPr>
          <p:cNvPr id="263" name="object 263"/>
          <p:cNvSpPr/>
          <p:nvPr/>
        </p:nvSpPr>
        <p:spPr>
          <a:xfrm>
            <a:off x="8058084" y="2128631"/>
            <a:ext cx="99585" cy="107884"/>
          </a:xfrm>
          <a:prstGeom prst="rect">
            <a:avLst/>
          </a:prstGeom>
          <a:blipFill>
            <a:blip r:embed="rId10" cstate="print"/>
            <a:stretch>
              <a:fillRect/>
            </a:stretch>
          </a:blipFill>
        </p:spPr>
        <p:txBody>
          <a:bodyPr wrap="square" lIns="0" tIns="0" rIns="0" bIns="0" rtlCol="0"/>
          <a:lstStyle/>
          <a:p>
            <a:endParaRPr sz="1634"/>
          </a:p>
        </p:txBody>
      </p:sp>
      <p:sp>
        <p:nvSpPr>
          <p:cNvPr id="264" name="object 264"/>
          <p:cNvSpPr txBox="1"/>
          <p:nvPr/>
        </p:nvSpPr>
        <p:spPr>
          <a:xfrm>
            <a:off x="8063160" y="2118487"/>
            <a:ext cx="279507" cy="123336"/>
          </a:xfrm>
          <a:prstGeom prst="rect">
            <a:avLst/>
          </a:prstGeom>
        </p:spPr>
        <p:txBody>
          <a:bodyPr vert="horz" wrap="square" lIns="0" tIns="11526" rIns="0" bIns="0" rtlCol="0">
            <a:spAutoFit/>
          </a:bodyPr>
          <a:lstStyle/>
          <a:p>
            <a:pPr marL="11527">
              <a:spcBef>
                <a:spcPts val="91"/>
              </a:spcBef>
              <a:tabLst>
                <a:tab pos="195375" algn="l"/>
              </a:tabLst>
            </a:pPr>
            <a:r>
              <a:rPr sz="1089" baseline="3472" dirty="0">
                <a:latin typeface="Arial"/>
                <a:cs typeface="Arial"/>
              </a:rPr>
              <a:t>A	</a:t>
            </a:r>
            <a:r>
              <a:rPr sz="726" dirty="0">
                <a:latin typeface="Arial"/>
                <a:cs typeface="Arial"/>
              </a:rPr>
              <a:t>G</a:t>
            </a:r>
            <a:endParaRPr sz="726">
              <a:latin typeface="Arial"/>
              <a:cs typeface="Arial"/>
            </a:endParaRPr>
          </a:p>
        </p:txBody>
      </p:sp>
      <p:sp>
        <p:nvSpPr>
          <p:cNvPr id="265" name="object 265"/>
          <p:cNvSpPr/>
          <p:nvPr/>
        </p:nvSpPr>
        <p:spPr>
          <a:xfrm>
            <a:off x="8244806" y="3532504"/>
            <a:ext cx="100968" cy="107884"/>
          </a:xfrm>
          <a:prstGeom prst="rect">
            <a:avLst/>
          </a:prstGeom>
          <a:blipFill>
            <a:blip r:embed="rId11" cstate="print"/>
            <a:stretch>
              <a:fillRect/>
            </a:stretch>
          </a:blipFill>
        </p:spPr>
        <p:txBody>
          <a:bodyPr wrap="square" lIns="0" tIns="0" rIns="0" bIns="0" rtlCol="0"/>
          <a:lstStyle/>
          <a:p>
            <a:endParaRPr sz="1634"/>
          </a:p>
        </p:txBody>
      </p:sp>
      <p:sp>
        <p:nvSpPr>
          <p:cNvPr id="266" name="object 266"/>
          <p:cNvSpPr txBox="1"/>
          <p:nvPr/>
        </p:nvSpPr>
        <p:spPr>
          <a:xfrm>
            <a:off x="8247115" y="3519593"/>
            <a:ext cx="95666" cy="123336"/>
          </a:xfrm>
          <a:prstGeom prst="rect">
            <a:avLst/>
          </a:prstGeom>
        </p:spPr>
        <p:txBody>
          <a:bodyPr vert="horz" wrap="square" lIns="0" tIns="11526" rIns="0" bIns="0" rtlCol="0">
            <a:spAutoFit/>
          </a:bodyPr>
          <a:lstStyle/>
          <a:p>
            <a:pPr marL="11527">
              <a:spcBef>
                <a:spcPts val="91"/>
              </a:spcBef>
            </a:pPr>
            <a:r>
              <a:rPr sz="726" dirty="0">
                <a:latin typeface="Arial"/>
                <a:cs typeface="Arial"/>
              </a:rPr>
              <a:t>G</a:t>
            </a:r>
            <a:endParaRPr sz="726">
              <a:latin typeface="Arial"/>
              <a:cs typeface="Arial"/>
            </a:endParaRPr>
          </a:p>
        </p:txBody>
      </p:sp>
      <p:sp>
        <p:nvSpPr>
          <p:cNvPr id="267" name="object 267"/>
          <p:cNvSpPr/>
          <p:nvPr/>
        </p:nvSpPr>
        <p:spPr>
          <a:xfrm>
            <a:off x="8056701" y="3318119"/>
            <a:ext cx="100968" cy="107884"/>
          </a:xfrm>
          <a:prstGeom prst="rect">
            <a:avLst/>
          </a:prstGeom>
          <a:blipFill>
            <a:blip r:embed="rId12" cstate="print"/>
            <a:stretch>
              <a:fillRect/>
            </a:stretch>
          </a:blipFill>
        </p:spPr>
        <p:txBody>
          <a:bodyPr wrap="square" lIns="0" tIns="0" rIns="0" bIns="0" rtlCol="0"/>
          <a:lstStyle/>
          <a:p>
            <a:endParaRPr sz="1634"/>
          </a:p>
        </p:txBody>
      </p:sp>
      <p:sp>
        <p:nvSpPr>
          <p:cNvPr id="268" name="object 268"/>
          <p:cNvSpPr txBox="1"/>
          <p:nvPr/>
        </p:nvSpPr>
        <p:spPr>
          <a:xfrm>
            <a:off x="8064543" y="3310741"/>
            <a:ext cx="80106" cy="123336"/>
          </a:xfrm>
          <a:prstGeom prst="rect">
            <a:avLst/>
          </a:prstGeom>
        </p:spPr>
        <p:txBody>
          <a:bodyPr vert="horz" wrap="square" lIns="0" tIns="11526" rIns="0" bIns="0" rtlCol="0">
            <a:spAutoFit/>
          </a:bodyPr>
          <a:lstStyle/>
          <a:p>
            <a:pPr marL="11527">
              <a:spcBef>
                <a:spcPts val="91"/>
              </a:spcBef>
            </a:pPr>
            <a:r>
              <a:rPr sz="726" dirty="0">
                <a:latin typeface="Arial"/>
                <a:cs typeface="Arial"/>
              </a:rPr>
              <a:t>T</a:t>
            </a:r>
            <a:endParaRPr sz="726">
              <a:latin typeface="Arial"/>
              <a:cs typeface="Arial"/>
            </a:endParaRPr>
          </a:p>
        </p:txBody>
      </p:sp>
      <p:sp>
        <p:nvSpPr>
          <p:cNvPr id="269" name="object 269"/>
          <p:cNvSpPr/>
          <p:nvPr/>
        </p:nvSpPr>
        <p:spPr>
          <a:xfrm>
            <a:off x="8040104" y="3553250"/>
            <a:ext cx="100968" cy="107884"/>
          </a:xfrm>
          <a:prstGeom prst="rect">
            <a:avLst/>
          </a:prstGeom>
          <a:blipFill>
            <a:blip r:embed="rId13" cstate="print"/>
            <a:stretch>
              <a:fillRect/>
            </a:stretch>
          </a:blipFill>
        </p:spPr>
        <p:txBody>
          <a:bodyPr wrap="square" lIns="0" tIns="0" rIns="0" bIns="0" rtlCol="0"/>
          <a:lstStyle/>
          <a:p>
            <a:endParaRPr sz="1634"/>
          </a:p>
        </p:txBody>
      </p:sp>
      <p:sp>
        <p:nvSpPr>
          <p:cNvPr id="270" name="object 270"/>
          <p:cNvSpPr txBox="1"/>
          <p:nvPr/>
        </p:nvSpPr>
        <p:spPr>
          <a:xfrm>
            <a:off x="8047946" y="3532041"/>
            <a:ext cx="90479" cy="123336"/>
          </a:xfrm>
          <a:prstGeom prst="rect">
            <a:avLst/>
          </a:prstGeom>
        </p:spPr>
        <p:txBody>
          <a:bodyPr vert="horz" wrap="square" lIns="0" tIns="11526" rIns="0" bIns="0" rtlCol="0">
            <a:spAutoFit/>
          </a:bodyPr>
          <a:lstStyle/>
          <a:p>
            <a:pPr marL="11527">
              <a:spcBef>
                <a:spcPts val="91"/>
              </a:spcBef>
            </a:pPr>
            <a:r>
              <a:rPr sz="726" dirty="0">
                <a:latin typeface="Arial"/>
                <a:cs typeface="Arial"/>
              </a:rPr>
              <a:t>C</a:t>
            </a:r>
            <a:endParaRPr sz="726">
              <a:latin typeface="Arial"/>
              <a:cs typeface="Arial"/>
            </a:endParaRPr>
          </a:p>
        </p:txBody>
      </p:sp>
      <p:sp>
        <p:nvSpPr>
          <p:cNvPr id="271" name="object 271"/>
          <p:cNvSpPr/>
          <p:nvPr/>
        </p:nvSpPr>
        <p:spPr>
          <a:xfrm>
            <a:off x="8230975" y="3206086"/>
            <a:ext cx="99585" cy="107884"/>
          </a:xfrm>
          <a:prstGeom prst="rect">
            <a:avLst/>
          </a:prstGeom>
          <a:blipFill>
            <a:blip r:embed="rId14" cstate="print"/>
            <a:stretch>
              <a:fillRect/>
            </a:stretch>
          </a:blipFill>
        </p:spPr>
        <p:txBody>
          <a:bodyPr wrap="square" lIns="0" tIns="0" rIns="0" bIns="0" rtlCol="0"/>
          <a:lstStyle/>
          <a:p>
            <a:endParaRPr sz="1634"/>
          </a:p>
        </p:txBody>
      </p:sp>
      <p:sp>
        <p:nvSpPr>
          <p:cNvPr id="272" name="object 272"/>
          <p:cNvSpPr txBox="1"/>
          <p:nvPr/>
        </p:nvSpPr>
        <p:spPr>
          <a:xfrm>
            <a:off x="8236050" y="3190409"/>
            <a:ext cx="85293" cy="123336"/>
          </a:xfrm>
          <a:prstGeom prst="rect">
            <a:avLst/>
          </a:prstGeom>
        </p:spPr>
        <p:txBody>
          <a:bodyPr vert="horz" wrap="square" lIns="0" tIns="11526" rIns="0" bIns="0" rtlCol="0">
            <a:spAutoFit/>
          </a:bodyPr>
          <a:lstStyle/>
          <a:p>
            <a:pPr marL="11527">
              <a:spcBef>
                <a:spcPts val="91"/>
              </a:spcBef>
            </a:pPr>
            <a:r>
              <a:rPr sz="726" dirty="0">
                <a:latin typeface="Arial"/>
                <a:cs typeface="Arial"/>
              </a:rPr>
              <a:t>A</a:t>
            </a:r>
            <a:endParaRPr sz="726">
              <a:latin typeface="Arial"/>
              <a:cs typeface="Arial"/>
            </a:endParaRPr>
          </a:p>
        </p:txBody>
      </p:sp>
      <p:sp>
        <p:nvSpPr>
          <p:cNvPr id="273" name="object 273"/>
          <p:cNvSpPr/>
          <p:nvPr/>
        </p:nvSpPr>
        <p:spPr>
          <a:xfrm>
            <a:off x="8106494" y="2961273"/>
            <a:ext cx="100968" cy="109267"/>
          </a:xfrm>
          <a:prstGeom prst="rect">
            <a:avLst/>
          </a:prstGeom>
          <a:blipFill>
            <a:blip r:embed="rId7" cstate="print"/>
            <a:stretch>
              <a:fillRect/>
            </a:stretch>
          </a:blipFill>
        </p:spPr>
        <p:txBody>
          <a:bodyPr wrap="square" lIns="0" tIns="0" rIns="0" bIns="0" rtlCol="0"/>
          <a:lstStyle/>
          <a:p>
            <a:endParaRPr sz="1634"/>
          </a:p>
        </p:txBody>
      </p:sp>
      <p:sp>
        <p:nvSpPr>
          <p:cNvPr id="274" name="object 274"/>
          <p:cNvSpPr txBox="1"/>
          <p:nvPr/>
        </p:nvSpPr>
        <p:spPr>
          <a:xfrm>
            <a:off x="8108802" y="2948362"/>
            <a:ext cx="95666" cy="123336"/>
          </a:xfrm>
          <a:prstGeom prst="rect">
            <a:avLst/>
          </a:prstGeom>
        </p:spPr>
        <p:txBody>
          <a:bodyPr vert="horz" wrap="square" lIns="0" tIns="11526" rIns="0" bIns="0" rtlCol="0">
            <a:spAutoFit/>
          </a:bodyPr>
          <a:lstStyle/>
          <a:p>
            <a:pPr marL="11527">
              <a:spcBef>
                <a:spcPts val="91"/>
              </a:spcBef>
            </a:pPr>
            <a:r>
              <a:rPr sz="726" dirty="0">
                <a:latin typeface="Arial"/>
                <a:cs typeface="Arial"/>
              </a:rPr>
              <a:t>G</a:t>
            </a:r>
            <a:endParaRPr sz="726">
              <a:latin typeface="Arial"/>
              <a:cs typeface="Arial"/>
            </a:endParaRPr>
          </a:p>
        </p:txBody>
      </p:sp>
      <p:sp>
        <p:nvSpPr>
          <p:cNvPr id="275" name="object 275"/>
          <p:cNvSpPr/>
          <p:nvPr/>
        </p:nvSpPr>
        <p:spPr>
          <a:xfrm>
            <a:off x="8171501" y="3831259"/>
            <a:ext cx="100968" cy="107884"/>
          </a:xfrm>
          <a:prstGeom prst="rect">
            <a:avLst/>
          </a:prstGeom>
          <a:blipFill>
            <a:blip r:embed="rId15" cstate="print"/>
            <a:stretch>
              <a:fillRect/>
            </a:stretch>
          </a:blipFill>
        </p:spPr>
        <p:txBody>
          <a:bodyPr wrap="square" lIns="0" tIns="0" rIns="0" bIns="0" rtlCol="0"/>
          <a:lstStyle/>
          <a:p>
            <a:endParaRPr sz="1634"/>
          </a:p>
        </p:txBody>
      </p:sp>
      <p:sp>
        <p:nvSpPr>
          <p:cNvPr id="276" name="object 276"/>
          <p:cNvSpPr txBox="1"/>
          <p:nvPr/>
        </p:nvSpPr>
        <p:spPr>
          <a:xfrm>
            <a:off x="8179342" y="3823881"/>
            <a:ext cx="80106" cy="123336"/>
          </a:xfrm>
          <a:prstGeom prst="rect">
            <a:avLst/>
          </a:prstGeom>
        </p:spPr>
        <p:txBody>
          <a:bodyPr vert="horz" wrap="square" lIns="0" tIns="11526" rIns="0" bIns="0" rtlCol="0">
            <a:spAutoFit/>
          </a:bodyPr>
          <a:lstStyle/>
          <a:p>
            <a:pPr marL="11527">
              <a:spcBef>
                <a:spcPts val="91"/>
              </a:spcBef>
            </a:pPr>
            <a:r>
              <a:rPr sz="726" dirty="0">
                <a:latin typeface="Arial"/>
                <a:cs typeface="Arial"/>
              </a:rPr>
              <a:t>T</a:t>
            </a:r>
            <a:endParaRPr sz="726">
              <a:latin typeface="Arial"/>
              <a:cs typeface="Arial"/>
            </a:endParaRPr>
          </a:p>
        </p:txBody>
      </p:sp>
      <p:sp>
        <p:nvSpPr>
          <p:cNvPr id="277" name="object 277"/>
          <p:cNvSpPr/>
          <p:nvPr/>
        </p:nvSpPr>
        <p:spPr>
          <a:xfrm>
            <a:off x="8190864" y="2774551"/>
            <a:ext cx="99585" cy="107884"/>
          </a:xfrm>
          <a:prstGeom prst="rect">
            <a:avLst/>
          </a:prstGeom>
          <a:blipFill>
            <a:blip r:embed="rId9" cstate="print"/>
            <a:stretch>
              <a:fillRect/>
            </a:stretch>
          </a:blipFill>
        </p:spPr>
        <p:txBody>
          <a:bodyPr wrap="square" lIns="0" tIns="0" rIns="0" bIns="0" rtlCol="0"/>
          <a:lstStyle/>
          <a:p>
            <a:endParaRPr sz="1634"/>
          </a:p>
        </p:txBody>
      </p:sp>
      <p:sp>
        <p:nvSpPr>
          <p:cNvPr id="278" name="object 278"/>
          <p:cNvSpPr txBox="1"/>
          <p:nvPr/>
        </p:nvSpPr>
        <p:spPr>
          <a:xfrm>
            <a:off x="8198706" y="2754725"/>
            <a:ext cx="90479" cy="123336"/>
          </a:xfrm>
          <a:prstGeom prst="rect">
            <a:avLst/>
          </a:prstGeom>
        </p:spPr>
        <p:txBody>
          <a:bodyPr vert="horz" wrap="square" lIns="0" tIns="11526" rIns="0" bIns="0" rtlCol="0">
            <a:spAutoFit/>
          </a:bodyPr>
          <a:lstStyle/>
          <a:p>
            <a:pPr marL="11527">
              <a:spcBef>
                <a:spcPts val="91"/>
              </a:spcBef>
            </a:pPr>
            <a:r>
              <a:rPr sz="726" dirty="0">
                <a:latin typeface="Arial"/>
                <a:cs typeface="Arial"/>
              </a:rPr>
              <a:t>C</a:t>
            </a:r>
            <a:endParaRPr sz="726">
              <a:latin typeface="Arial"/>
              <a:cs typeface="Arial"/>
            </a:endParaRPr>
          </a:p>
        </p:txBody>
      </p:sp>
      <p:sp>
        <p:nvSpPr>
          <p:cNvPr id="279" name="object 279"/>
          <p:cNvSpPr/>
          <p:nvPr/>
        </p:nvSpPr>
        <p:spPr>
          <a:xfrm>
            <a:off x="8230975" y="2405256"/>
            <a:ext cx="99585" cy="107884"/>
          </a:xfrm>
          <a:prstGeom prst="rect">
            <a:avLst/>
          </a:prstGeom>
          <a:blipFill>
            <a:blip r:embed="rId10" cstate="print"/>
            <a:stretch>
              <a:fillRect/>
            </a:stretch>
          </a:blipFill>
        </p:spPr>
        <p:txBody>
          <a:bodyPr wrap="square" lIns="0" tIns="0" rIns="0" bIns="0" rtlCol="0"/>
          <a:lstStyle/>
          <a:p>
            <a:endParaRPr sz="1634"/>
          </a:p>
        </p:txBody>
      </p:sp>
      <p:sp>
        <p:nvSpPr>
          <p:cNvPr id="280" name="object 280"/>
          <p:cNvSpPr txBox="1"/>
          <p:nvPr/>
        </p:nvSpPr>
        <p:spPr>
          <a:xfrm>
            <a:off x="8236050" y="2389580"/>
            <a:ext cx="85293" cy="123336"/>
          </a:xfrm>
          <a:prstGeom prst="rect">
            <a:avLst/>
          </a:prstGeom>
        </p:spPr>
        <p:txBody>
          <a:bodyPr vert="horz" wrap="square" lIns="0" tIns="11526" rIns="0" bIns="0" rtlCol="0">
            <a:spAutoFit/>
          </a:bodyPr>
          <a:lstStyle/>
          <a:p>
            <a:pPr marL="11527">
              <a:spcBef>
                <a:spcPts val="91"/>
              </a:spcBef>
            </a:pPr>
            <a:r>
              <a:rPr sz="726" dirty="0">
                <a:latin typeface="Arial"/>
                <a:cs typeface="Arial"/>
              </a:rPr>
              <a:t>A</a:t>
            </a:r>
            <a:endParaRPr sz="726">
              <a:latin typeface="Arial"/>
              <a:cs typeface="Arial"/>
            </a:endParaRPr>
          </a:p>
        </p:txBody>
      </p:sp>
      <p:sp>
        <p:nvSpPr>
          <p:cNvPr id="281" name="object 281"/>
          <p:cNvSpPr txBox="1"/>
          <p:nvPr/>
        </p:nvSpPr>
        <p:spPr>
          <a:xfrm>
            <a:off x="8775469" y="2251268"/>
            <a:ext cx="103734" cy="2036392"/>
          </a:xfrm>
          <a:prstGeom prst="rect">
            <a:avLst/>
          </a:prstGeom>
        </p:spPr>
        <p:txBody>
          <a:bodyPr vert="horz" wrap="square" lIns="0" tIns="23052" rIns="0" bIns="0" rtlCol="0">
            <a:spAutoFit/>
          </a:bodyPr>
          <a:lstStyle/>
          <a:p>
            <a:pPr marL="11527" marR="6916" indent="5187" algn="just">
              <a:lnSpc>
                <a:spcPct val="90000"/>
              </a:lnSpc>
              <a:spcBef>
                <a:spcPts val="182"/>
              </a:spcBef>
            </a:pPr>
            <a:r>
              <a:rPr sz="726" dirty="0">
                <a:latin typeface="Arial"/>
                <a:cs typeface="Arial"/>
              </a:rPr>
              <a:t>T  G  C  T  A  C  G  A</a:t>
            </a:r>
            <a:endParaRPr sz="726">
              <a:latin typeface="Arial"/>
              <a:cs typeface="Arial"/>
            </a:endParaRPr>
          </a:p>
          <a:p>
            <a:pPr marL="17866" marR="4611" algn="just">
              <a:lnSpc>
                <a:spcPct val="87300"/>
              </a:lnSpc>
              <a:spcBef>
                <a:spcPts val="118"/>
              </a:spcBef>
            </a:pPr>
            <a:r>
              <a:rPr sz="726" dirty="0">
                <a:latin typeface="Arial"/>
                <a:cs typeface="Arial"/>
              </a:rPr>
              <a:t>T  A  C  C  C  G  A</a:t>
            </a:r>
            <a:endParaRPr sz="726">
              <a:latin typeface="Arial"/>
              <a:cs typeface="Arial"/>
            </a:endParaRPr>
          </a:p>
          <a:p>
            <a:pPr marL="15561" marR="6916" indent="6916" algn="just">
              <a:lnSpc>
                <a:spcPct val="90300"/>
              </a:lnSpc>
              <a:spcBef>
                <a:spcPts val="86"/>
              </a:spcBef>
            </a:pPr>
            <a:r>
              <a:rPr sz="726" dirty="0">
                <a:latin typeface="Arial"/>
                <a:cs typeface="Arial"/>
              </a:rPr>
              <a:t>T  C  G  A  T</a:t>
            </a:r>
            <a:endParaRPr sz="726">
              <a:latin typeface="Arial"/>
              <a:cs typeface="Arial"/>
            </a:endParaRPr>
          </a:p>
        </p:txBody>
      </p:sp>
      <p:grpSp>
        <p:nvGrpSpPr>
          <p:cNvPr id="282" name="object 282"/>
          <p:cNvGrpSpPr/>
          <p:nvPr/>
        </p:nvGrpSpPr>
        <p:grpSpPr>
          <a:xfrm>
            <a:off x="8834018" y="2251729"/>
            <a:ext cx="842553" cy="1607307"/>
            <a:chOff x="8363590" y="2481072"/>
            <a:chExt cx="928369" cy="1771014"/>
          </a:xfrm>
        </p:grpSpPr>
        <p:sp>
          <p:nvSpPr>
            <p:cNvPr id="283" name="object 283"/>
            <p:cNvSpPr/>
            <p:nvPr/>
          </p:nvSpPr>
          <p:spPr>
            <a:xfrm>
              <a:off x="8363585" y="2622803"/>
              <a:ext cx="906780" cy="1629410"/>
            </a:xfrm>
            <a:custGeom>
              <a:avLst/>
              <a:gdLst/>
              <a:ahLst/>
              <a:cxnLst/>
              <a:rect l="l" t="t" r="r" b="b"/>
              <a:pathLst>
                <a:path w="906779" h="1629410">
                  <a:moveTo>
                    <a:pt x="906780" y="1615440"/>
                  </a:moveTo>
                  <a:lnTo>
                    <a:pt x="901814" y="1610918"/>
                  </a:lnTo>
                  <a:lnTo>
                    <a:pt x="905256" y="1609344"/>
                  </a:lnTo>
                  <a:lnTo>
                    <a:pt x="903249" y="1604352"/>
                  </a:lnTo>
                  <a:lnTo>
                    <a:pt x="905256" y="1603248"/>
                  </a:lnTo>
                  <a:lnTo>
                    <a:pt x="896442" y="1587360"/>
                  </a:lnTo>
                  <a:lnTo>
                    <a:pt x="681228" y="1050036"/>
                  </a:lnTo>
                  <a:lnTo>
                    <a:pt x="664464" y="1057656"/>
                  </a:lnTo>
                  <a:lnTo>
                    <a:pt x="824966" y="1458379"/>
                  </a:lnTo>
                  <a:lnTo>
                    <a:pt x="16764" y="0"/>
                  </a:lnTo>
                  <a:lnTo>
                    <a:pt x="0" y="9144"/>
                  </a:lnTo>
                  <a:lnTo>
                    <a:pt x="829589" y="1506118"/>
                  </a:lnTo>
                  <a:lnTo>
                    <a:pt x="463296" y="1013460"/>
                  </a:lnTo>
                  <a:lnTo>
                    <a:pt x="448056" y="1025652"/>
                  </a:lnTo>
                  <a:lnTo>
                    <a:pt x="843635" y="1557705"/>
                  </a:lnTo>
                  <a:lnTo>
                    <a:pt x="478536" y="1223772"/>
                  </a:lnTo>
                  <a:lnTo>
                    <a:pt x="466344" y="1237488"/>
                  </a:lnTo>
                  <a:lnTo>
                    <a:pt x="786663" y="1531505"/>
                  </a:lnTo>
                  <a:lnTo>
                    <a:pt x="501396" y="1345692"/>
                  </a:lnTo>
                  <a:lnTo>
                    <a:pt x="490728" y="1360932"/>
                  </a:lnTo>
                  <a:lnTo>
                    <a:pt x="875449" y="1613001"/>
                  </a:lnTo>
                  <a:lnTo>
                    <a:pt x="893064" y="1629156"/>
                  </a:lnTo>
                  <a:lnTo>
                    <a:pt x="906780" y="1615440"/>
                  </a:lnTo>
                  <a:close/>
                </a:path>
              </a:pathLst>
            </a:custGeom>
            <a:solidFill>
              <a:srgbClr val="FF6500"/>
            </a:solidFill>
          </p:spPr>
          <p:txBody>
            <a:bodyPr wrap="square" lIns="0" tIns="0" rIns="0" bIns="0" rtlCol="0"/>
            <a:lstStyle/>
            <a:p>
              <a:endParaRPr sz="1634"/>
            </a:p>
          </p:txBody>
        </p:sp>
        <p:sp>
          <p:nvSpPr>
            <p:cNvPr id="284" name="object 284"/>
            <p:cNvSpPr/>
            <p:nvPr/>
          </p:nvSpPr>
          <p:spPr>
            <a:xfrm>
              <a:off x="8447410" y="2481072"/>
              <a:ext cx="844550" cy="86995"/>
            </a:xfrm>
            <a:custGeom>
              <a:avLst/>
              <a:gdLst/>
              <a:ahLst/>
              <a:cxnLst/>
              <a:rect l="l" t="t" r="r" b="b"/>
              <a:pathLst>
                <a:path w="844550" h="86994">
                  <a:moveTo>
                    <a:pt x="772668" y="57912"/>
                  </a:moveTo>
                  <a:lnTo>
                    <a:pt x="772668" y="28956"/>
                  </a:lnTo>
                  <a:lnTo>
                    <a:pt x="0" y="28956"/>
                  </a:lnTo>
                  <a:lnTo>
                    <a:pt x="0" y="57912"/>
                  </a:lnTo>
                  <a:lnTo>
                    <a:pt x="772668" y="57912"/>
                  </a:lnTo>
                  <a:close/>
                </a:path>
                <a:path w="844550" h="86994">
                  <a:moveTo>
                    <a:pt x="844296" y="44196"/>
                  </a:moveTo>
                  <a:lnTo>
                    <a:pt x="758952" y="0"/>
                  </a:lnTo>
                  <a:lnTo>
                    <a:pt x="758952" y="28956"/>
                  </a:lnTo>
                  <a:lnTo>
                    <a:pt x="772668" y="28956"/>
                  </a:lnTo>
                  <a:lnTo>
                    <a:pt x="772668" y="80010"/>
                  </a:lnTo>
                  <a:lnTo>
                    <a:pt x="844296" y="44196"/>
                  </a:lnTo>
                  <a:close/>
                </a:path>
                <a:path w="844550" h="86994">
                  <a:moveTo>
                    <a:pt x="772668" y="80010"/>
                  </a:moveTo>
                  <a:lnTo>
                    <a:pt x="772668" y="57912"/>
                  </a:lnTo>
                  <a:lnTo>
                    <a:pt x="758952" y="57912"/>
                  </a:lnTo>
                  <a:lnTo>
                    <a:pt x="758952" y="86868"/>
                  </a:lnTo>
                  <a:lnTo>
                    <a:pt x="772668" y="80010"/>
                  </a:lnTo>
                  <a:close/>
                </a:path>
              </a:pathLst>
            </a:custGeom>
            <a:solidFill>
              <a:srgbClr val="00FF98"/>
            </a:solidFill>
          </p:spPr>
          <p:txBody>
            <a:bodyPr wrap="square" lIns="0" tIns="0" rIns="0" bIns="0" rtlCol="0"/>
            <a:lstStyle/>
            <a:p>
              <a:endParaRPr sz="1634"/>
            </a:p>
          </p:txBody>
        </p:sp>
      </p:grpSp>
      <p:grpSp>
        <p:nvGrpSpPr>
          <p:cNvPr id="285" name="object 285"/>
          <p:cNvGrpSpPr/>
          <p:nvPr/>
        </p:nvGrpSpPr>
        <p:grpSpPr>
          <a:xfrm>
            <a:off x="2294599" y="5024896"/>
            <a:ext cx="4870333" cy="471992"/>
            <a:chOff x="1158119" y="5536691"/>
            <a:chExt cx="5366385" cy="520065"/>
          </a:xfrm>
        </p:grpSpPr>
        <p:sp>
          <p:nvSpPr>
            <p:cNvPr id="286" name="object 286"/>
            <p:cNvSpPr/>
            <p:nvPr/>
          </p:nvSpPr>
          <p:spPr>
            <a:xfrm>
              <a:off x="1158119" y="5536691"/>
              <a:ext cx="573023" cy="513587"/>
            </a:xfrm>
            <a:prstGeom prst="rect">
              <a:avLst/>
            </a:prstGeom>
            <a:blipFill>
              <a:blip r:embed="rId16" cstate="print"/>
              <a:stretch>
                <a:fillRect/>
              </a:stretch>
            </a:blipFill>
          </p:spPr>
          <p:txBody>
            <a:bodyPr wrap="square" lIns="0" tIns="0" rIns="0" bIns="0" rtlCol="0"/>
            <a:lstStyle/>
            <a:p>
              <a:endParaRPr sz="1634"/>
            </a:p>
          </p:txBody>
        </p:sp>
        <p:sp>
          <p:nvSpPr>
            <p:cNvPr id="287" name="object 287"/>
            <p:cNvSpPr/>
            <p:nvPr/>
          </p:nvSpPr>
          <p:spPr>
            <a:xfrm>
              <a:off x="1752478" y="5538215"/>
              <a:ext cx="573023" cy="513587"/>
            </a:xfrm>
            <a:prstGeom prst="rect">
              <a:avLst/>
            </a:prstGeom>
            <a:blipFill>
              <a:blip r:embed="rId17" cstate="print"/>
              <a:stretch>
                <a:fillRect/>
              </a:stretch>
            </a:blipFill>
          </p:spPr>
          <p:txBody>
            <a:bodyPr wrap="square" lIns="0" tIns="0" rIns="0" bIns="0" rtlCol="0"/>
            <a:lstStyle/>
            <a:p>
              <a:endParaRPr sz="1634"/>
            </a:p>
          </p:txBody>
        </p:sp>
        <p:sp>
          <p:nvSpPr>
            <p:cNvPr id="288" name="object 288"/>
            <p:cNvSpPr/>
            <p:nvPr/>
          </p:nvSpPr>
          <p:spPr>
            <a:xfrm>
              <a:off x="2348362" y="5536691"/>
              <a:ext cx="571500" cy="513587"/>
            </a:xfrm>
            <a:prstGeom prst="rect">
              <a:avLst/>
            </a:prstGeom>
            <a:blipFill>
              <a:blip r:embed="rId18" cstate="print"/>
              <a:stretch>
                <a:fillRect/>
              </a:stretch>
            </a:blipFill>
          </p:spPr>
          <p:txBody>
            <a:bodyPr wrap="square" lIns="0" tIns="0" rIns="0" bIns="0" rtlCol="0"/>
            <a:lstStyle/>
            <a:p>
              <a:endParaRPr sz="1634"/>
            </a:p>
          </p:txBody>
        </p:sp>
        <p:sp>
          <p:nvSpPr>
            <p:cNvPr id="289" name="object 289"/>
            <p:cNvSpPr/>
            <p:nvPr/>
          </p:nvSpPr>
          <p:spPr>
            <a:xfrm>
              <a:off x="2950342" y="5541263"/>
              <a:ext cx="571500" cy="515112"/>
            </a:xfrm>
            <a:prstGeom prst="rect">
              <a:avLst/>
            </a:prstGeom>
            <a:blipFill>
              <a:blip r:embed="rId19" cstate="print"/>
              <a:stretch>
                <a:fillRect/>
              </a:stretch>
            </a:blipFill>
          </p:spPr>
          <p:txBody>
            <a:bodyPr wrap="square" lIns="0" tIns="0" rIns="0" bIns="0" rtlCol="0"/>
            <a:lstStyle/>
            <a:p>
              <a:endParaRPr sz="1634"/>
            </a:p>
          </p:txBody>
        </p:sp>
        <p:sp>
          <p:nvSpPr>
            <p:cNvPr id="290" name="object 290"/>
            <p:cNvSpPr/>
            <p:nvPr/>
          </p:nvSpPr>
          <p:spPr>
            <a:xfrm>
              <a:off x="3547750" y="5541263"/>
              <a:ext cx="571500" cy="515112"/>
            </a:xfrm>
            <a:prstGeom prst="rect">
              <a:avLst/>
            </a:prstGeom>
            <a:blipFill>
              <a:blip r:embed="rId20" cstate="print"/>
              <a:stretch>
                <a:fillRect/>
              </a:stretch>
            </a:blipFill>
          </p:spPr>
          <p:txBody>
            <a:bodyPr wrap="square" lIns="0" tIns="0" rIns="0" bIns="0" rtlCol="0"/>
            <a:lstStyle/>
            <a:p>
              <a:endParaRPr sz="1634"/>
            </a:p>
          </p:txBody>
        </p:sp>
        <p:sp>
          <p:nvSpPr>
            <p:cNvPr id="291" name="object 291"/>
            <p:cNvSpPr/>
            <p:nvPr/>
          </p:nvSpPr>
          <p:spPr>
            <a:xfrm>
              <a:off x="4760853" y="5538215"/>
              <a:ext cx="571500" cy="515112"/>
            </a:xfrm>
            <a:prstGeom prst="rect">
              <a:avLst/>
            </a:prstGeom>
            <a:blipFill>
              <a:blip r:embed="rId21" cstate="print"/>
              <a:stretch>
                <a:fillRect/>
              </a:stretch>
            </a:blipFill>
          </p:spPr>
          <p:txBody>
            <a:bodyPr wrap="square" lIns="0" tIns="0" rIns="0" bIns="0" rtlCol="0"/>
            <a:lstStyle/>
            <a:p>
              <a:endParaRPr sz="1634"/>
            </a:p>
          </p:txBody>
        </p:sp>
        <p:sp>
          <p:nvSpPr>
            <p:cNvPr id="292" name="object 292"/>
            <p:cNvSpPr/>
            <p:nvPr/>
          </p:nvSpPr>
          <p:spPr>
            <a:xfrm>
              <a:off x="5356738" y="5538215"/>
              <a:ext cx="573023" cy="515112"/>
            </a:xfrm>
            <a:prstGeom prst="rect">
              <a:avLst/>
            </a:prstGeom>
            <a:blipFill>
              <a:blip r:embed="rId22" cstate="print"/>
              <a:stretch>
                <a:fillRect/>
              </a:stretch>
            </a:blipFill>
          </p:spPr>
          <p:txBody>
            <a:bodyPr wrap="square" lIns="0" tIns="0" rIns="0" bIns="0" rtlCol="0"/>
            <a:lstStyle/>
            <a:p>
              <a:endParaRPr sz="1634"/>
            </a:p>
          </p:txBody>
        </p:sp>
        <p:sp>
          <p:nvSpPr>
            <p:cNvPr id="293" name="object 293"/>
            <p:cNvSpPr/>
            <p:nvPr/>
          </p:nvSpPr>
          <p:spPr>
            <a:xfrm>
              <a:off x="5951097" y="5538215"/>
              <a:ext cx="573023" cy="515112"/>
            </a:xfrm>
            <a:prstGeom prst="rect">
              <a:avLst/>
            </a:prstGeom>
            <a:blipFill>
              <a:blip r:embed="rId23" cstate="print"/>
              <a:stretch>
                <a:fillRect/>
              </a:stretch>
            </a:blipFill>
          </p:spPr>
          <p:txBody>
            <a:bodyPr wrap="square" lIns="0" tIns="0" rIns="0" bIns="0" rtlCol="0"/>
            <a:lstStyle/>
            <a:p>
              <a:endParaRPr sz="1634"/>
            </a:p>
          </p:txBody>
        </p:sp>
        <p:sp>
          <p:nvSpPr>
            <p:cNvPr id="294" name="object 294"/>
            <p:cNvSpPr/>
            <p:nvPr/>
          </p:nvSpPr>
          <p:spPr>
            <a:xfrm>
              <a:off x="4145158" y="5541263"/>
              <a:ext cx="571500" cy="515112"/>
            </a:xfrm>
            <a:prstGeom prst="rect">
              <a:avLst/>
            </a:prstGeom>
            <a:blipFill>
              <a:blip r:embed="rId24" cstate="print"/>
              <a:stretch>
                <a:fillRect/>
              </a:stretch>
            </a:blipFill>
          </p:spPr>
          <p:txBody>
            <a:bodyPr wrap="square" lIns="0" tIns="0" rIns="0" bIns="0" rtlCol="0"/>
            <a:lstStyle/>
            <a:p>
              <a:endParaRPr sz="1634"/>
            </a:p>
          </p:txBody>
        </p:sp>
        <p:sp>
          <p:nvSpPr>
            <p:cNvPr id="295" name="object 295"/>
            <p:cNvSpPr/>
            <p:nvPr/>
          </p:nvSpPr>
          <p:spPr>
            <a:xfrm>
              <a:off x="1293757" y="5594604"/>
              <a:ext cx="140208" cy="143256"/>
            </a:xfrm>
            <a:prstGeom prst="rect">
              <a:avLst/>
            </a:prstGeom>
            <a:blipFill>
              <a:blip r:embed="rId25" cstate="print"/>
              <a:stretch>
                <a:fillRect/>
              </a:stretch>
            </a:blipFill>
          </p:spPr>
          <p:txBody>
            <a:bodyPr wrap="square" lIns="0" tIns="0" rIns="0" bIns="0" rtlCol="0"/>
            <a:lstStyle/>
            <a:p>
              <a:endParaRPr sz="1634"/>
            </a:p>
          </p:txBody>
        </p:sp>
        <p:sp>
          <p:nvSpPr>
            <p:cNvPr id="296" name="object 296"/>
            <p:cNvSpPr/>
            <p:nvPr/>
          </p:nvSpPr>
          <p:spPr>
            <a:xfrm>
              <a:off x="1875922" y="5596128"/>
              <a:ext cx="138684" cy="143256"/>
            </a:xfrm>
            <a:prstGeom prst="rect">
              <a:avLst/>
            </a:prstGeom>
            <a:blipFill>
              <a:blip r:embed="rId26" cstate="print"/>
              <a:stretch>
                <a:fillRect/>
              </a:stretch>
            </a:blipFill>
          </p:spPr>
          <p:txBody>
            <a:bodyPr wrap="square" lIns="0" tIns="0" rIns="0" bIns="0" rtlCol="0"/>
            <a:lstStyle/>
            <a:p>
              <a:endParaRPr sz="1634"/>
            </a:p>
          </p:txBody>
        </p:sp>
        <p:sp>
          <p:nvSpPr>
            <p:cNvPr id="297" name="object 297"/>
            <p:cNvSpPr/>
            <p:nvPr/>
          </p:nvSpPr>
          <p:spPr>
            <a:xfrm>
              <a:off x="2483998" y="5585460"/>
              <a:ext cx="138684" cy="144780"/>
            </a:xfrm>
            <a:prstGeom prst="rect">
              <a:avLst/>
            </a:prstGeom>
            <a:blipFill>
              <a:blip r:embed="rId27" cstate="print"/>
              <a:stretch>
                <a:fillRect/>
              </a:stretch>
            </a:blipFill>
          </p:spPr>
          <p:txBody>
            <a:bodyPr wrap="square" lIns="0" tIns="0" rIns="0" bIns="0" rtlCol="0"/>
            <a:lstStyle/>
            <a:p>
              <a:endParaRPr sz="1634"/>
            </a:p>
          </p:txBody>
        </p:sp>
        <p:sp>
          <p:nvSpPr>
            <p:cNvPr id="298" name="object 298"/>
            <p:cNvSpPr/>
            <p:nvPr/>
          </p:nvSpPr>
          <p:spPr>
            <a:xfrm>
              <a:off x="4884298" y="5590032"/>
              <a:ext cx="138684" cy="144780"/>
            </a:xfrm>
            <a:prstGeom prst="rect">
              <a:avLst/>
            </a:prstGeom>
            <a:blipFill>
              <a:blip r:embed="rId28" cstate="print"/>
              <a:stretch>
                <a:fillRect/>
              </a:stretch>
            </a:blipFill>
          </p:spPr>
          <p:txBody>
            <a:bodyPr wrap="square" lIns="0" tIns="0" rIns="0" bIns="0" rtlCol="0"/>
            <a:lstStyle/>
            <a:p>
              <a:endParaRPr sz="1634"/>
            </a:p>
          </p:txBody>
        </p:sp>
        <p:sp>
          <p:nvSpPr>
            <p:cNvPr id="299" name="object 299"/>
            <p:cNvSpPr/>
            <p:nvPr/>
          </p:nvSpPr>
          <p:spPr>
            <a:xfrm>
              <a:off x="5501518" y="5597652"/>
              <a:ext cx="138684" cy="144780"/>
            </a:xfrm>
            <a:prstGeom prst="rect">
              <a:avLst/>
            </a:prstGeom>
            <a:blipFill>
              <a:blip r:embed="rId29" cstate="print"/>
              <a:stretch>
                <a:fillRect/>
              </a:stretch>
            </a:blipFill>
          </p:spPr>
          <p:txBody>
            <a:bodyPr wrap="square" lIns="0" tIns="0" rIns="0" bIns="0" rtlCol="0"/>
            <a:lstStyle/>
            <a:p>
              <a:endParaRPr sz="1634"/>
            </a:p>
          </p:txBody>
        </p:sp>
        <p:sp>
          <p:nvSpPr>
            <p:cNvPr id="300" name="object 300"/>
            <p:cNvSpPr/>
            <p:nvPr/>
          </p:nvSpPr>
          <p:spPr>
            <a:xfrm>
              <a:off x="6079114" y="5599176"/>
              <a:ext cx="137160" cy="144780"/>
            </a:xfrm>
            <a:prstGeom prst="rect">
              <a:avLst/>
            </a:prstGeom>
            <a:blipFill>
              <a:blip r:embed="rId30" cstate="print"/>
              <a:stretch>
                <a:fillRect/>
              </a:stretch>
            </a:blipFill>
          </p:spPr>
          <p:txBody>
            <a:bodyPr wrap="square" lIns="0" tIns="0" rIns="0" bIns="0" rtlCol="0"/>
            <a:lstStyle/>
            <a:p>
              <a:endParaRPr sz="1634"/>
            </a:p>
          </p:txBody>
        </p:sp>
        <p:sp>
          <p:nvSpPr>
            <p:cNvPr id="301" name="object 301"/>
            <p:cNvSpPr/>
            <p:nvPr/>
          </p:nvSpPr>
          <p:spPr>
            <a:xfrm>
              <a:off x="3082930" y="5600700"/>
              <a:ext cx="138684" cy="144780"/>
            </a:xfrm>
            <a:prstGeom prst="rect">
              <a:avLst/>
            </a:prstGeom>
            <a:blipFill>
              <a:blip r:embed="rId31" cstate="print"/>
              <a:stretch>
                <a:fillRect/>
              </a:stretch>
            </a:blipFill>
          </p:spPr>
          <p:txBody>
            <a:bodyPr wrap="square" lIns="0" tIns="0" rIns="0" bIns="0" rtlCol="0"/>
            <a:lstStyle/>
            <a:p>
              <a:endParaRPr sz="1634"/>
            </a:p>
          </p:txBody>
        </p:sp>
        <p:sp>
          <p:nvSpPr>
            <p:cNvPr id="302" name="object 302"/>
            <p:cNvSpPr/>
            <p:nvPr/>
          </p:nvSpPr>
          <p:spPr>
            <a:xfrm>
              <a:off x="3684910" y="5590032"/>
              <a:ext cx="137160" cy="144780"/>
            </a:xfrm>
            <a:prstGeom prst="rect">
              <a:avLst/>
            </a:prstGeom>
            <a:blipFill>
              <a:blip r:embed="rId32" cstate="print"/>
              <a:stretch>
                <a:fillRect/>
              </a:stretch>
            </a:blipFill>
          </p:spPr>
          <p:txBody>
            <a:bodyPr wrap="square" lIns="0" tIns="0" rIns="0" bIns="0" rtlCol="0"/>
            <a:lstStyle/>
            <a:p>
              <a:endParaRPr sz="1634"/>
            </a:p>
          </p:txBody>
        </p:sp>
        <p:sp>
          <p:nvSpPr>
            <p:cNvPr id="303" name="object 303"/>
            <p:cNvSpPr/>
            <p:nvPr/>
          </p:nvSpPr>
          <p:spPr>
            <a:xfrm>
              <a:off x="4282318" y="5586984"/>
              <a:ext cx="137160" cy="144780"/>
            </a:xfrm>
            <a:prstGeom prst="rect">
              <a:avLst/>
            </a:prstGeom>
            <a:blipFill>
              <a:blip r:embed="rId33" cstate="print"/>
              <a:stretch>
                <a:fillRect/>
              </a:stretch>
            </a:blipFill>
          </p:spPr>
          <p:txBody>
            <a:bodyPr wrap="square" lIns="0" tIns="0" rIns="0" bIns="0" rtlCol="0"/>
            <a:lstStyle/>
            <a:p>
              <a:endParaRPr sz="1634"/>
            </a:p>
          </p:txBody>
        </p:sp>
      </p:grpSp>
      <p:sp>
        <p:nvSpPr>
          <p:cNvPr id="304" name="object 304"/>
          <p:cNvSpPr txBox="1"/>
          <p:nvPr/>
        </p:nvSpPr>
        <p:spPr>
          <a:xfrm>
            <a:off x="2339782"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1</a:t>
            </a:r>
            <a:endParaRPr sz="1452">
              <a:latin typeface="Arial"/>
              <a:cs typeface="Arial"/>
            </a:endParaRPr>
          </a:p>
        </p:txBody>
      </p:sp>
      <p:sp>
        <p:nvSpPr>
          <p:cNvPr id="305" name="object 305"/>
          <p:cNvSpPr txBox="1"/>
          <p:nvPr/>
        </p:nvSpPr>
        <p:spPr>
          <a:xfrm>
            <a:off x="2877821"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2</a:t>
            </a:r>
            <a:endParaRPr sz="1452">
              <a:latin typeface="Arial"/>
              <a:cs typeface="Arial"/>
            </a:endParaRPr>
          </a:p>
        </p:txBody>
      </p:sp>
      <p:sp>
        <p:nvSpPr>
          <p:cNvPr id="306" name="object 306"/>
          <p:cNvSpPr txBox="1"/>
          <p:nvPr/>
        </p:nvSpPr>
        <p:spPr>
          <a:xfrm>
            <a:off x="3422773"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3</a:t>
            </a:r>
            <a:endParaRPr sz="1452">
              <a:latin typeface="Arial"/>
              <a:cs typeface="Arial"/>
            </a:endParaRPr>
          </a:p>
        </p:txBody>
      </p:sp>
      <p:sp>
        <p:nvSpPr>
          <p:cNvPr id="307" name="object 307"/>
          <p:cNvSpPr txBox="1"/>
          <p:nvPr/>
        </p:nvSpPr>
        <p:spPr>
          <a:xfrm>
            <a:off x="5603962"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7</a:t>
            </a:r>
            <a:endParaRPr sz="1452">
              <a:latin typeface="Arial"/>
              <a:cs typeface="Arial"/>
            </a:endParaRPr>
          </a:p>
        </p:txBody>
      </p:sp>
      <p:sp>
        <p:nvSpPr>
          <p:cNvPr id="308" name="object 308"/>
          <p:cNvSpPr txBox="1"/>
          <p:nvPr/>
        </p:nvSpPr>
        <p:spPr>
          <a:xfrm>
            <a:off x="6150297"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8</a:t>
            </a:r>
            <a:endParaRPr sz="1452">
              <a:latin typeface="Arial"/>
              <a:cs typeface="Arial"/>
            </a:endParaRPr>
          </a:p>
        </p:txBody>
      </p:sp>
      <p:sp>
        <p:nvSpPr>
          <p:cNvPr id="309" name="object 309"/>
          <p:cNvSpPr txBox="1"/>
          <p:nvPr/>
        </p:nvSpPr>
        <p:spPr>
          <a:xfrm>
            <a:off x="6689716"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9</a:t>
            </a:r>
            <a:endParaRPr sz="1452">
              <a:latin typeface="Arial"/>
              <a:cs typeface="Arial"/>
            </a:endParaRPr>
          </a:p>
        </p:txBody>
      </p:sp>
      <p:sp>
        <p:nvSpPr>
          <p:cNvPr id="310" name="object 310"/>
          <p:cNvSpPr txBox="1"/>
          <p:nvPr/>
        </p:nvSpPr>
        <p:spPr>
          <a:xfrm>
            <a:off x="3963575"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4</a:t>
            </a:r>
            <a:endParaRPr sz="1452">
              <a:latin typeface="Arial"/>
              <a:cs typeface="Arial"/>
            </a:endParaRPr>
          </a:p>
        </p:txBody>
      </p:sp>
      <p:sp>
        <p:nvSpPr>
          <p:cNvPr id="311" name="object 311"/>
          <p:cNvSpPr txBox="1"/>
          <p:nvPr/>
        </p:nvSpPr>
        <p:spPr>
          <a:xfrm>
            <a:off x="4508527"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5</a:t>
            </a:r>
            <a:endParaRPr sz="1452">
              <a:latin typeface="Arial"/>
              <a:cs typeface="Arial"/>
            </a:endParaRPr>
          </a:p>
        </p:txBody>
      </p:sp>
      <p:sp>
        <p:nvSpPr>
          <p:cNvPr id="312" name="object 312"/>
          <p:cNvSpPr txBox="1"/>
          <p:nvPr/>
        </p:nvSpPr>
        <p:spPr>
          <a:xfrm>
            <a:off x="5046563" y="4772704"/>
            <a:ext cx="125634"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6</a:t>
            </a:r>
            <a:endParaRPr sz="1452">
              <a:latin typeface="Arial"/>
              <a:cs typeface="Arial"/>
            </a:endParaRPr>
          </a:p>
        </p:txBody>
      </p:sp>
      <p:sp>
        <p:nvSpPr>
          <p:cNvPr id="313" name="object 313"/>
          <p:cNvSpPr/>
          <p:nvPr/>
        </p:nvSpPr>
        <p:spPr>
          <a:xfrm>
            <a:off x="2936369" y="4471647"/>
            <a:ext cx="322729" cy="221300"/>
          </a:xfrm>
          <a:custGeom>
            <a:avLst/>
            <a:gdLst/>
            <a:ahLst/>
            <a:cxnLst/>
            <a:rect l="l" t="t" r="r" b="b"/>
            <a:pathLst>
              <a:path w="355600" h="243839">
                <a:moveTo>
                  <a:pt x="270996" y="165005"/>
                </a:moveTo>
                <a:lnTo>
                  <a:pt x="21336" y="0"/>
                </a:lnTo>
                <a:lnTo>
                  <a:pt x="0" y="30480"/>
                </a:lnTo>
                <a:lnTo>
                  <a:pt x="249701" y="196947"/>
                </a:lnTo>
                <a:lnTo>
                  <a:pt x="270996" y="165005"/>
                </a:lnTo>
                <a:close/>
              </a:path>
              <a:path w="355600" h="243839">
                <a:moveTo>
                  <a:pt x="286512" y="235577"/>
                </a:moveTo>
                <a:lnTo>
                  <a:pt x="286512" y="175260"/>
                </a:lnTo>
                <a:lnTo>
                  <a:pt x="265176" y="207264"/>
                </a:lnTo>
                <a:lnTo>
                  <a:pt x="249701" y="196947"/>
                </a:lnTo>
                <a:lnTo>
                  <a:pt x="228600" y="228600"/>
                </a:lnTo>
                <a:lnTo>
                  <a:pt x="286512" y="235577"/>
                </a:lnTo>
                <a:close/>
              </a:path>
              <a:path w="355600" h="243839">
                <a:moveTo>
                  <a:pt x="286512" y="175260"/>
                </a:moveTo>
                <a:lnTo>
                  <a:pt x="270996" y="165005"/>
                </a:lnTo>
                <a:lnTo>
                  <a:pt x="249701" y="196947"/>
                </a:lnTo>
                <a:lnTo>
                  <a:pt x="265176" y="207264"/>
                </a:lnTo>
                <a:lnTo>
                  <a:pt x="286512" y="175260"/>
                </a:lnTo>
                <a:close/>
              </a:path>
              <a:path w="355600" h="243839">
                <a:moveTo>
                  <a:pt x="355092" y="243840"/>
                </a:moveTo>
                <a:lnTo>
                  <a:pt x="292608" y="132588"/>
                </a:lnTo>
                <a:lnTo>
                  <a:pt x="270996" y="165005"/>
                </a:lnTo>
                <a:lnTo>
                  <a:pt x="286512" y="175260"/>
                </a:lnTo>
                <a:lnTo>
                  <a:pt x="286512" y="235577"/>
                </a:lnTo>
                <a:lnTo>
                  <a:pt x="355092" y="243840"/>
                </a:lnTo>
                <a:close/>
              </a:path>
            </a:pathLst>
          </a:custGeom>
          <a:solidFill>
            <a:srgbClr val="FFFFFF"/>
          </a:solidFill>
        </p:spPr>
        <p:txBody>
          <a:bodyPr wrap="square" lIns="0" tIns="0" rIns="0" bIns="0" rtlCol="0"/>
          <a:lstStyle/>
          <a:p>
            <a:endParaRPr sz="1634"/>
          </a:p>
        </p:txBody>
      </p:sp>
      <p:sp>
        <p:nvSpPr>
          <p:cNvPr id="314" name="object 314"/>
          <p:cNvSpPr txBox="1"/>
          <p:nvPr/>
        </p:nvSpPr>
        <p:spPr>
          <a:xfrm>
            <a:off x="2357762" y="5500229"/>
            <a:ext cx="1460351"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Image</a:t>
            </a:r>
            <a:r>
              <a:rPr sz="1452" spc="-50" dirty="0">
                <a:latin typeface="Arial"/>
                <a:cs typeface="Arial"/>
              </a:rPr>
              <a:t> </a:t>
            </a:r>
            <a:r>
              <a:rPr sz="1452" dirty="0">
                <a:latin typeface="Arial"/>
                <a:cs typeface="Arial"/>
              </a:rPr>
              <a:t>acquisition</a:t>
            </a:r>
            <a:endParaRPr sz="1452">
              <a:latin typeface="Arial"/>
              <a:cs typeface="Arial"/>
            </a:endParaRPr>
          </a:p>
        </p:txBody>
      </p:sp>
      <p:sp>
        <p:nvSpPr>
          <p:cNvPr id="315" name="object 315"/>
          <p:cNvSpPr txBox="1"/>
          <p:nvPr/>
        </p:nvSpPr>
        <p:spPr>
          <a:xfrm>
            <a:off x="7953888" y="5292760"/>
            <a:ext cx="1019479"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Base</a:t>
            </a:r>
            <a:r>
              <a:rPr sz="1452" spc="-59" dirty="0">
                <a:latin typeface="Arial"/>
                <a:cs typeface="Arial"/>
              </a:rPr>
              <a:t> </a:t>
            </a:r>
            <a:r>
              <a:rPr sz="1452" dirty="0">
                <a:latin typeface="Arial"/>
                <a:cs typeface="Arial"/>
              </a:rPr>
              <a:t>calling</a:t>
            </a:r>
            <a:endParaRPr sz="1452">
              <a:latin typeface="Arial"/>
              <a:cs typeface="Arial"/>
            </a:endParaRPr>
          </a:p>
        </p:txBody>
      </p:sp>
      <p:sp>
        <p:nvSpPr>
          <p:cNvPr id="316" name="object 316"/>
          <p:cNvSpPr txBox="1"/>
          <p:nvPr/>
        </p:nvSpPr>
        <p:spPr>
          <a:xfrm>
            <a:off x="7688789" y="5066390"/>
            <a:ext cx="1447096" cy="115416"/>
          </a:xfrm>
          <a:prstGeom prst="rect">
            <a:avLst/>
          </a:prstGeom>
          <a:solidFill>
            <a:srgbClr val="000000"/>
          </a:solidFill>
        </p:spPr>
        <p:txBody>
          <a:bodyPr vert="horz" wrap="square" lIns="0" tIns="0" rIns="0" bIns="0" rtlCol="0">
            <a:spAutoFit/>
          </a:bodyPr>
          <a:lstStyle/>
          <a:p>
            <a:pPr marL="45530">
              <a:lnSpc>
                <a:spcPts val="935"/>
              </a:lnSpc>
            </a:pPr>
            <a:r>
              <a:rPr sz="908" spc="-5" dirty="0">
                <a:solidFill>
                  <a:srgbClr val="00FF00"/>
                </a:solidFill>
                <a:latin typeface="Courier New"/>
                <a:cs typeface="Courier New"/>
              </a:rPr>
              <a:t>T </a:t>
            </a:r>
            <a:r>
              <a:rPr sz="908" spc="-5" dirty="0">
                <a:solidFill>
                  <a:srgbClr val="6565FF"/>
                </a:solidFill>
                <a:latin typeface="Courier New"/>
                <a:cs typeface="Courier New"/>
              </a:rPr>
              <a:t>G </a:t>
            </a:r>
            <a:r>
              <a:rPr sz="908" spc="-5" dirty="0">
                <a:solidFill>
                  <a:srgbClr val="FF3200"/>
                </a:solidFill>
                <a:latin typeface="Courier New"/>
                <a:cs typeface="Courier New"/>
              </a:rPr>
              <a:t>C </a:t>
            </a:r>
            <a:r>
              <a:rPr sz="908" spc="-5" dirty="0">
                <a:solidFill>
                  <a:srgbClr val="00FF00"/>
                </a:solidFill>
                <a:latin typeface="Courier New"/>
                <a:cs typeface="Courier New"/>
              </a:rPr>
              <a:t>T </a:t>
            </a:r>
            <a:r>
              <a:rPr sz="908" spc="-5" dirty="0">
                <a:solidFill>
                  <a:srgbClr val="FFCC00"/>
                </a:solidFill>
                <a:latin typeface="Courier New"/>
                <a:cs typeface="Courier New"/>
              </a:rPr>
              <a:t>A </a:t>
            </a:r>
            <a:r>
              <a:rPr sz="908" spc="-5" dirty="0">
                <a:solidFill>
                  <a:srgbClr val="FF3200"/>
                </a:solidFill>
                <a:latin typeface="Courier New"/>
                <a:cs typeface="Courier New"/>
              </a:rPr>
              <a:t>C </a:t>
            </a:r>
            <a:r>
              <a:rPr sz="908" spc="-5" dirty="0">
                <a:solidFill>
                  <a:srgbClr val="6565FF"/>
                </a:solidFill>
                <a:latin typeface="Courier New"/>
                <a:cs typeface="Courier New"/>
              </a:rPr>
              <a:t>G </a:t>
            </a:r>
            <a:r>
              <a:rPr sz="908" spc="-5" dirty="0">
                <a:solidFill>
                  <a:srgbClr val="FFCC00"/>
                </a:solidFill>
                <a:latin typeface="Courier New"/>
                <a:cs typeface="Courier New"/>
              </a:rPr>
              <a:t>A </a:t>
            </a:r>
            <a:r>
              <a:rPr sz="908" spc="-5" dirty="0">
                <a:solidFill>
                  <a:srgbClr val="00FF00"/>
                </a:solidFill>
                <a:latin typeface="Courier New"/>
                <a:cs typeface="Courier New"/>
              </a:rPr>
              <a:t>T</a:t>
            </a:r>
            <a:r>
              <a:rPr sz="908" spc="-23" dirty="0">
                <a:solidFill>
                  <a:srgbClr val="00FF00"/>
                </a:solidFill>
                <a:latin typeface="Courier New"/>
                <a:cs typeface="Courier New"/>
              </a:rPr>
              <a:t> </a:t>
            </a:r>
            <a:r>
              <a:rPr sz="908" spc="-5" dirty="0">
                <a:solidFill>
                  <a:srgbClr val="99CC00"/>
                </a:solidFill>
                <a:latin typeface="Courier New"/>
                <a:cs typeface="Courier New"/>
              </a:rPr>
              <a:t>…</a:t>
            </a:r>
            <a:endParaRPr sz="908">
              <a:latin typeface="Courier New"/>
              <a:cs typeface="Courier New"/>
            </a:endParaRPr>
          </a:p>
        </p:txBody>
      </p:sp>
      <p:sp>
        <p:nvSpPr>
          <p:cNvPr id="317" name="object 317"/>
          <p:cNvSpPr/>
          <p:nvPr/>
        </p:nvSpPr>
        <p:spPr>
          <a:xfrm>
            <a:off x="7377586" y="5095436"/>
            <a:ext cx="185339" cy="77455"/>
          </a:xfrm>
          <a:prstGeom prst="rect">
            <a:avLst/>
          </a:prstGeom>
          <a:blipFill>
            <a:blip r:embed="rId34" cstate="print"/>
            <a:stretch>
              <a:fillRect/>
            </a:stretch>
          </a:blipFill>
        </p:spPr>
        <p:txBody>
          <a:bodyPr wrap="square" lIns="0" tIns="0" rIns="0" bIns="0" rtlCol="0"/>
          <a:lstStyle/>
          <a:p>
            <a:endParaRPr sz="1634"/>
          </a:p>
        </p:txBody>
      </p:sp>
      <p:sp>
        <p:nvSpPr>
          <p:cNvPr id="318" name="object 318"/>
          <p:cNvSpPr txBox="1"/>
          <p:nvPr/>
        </p:nvSpPr>
        <p:spPr>
          <a:xfrm>
            <a:off x="8284460" y="4509911"/>
            <a:ext cx="997003"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Sequencing</a:t>
            </a:r>
            <a:endParaRPr sz="1452">
              <a:latin typeface="Arial"/>
              <a:cs typeface="Arial"/>
            </a:endParaRPr>
          </a:p>
        </p:txBody>
      </p:sp>
      <p:sp>
        <p:nvSpPr>
          <p:cNvPr id="319" name="object 319"/>
          <p:cNvSpPr txBox="1">
            <a:spLocks noGrp="1"/>
          </p:cNvSpPr>
          <p:nvPr>
            <p:ph type="title"/>
          </p:nvPr>
        </p:nvSpPr>
        <p:spPr>
          <a:xfrm>
            <a:off x="2230012" y="272537"/>
            <a:ext cx="9430232" cy="688747"/>
          </a:xfrm>
          <a:prstGeom prst="rect">
            <a:avLst/>
          </a:prstGeom>
        </p:spPr>
        <p:txBody>
          <a:bodyPr vert="horz" wrap="square" lIns="0" tIns="11526" rIns="0" bIns="0" rtlCol="0" anchor="ctr">
            <a:spAutoFit/>
          </a:bodyPr>
          <a:lstStyle/>
          <a:p>
            <a:pPr marL="11527">
              <a:lnSpc>
                <a:spcPct val="100000"/>
              </a:lnSpc>
              <a:spcBef>
                <a:spcPts val="91"/>
              </a:spcBef>
            </a:pPr>
            <a:r>
              <a:rPr spc="-5" dirty="0"/>
              <a:t>Illumina Sequencing</a:t>
            </a:r>
            <a:r>
              <a:rPr spc="-41" dirty="0"/>
              <a:t> Technology</a:t>
            </a:r>
          </a:p>
        </p:txBody>
      </p:sp>
    </p:spTree>
    <p:extLst>
      <p:ext uri="{BB962C8B-B14F-4D97-AF65-F5344CB8AC3E}">
        <p14:creationId xmlns:p14="http://schemas.microsoft.com/office/powerpoint/2010/main" val="199276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053" y="316735"/>
            <a:ext cx="8298756" cy="6224067"/>
            <a:chOff x="774073" y="348995"/>
            <a:chExt cx="9144000" cy="6858000"/>
          </a:xfrm>
        </p:grpSpPr>
        <p:sp>
          <p:nvSpPr>
            <p:cNvPr id="3" name="object 3"/>
            <p:cNvSpPr/>
            <p:nvPr/>
          </p:nvSpPr>
          <p:spPr>
            <a:xfrm>
              <a:off x="774073" y="348995"/>
              <a:ext cx="9143996" cy="6857999"/>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1345573" y="4119372"/>
              <a:ext cx="1005840" cy="480059"/>
            </a:xfrm>
            <a:custGeom>
              <a:avLst/>
              <a:gdLst/>
              <a:ahLst/>
              <a:cxnLst/>
              <a:rect l="l" t="t" r="r" b="b"/>
              <a:pathLst>
                <a:path w="1005839" h="480060">
                  <a:moveTo>
                    <a:pt x="1005836" y="400811"/>
                  </a:moveTo>
                  <a:lnTo>
                    <a:pt x="1005836" y="80771"/>
                  </a:lnTo>
                  <a:lnTo>
                    <a:pt x="999669" y="49506"/>
                  </a:lnTo>
                  <a:lnTo>
                    <a:pt x="982786" y="23812"/>
                  </a:lnTo>
                  <a:lnTo>
                    <a:pt x="957616" y="6405"/>
                  </a:lnTo>
                  <a:lnTo>
                    <a:pt x="926588" y="0"/>
                  </a:lnTo>
                  <a:lnTo>
                    <a:pt x="80771" y="0"/>
                  </a:lnTo>
                  <a:lnTo>
                    <a:pt x="49506" y="6405"/>
                  </a:lnTo>
                  <a:lnTo>
                    <a:pt x="23812" y="23812"/>
                  </a:lnTo>
                  <a:lnTo>
                    <a:pt x="6405" y="49506"/>
                  </a:lnTo>
                  <a:lnTo>
                    <a:pt x="0" y="80771"/>
                  </a:lnTo>
                  <a:lnTo>
                    <a:pt x="0" y="400811"/>
                  </a:lnTo>
                  <a:lnTo>
                    <a:pt x="6405" y="431839"/>
                  </a:lnTo>
                  <a:lnTo>
                    <a:pt x="23812" y="457009"/>
                  </a:lnTo>
                  <a:lnTo>
                    <a:pt x="49506" y="473892"/>
                  </a:lnTo>
                  <a:lnTo>
                    <a:pt x="80771" y="480059"/>
                  </a:lnTo>
                  <a:lnTo>
                    <a:pt x="926588" y="480059"/>
                  </a:lnTo>
                  <a:lnTo>
                    <a:pt x="957616" y="473892"/>
                  </a:lnTo>
                  <a:lnTo>
                    <a:pt x="982786" y="457009"/>
                  </a:lnTo>
                  <a:lnTo>
                    <a:pt x="999669" y="431839"/>
                  </a:lnTo>
                  <a:lnTo>
                    <a:pt x="1005836" y="400811"/>
                  </a:lnTo>
                  <a:close/>
                </a:path>
              </a:pathLst>
            </a:custGeom>
            <a:solidFill>
              <a:srgbClr val="252572"/>
            </a:solidFill>
          </p:spPr>
          <p:txBody>
            <a:bodyPr wrap="square" lIns="0" tIns="0" rIns="0" bIns="0" rtlCol="0"/>
            <a:lstStyle/>
            <a:p>
              <a:endParaRPr sz="1634"/>
            </a:p>
          </p:txBody>
        </p:sp>
        <p:sp>
          <p:nvSpPr>
            <p:cNvPr id="5" name="object 5"/>
            <p:cNvSpPr/>
            <p:nvPr/>
          </p:nvSpPr>
          <p:spPr>
            <a:xfrm>
              <a:off x="1333381" y="4107180"/>
              <a:ext cx="1030605" cy="506095"/>
            </a:xfrm>
            <a:custGeom>
              <a:avLst/>
              <a:gdLst/>
              <a:ahLst/>
              <a:cxnLst/>
              <a:rect l="l" t="t" r="r" b="b"/>
              <a:pathLst>
                <a:path w="1030605" h="506095">
                  <a:moveTo>
                    <a:pt x="1030220" y="422148"/>
                  </a:moveTo>
                  <a:lnTo>
                    <a:pt x="1030220" y="82296"/>
                  </a:lnTo>
                  <a:lnTo>
                    <a:pt x="1028696" y="73152"/>
                  </a:lnTo>
                  <a:lnTo>
                    <a:pt x="1025648" y="64008"/>
                  </a:lnTo>
                  <a:lnTo>
                    <a:pt x="1022600" y="56388"/>
                  </a:lnTo>
                  <a:lnTo>
                    <a:pt x="1019552" y="47244"/>
                  </a:lnTo>
                  <a:lnTo>
                    <a:pt x="1014980" y="39624"/>
                  </a:lnTo>
                  <a:lnTo>
                    <a:pt x="1008884" y="33528"/>
                  </a:lnTo>
                  <a:lnTo>
                    <a:pt x="1002788" y="25908"/>
                  </a:lnTo>
                  <a:lnTo>
                    <a:pt x="996692" y="21336"/>
                  </a:lnTo>
                  <a:lnTo>
                    <a:pt x="989072" y="15240"/>
                  </a:lnTo>
                  <a:lnTo>
                    <a:pt x="981452" y="10668"/>
                  </a:lnTo>
                  <a:lnTo>
                    <a:pt x="973832" y="7620"/>
                  </a:lnTo>
                  <a:lnTo>
                    <a:pt x="955544" y="1524"/>
                  </a:lnTo>
                  <a:lnTo>
                    <a:pt x="946400" y="0"/>
                  </a:lnTo>
                  <a:lnTo>
                    <a:pt x="82296" y="0"/>
                  </a:lnTo>
                  <a:lnTo>
                    <a:pt x="73152" y="1524"/>
                  </a:lnTo>
                  <a:lnTo>
                    <a:pt x="54864" y="7620"/>
                  </a:lnTo>
                  <a:lnTo>
                    <a:pt x="47244" y="10668"/>
                  </a:lnTo>
                  <a:lnTo>
                    <a:pt x="39624" y="16764"/>
                  </a:lnTo>
                  <a:lnTo>
                    <a:pt x="33528" y="21336"/>
                  </a:lnTo>
                  <a:lnTo>
                    <a:pt x="6096" y="56388"/>
                  </a:lnTo>
                  <a:lnTo>
                    <a:pt x="0" y="83820"/>
                  </a:lnTo>
                  <a:lnTo>
                    <a:pt x="0" y="422148"/>
                  </a:lnTo>
                  <a:lnTo>
                    <a:pt x="15240" y="464820"/>
                  </a:lnTo>
                  <a:lnTo>
                    <a:pt x="24384" y="475488"/>
                  </a:lnTo>
                  <a:lnTo>
                    <a:pt x="24384" y="92964"/>
                  </a:lnTo>
                  <a:lnTo>
                    <a:pt x="25908" y="85344"/>
                  </a:lnTo>
                  <a:lnTo>
                    <a:pt x="25908" y="77724"/>
                  </a:lnTo>
                  <a:lnTo>
                    <a:pt x="27432" y="71628"/>
                  </a:lnTo>
                  <a:lnTo>
                    <a:pt x="50292" y="39624"/>
                  </a:lnTo>
                  <a:lnTo>
                    <a:pt x="79248" y="25908"/>
                  </a:lnTo>
                  <a:lnTo>
                    <a:pt x="946400" y="25908"/>
                  </a:lnTo>
                  <a:lnTo>
                    <a:pt x="964688" y="30480"/>
                  </a:lnTo>
                  <a:lnTo>
                    <a:pt x="976880" y="36576"/>
                  </a:lnTo>
                  <a:lnTo>
                    <a:pt x="990596" y="50292"/>
                  </a:lnTo>
                  <a:lnTo>
                    <a:pt x="993644" y="54864"/>
                  </a:lnTo>
                  <a:lnTo>
                    <a:pt x="998216" y="60960"/>
                  </a:lnTo>
                  <a:lnTo>
                    <a:pt x="999740" y="67056"/>
                  </a:lnTo>
                  <a:lnTo>
                    <a:pt x="1002788" y="73152"/>
                  </a:lnTo>
                  <a:lnTo>
                    <a:pt x="1004312" y="79248"/>
                  </a:lnTo>
                  <a:lnTo>
                    <a:pt x="1005836" y="86868"/>
                  </a:lnTo>
                  <a:lnTo>
                    <a:pt x="1005836" y="475488"/>
                  </a:lnTo>
                  <a:lnTo>
                    <a:pt x="1010408" y="470916"/>
                  </a:lnTo>
                  <a:lnTo>
                    <a:pt x="1024124" y="448056"/>
                  </a:lnTo>
                  <a:lnTo>
                    <a:pt x="1027172" y="438912"/>
                  </a:lnTo>
                  <a:lnTo>
                    <a:pt x="1028696" y="431292"/>
                  </a:lnTo>
                  <a:lnTo>
                    <a:pt x="1030220" y="422148"/>
                  </a:lnTo>
                  <a:close/>
                </a:path>
                <a:path w="1030605" h="506095">
                  <a:moveTo>
                    <a:pt x="1005836" y="475488"/>
                  </a:moveTo>
                  <a:lnTo>
                    <a:pt x="1005836" y="413004"/>
                  </a:lnTo>
                  <a:lnTo>
                    <a:pt x="1004312" y="420624"/>
                  </a:lnTo>
                  <a:lnTo>
                    <a:pt x="1004312" y="426720"/>
                  </a:lnTo>
                  <a:lnTo>
                    <a:pt x="1002788" y="432816"/>
                  </a:lnTo>
                  <a:lnTo>
                    <a:pt x="993644" y="451104"/>
                  </a:lnTo>
                  <a:lnTo>
                    <a:pt x="975356" y="469392"/>
                  </a:lnTo>
                  <a:lnTo>
                    <a:pt x="963164" y="475488"/>
                  </a:lnTo>
                  <a:lnTo>
                    <a:pt x="944876" y="480060"/>
                  </a:lnTo>
                  <a:lnTo>
                    <a:pt x="85344" y="480060"/>
                  </a:lnTo>
                  <a:lnTo>
                    <a:pt x="48768" y="464820"/>
                  </a:lnTo>
                  <a:lnTo>
                    <a:pt x="36576" y="449580"/>
                  </a:lnTo>
                  <a:lnTo>
                    <a:pt x="32004" y="443484"/>
                  </a:lnTo>
                  <a:lnTo>
                    <a:pt x="30480" y="438912"/>
                  </a:lnTo>
                  <a:lnTo>
                    <a:pt x="27432" y="432816"/>
                  </a:lnTo>
                  <a:lnTo>
                    <a:pt x="25908" y="425196"/>
                  </a:lnTo>
                  <a:lnTo>
                    <a:pt x="25908" y="419100"/>
                  </a:lnTo>
                  <a:lnTo>
                    <a:pt x="24384" y="411480"/>
                  </a:lnTo>
                  <a:lnTo>
                    <a:pt x="24384" y="475488"/>
                  </a:lnTo>
                  <a:lnTo>
                    <a:pt x="33528" y="484632"/>
                  </a:lnTo>
                  <a:lnTo>
                    <a:pt x="56388" y="498348"/>
                  </a:lnTo>
                  <a:lnTo>
                    <a:pt x="65532" y="501396"/>
                  </a:lnTo>
                  <a:lnTo>
                    <a:pt x="92964" y="505968"/>
                  </a:lnTo>
                  <a:lnTo>
                    <a:pt x="938780" y="505968"/>
                  </a:lnTo>
                  <a:lnTo>
                    <a:pt x="966212" y="501396"/>
                  </a:lnTo>
                  <a:lnTo>
                    <a:pt x="975356" y="498348"/>
                  </a:lnTo>
                  <a:lnTo>
                    <a:pt x="990596" y="489204"/>
                  </a:lnTo>
                  <a:lnTo>
                    <a:pt x="996692" y="483108"/>
                  </a:lnTo>
                  <a:lnTo>
                    <a:pt x="1004312" y="477012"/>
                  </a:lnTo>
                  <a:lnTo>
                    <a:pt x="1005836" y="475488"/>
                  </a:lnTo>
                  <a:close/>
                </a:path>
              </a:pathLst>
            </a:custGeom>
            <a:solidFill>
              <a:srgbClr val="FFFFFF"/>
            </a:solidFill>
          </p:spPr>
          <p:txBody>
            <a:bodyPr wrap="square" lIns="0" tIns="0" rIns="0" bIns="0" rtlCol="0"/>
            <a:lstStyle/>
            <a:p>
              <a:endParaRPr sz="1634"/>
            </a:p>
          </p:txBody>
        </p:sp>
      </p:grpSp>
      <p:sp>
        <p:nvSpPr>
          <p:cNvPr id="6" name="object 6"/>
          <p:cNvSpPr txBox="1"/>
          <p:nvPr/>
        </p:nvSpPr>
        <p:spPr>
          <a:xfrm>
            <a:off x="2540339" y="3776854"/>
            <a:ext cx="759567" cy="335710"/>
          </a:xfrm>
          <a:prstGeom prst="rect">
            <a:avLst/>
          </a:prstGeom>
        </p:spPr>
        <p:txBody>
          <a:bodyPr vert="horz" wrap="square" lIns="0" tIns="27663" rIns="0" bIns="0" rtlCol="0">
            <a:spAutoFit/>
          </a:bodyPr>
          <a:lstStyle/>
          <a:p>
            <a:pPr marL="11527" marR="4611" indent="146387">
              <a:lnSpc>
                <a:spcPts val="1198"/>
              </a:lnSpc>
              <a:spcBef>
                <a:spcPts val="218"/>
              </a:spcBef>
            </a:pPr>
            <a:r>
              <a:rPr sz="1089" spc="-5" dirty="0">
                <a:solidFill>
                  <a:srgbClr val="FFFFFF"/>
                </a:solidFill>
                <a:latin typeface="Verdana"/>
                <a:cs typeface="Verdana"/>
              </a:rPr>
              <a:t>Image  P</a:t>
            </a:r>
            <a:r>
              <a:rPr sz="1089" dirty="0">
                <a:solidFill>
                  <a:srgbClr val="FFFFFF"/>
                </a:solidFill>
                <a:latin typeface="Verdana"/>
                <a:cs typeface="Verdana"/>
              </a:rPr>
              <a:t>ro</a:t>
            </a:r>
            <a:r>
              <a:rPr sz="1089" spc="-5" dirty="0">
                <a:solidFill>
                  <a:srgbClr val="FFFFFF"/>
                </a:solidFill>
                <a:latin typeface="Verdana"/>
                <a:cs typeface="Verdana"/>
              </a:rPr>
              <a:t>c</a:t>
            </a:r>
            <a:r>
              <a:rPr sz="1089" spc="5" dirty="0">
                <a:solidFill>
                  <a:srgbClr val="FFFFFF"/>
                </a:solidFill>
                <a:latin typeface="Verdana"/>
                <a:cs typeface="Verdana"/>
              </a:rPr>
              <a:t>e</a:t>
            </a:r>
            <a:r>
              <a:rPr sz="1089" spc="-5" dirty="0">
                <a:solidFill>
                  <a:srgbClr val="FFFFFF"/>
                </a:solidFill>
                <a:latin typeface="Verdana"/>
                <a:cs typeface="Verdana"/>
              </a:rPr>
              <a:t>ss</a:t>
            </a:r>
            <a:r>
              <a:rPr sz="1089" spc="-9" dirty="0">
                <a:solidFill>
                  <a:srgbClr val="FFFFFF"/>
                </a:solidFill>
                <a:latin typeface="Verdana"/>
                <a:cs typeface="Verdana"/>
              </a:rPr>
              <a:t>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grpSp>
        <p:nvGrpSpPr>
          <p:cNvPr id="7" name="object 7"/>
          <p:cNvGrpSpPr/>
          <p:nvPr/>
        </p:nvGrpSpPr>
        <p:grpSpPr>
          <a:xfrm>
            <a:off x="3414930" y="3738590"/>
            <a:ext cx="936492" cy="459313"/>
            <a:chOff x="2392558" y="4119372"/>
            <a:chExt cx="1031875" cy="506095"/>
          </a:xfrm>
        </p:grpSpPr>
        <p:sp>
          <p:nvSpPr>
            <p:cNvPr id="8" name="object 8"/>
            <p:cNvSpPr/>
            <p:nvPr/>
          </p:nvSpPr>
          <p:spPr>
            <a:xfrm>
              <a:off x="2404750" y="4131563"/>
              <a:ext cx="1005840" cy="480059"/>
            </a:xfrm>
            <a:custGeom>
              <a:avLst/>
              <a:gdLst/>
              <a:ahLst/>
              <a:cxnLst/>
              <a:rect l="l" t="t" r="r" b="b"/>
              <a:pathLst>
                <a:path w="1005839" h="480060">
                  <a:moveTo>
                    <a:pt x="1005839" y="400811"/>
                  </a:moveTo>
                  <a:lnTo>
                    <a:pt x="1005839" y="80771"/>
                  </a:lnTo>
                  <a:lnTo>
                    <a:pt x="999672" y="49506"/>
                  </a:lnTo>
                  <a:lnTo>
                    <a:pt x="982789" y="23812"/>
                  </a:lnTo>
                  <a:lnTo>
                    <a:pt x="957619" y="6405"/>
                  </a:lnTo>
                  <a:lnTo>
                    <a:pt x="926591" y="0"/>
                  </a:lnTo>
                  <a:lnTo>
                    <a:pt x="80771" y="0"/>
                  </a:lnTo>
                  <a:lnTo>
                    <a:pt x="49506" y="6405"/>
                  </a:lnTo>
                  <a:lnTo>
                    <a:pt x="23812" y="23812"/>
                  </a:lnTo>
                  <a:lnTo>
                    <a:pt x="6405" y="49506"/>
                  </a:lnTo>
                  <a:lnTo>
                    <a:pt x="0" y="80771"/>
                  </a:lnTo>
                  <a:lnTo>
                    <a:pt x="0" y="400811"/>
                  </a:lnTo>
                  <a:lnTo>
                    <a:pt x="6405" y="431839"/>
                  </a:lnTo>
                  <a:lnTo>
                    <a:pt x="23812" y="457009"/>
                  </a:lnTo>
                  <a:lnTo>
                    <a:pt x="49506" y="473892"/>
                  </a:lnTo>
                  <a:lnTo>
                    <a:pt x="80771" y="480059"/>
                  </a:lnTo>
                  <a:lnTo>
                    <a:pt x="926591" y="480059"/>
                  </a:lnTo>
                  <a:lnTo>
                    <a:pt x="957619" y="473892"/>
                  </a:lnTo>
                  <a:lnTo>
                    <a:pt x="982789" y="457009"/>
                  </a:lnTo>
                  <a:lnTo>
                    <a:pt x="999672" y="431839"/>
                  </a:lnTo>
                  <a:lnTo>
                    <a:pt x="1005839" y="400811"/>
                  </a:lnTo>
                  <a:close/>
                </a:path>
              </a:pathLst>
            </a:custGeom>
            <a:solidFill>
              <a:srgbClr val="252572"/>
            </a:solidFill>
          </p:spPr>
          <p:txBody>
            <a:bodyPr wrap="square" lIns="0" tIns="0" rIns="0" bIns="0" rtlCol="0"/>
            <a:lstStyle/>
            <a:p>
              <a:endParaRPr sz="1634"/>
            </a:p>
          </p:txBody>
        </p:sp>
        <p:sp>
          <p:nvSpPr>
            <p:cNvPr id="9" name="object 9"/>
            <p:cNvSpPr/>
            <p:nvPr/>
          </p:nvSpPr>
          <p:spPr>
            <a:xfrm>
              <a:off x="2392558" y="4119372"/>
              <a:ext cx="1031875" cy="506095"/>
            </a:xfrm>
            <a:custGeom>
              <a:avLst/>
              <a:gdLst/>
              <a:ahLst/>
              <a:cxnLst/>
              <a:rect l="l" t="t" r="r" b="b"/>
              <a:pathLst>
                <a:path w="1031875" h="506095">
                  <a:moveTo>
                    <a:pt x="1031748" y="422148"/>
                  </a:moveTo>
                  <a:lnTo>
                    <a:pt x="1031748" y="92964"/>
                  </a:lnTo>
                  <a:lnTo>
                    <a:pt x="1030224" y="82296"/>
                  </a:lnTo>
                  <a:lnTo>
                    <a:pt x="1010412" y="33528"/>
                  </a:lnTo>
                  <a:lnTo>
                    <a:pt x="996696" y="21336"/>
                  </a:lnTo>
                  <a:lnTo>
                    <a:pt x="990600" y="15240"/>
                  </a:lnTo>
                  <a:lnTo>
                    <a:pt x="982980" y="10668"/>
                  </a:lnTo>
                  <a:lnTo>
                    <a:pt x="973836" y="7620"/>
                  </a:lnTo>
                  <a:lnTo>
                    <a:pt x="966216" y="4572"/>
                  </a:lnTo>
                  <a:lnTo>
                    <a:pt x="957072" y="1524"/>
                  </a:lnTo>
                  <a:lnTo>
                    <a:pt x="947928" y="0"/>
                  </a:lnTo>
                  <a:lnTo>
                    <a:pt x="82296" y="0"/>
                  </a:lnTo>
                  <a:lnTo>
                    <a:pt x="73152" y="1524"/>
                  </a:lnTo>
                  <a:lnTo>
                    <a:pt x="65532" y="4572"/>
                  </a:lnTo>
                  <a:lnTo>
                    <a:pt x="56388" y="7620"/>
                  </a:lnTo>
                  <a:lnTo>
                    <a:pt x="33528" y="21336"/>
                  </a:lnTo>
                  <a:lnTo>
                    <a:pt x="27432" y="27432"/>
                  </a:lnTo>
                  <a:lnTo>
                    <a:pt x="21336" y="35052"/>
                  </a:lnTo>
                  <a:lnTo>
                    <a:pt x="15240" y="41148"/>
                  </a:lnTo>
                  <a:lnTo>
                    <a:pt x="10668" y="48768"/>
                  </a:lnTo>
                  <a:lnTo>
                    <a:pt x="7620" y="57912"/>
                  </a:lnTo>
                  <a:lnTo>
                    <a:pt x="4572" y="65532"/>
                  </a:lnTo>
                  <a:lnTo>
                    <a:pt x="1524" y="74676"/>
                  </a:lnTo>
                  <a:lnTo>
                    <a:pt x="0" y="83820"/>
                  </a:lnTo>
                  <a:lnTo>
                    <a:pt x="0" y="423672"/>
                  </a:lnTo>
                  <a:lnTo>
                    <a:pt x="21336" y="472440"/>
                  </a:lnTo>
                  <a:lnTo>
                    <a:pt x="25908" y="477012"/>
                  </a:lnTo>
                  <a:lnTo>
                    <a:pt x="25908" y="85344"/>
                  </a:lnTo>
                  <a:lnTo>
                    <a:pt x="27432" y="79248"/>
                  </a:lnTo>
                  <a:lnTo>
                    <a:pt x="28956" y="71628"/>
                  </a:lnTo>
                  <a:lnTo>
                    <a:pt x="30480" y="65532"/>
                  </a:lnTo>
                  <a:lnTo>
                    <a:pt x="33528" y="60960"/>
                  </a:lnTo>
                  <a:lnTo>
                    <a:pt x="38100" y="54864"/>
                  </a:lnTo>
                  <a:lnTo>
                    <a:pt x="41148" y="50292"/>
                  </a:lnTo>
                  <a:lnTo>
                    <a:pt x="45720" y="44196"/>
                  </a:lnTo>
                  <a:lnTo>
                    <a:pt x="50292" y="41148"/>
                  </a:lnTo>
                  <a:lnTo>
                    <a:pt x="56388" y="36576"/>
                  </a:lnTo>
                  <a:lnTo>
                    <a:pt x="60960" y="33528"/>
                  </a:lnTo>
                  <a:lnTo>
                    <a:pt x="67056" y="30480"/>
                  </a:lnTo>
                  <a:lnTo>
                    <a:pt x="73152" y="28956"/>
                  </a:lnTo>
                  <a:lnTo>
                    <a:pt x="80772" y="27432"/>
                  </a:lnTo>
                  <a:lnTo>
                    <a:pt x="86868" y="25908"/>
                  </a:lnTo>
                  <a:lnTo>
                    <a:pt x="946404" y="25908"/>
                  </a:lnTo>
                  <a:lnTo>
                    <a:pt x="952500" y="27432"/>
                  </a:lnTo>
                  <a:lnTo>
                    <a:pt x="960120" y="28956"/>
                  </a:lnTo>
                  <a:lnTo>
                    <a:pt x="966216" y="30480"/>
                  </a:lnTo>
                  <a:lnTo>
                    <a:pt x="970788" y="33528"/>
                  </a:lnTo>
                  <a:lnTo>
                    <a:pt x="976884" y="38100"/>
                  </a:lnTo>
                  <a:lnTo>
                    <a:pt x="981456" y="41148"/>
                  </a:lnTo>
                  <a:lnTo>
                    <a:pt x="987552" y="45720"/>
                  </a:lnTo>
                  <a:lnTo>
                    <a:pt x="990600" y="50292"/>
                  </a:lnTo>
                  <a:lnTo>
                    <a:pt x="995172" y="56388"/>
                  </a:lnTo>
                  <a:lnTo>
                    <a:pt x="998220" y="60960"/>
                  </a:lnTo>
                  <a:lnTo>
                    <a:pt x="1001268" y="67056"/>
                  </a:lnTo>
                  <a:lnTo>
                    <a:pt x="1004316" y="79248"/>
                  </a:lnTo>
                  <a:lnTo>
                    <a:pt x="1005840" y="86868"/>
                  </a:lnTo>
                  <a:lnTo>
                    <a:pt x="1005840" y="476631"/>
                  </a:lnTo>
                  <a:lnTo>
                    <a:pt x="1010412" y="470916"/>
                  </a:lnTo>
                  <a:lnTo>
                    <a:pt x="1016508" y="464820"/>
                  </a:lnTo>
                  <a:lnTo>
                    <a:pt x="1021080" y="457200"/>
                  </a:lnTo>
                  <a:lnTo>
                    <a:pt x="1024128" y="448056"/>
                  </a:lnTo>
                  <a:lnTo>
                    <a:pt x="1027176" y="440436"/>
                  </a:lnTo>
                  <a:lnTo>
                    <a:pt x="1030224" y="431292"/>
                  </a:lnTo>
                  <a:lnTo>
                    <a:pt x="1031748" y="422148"/>
                  </a:lnTo>
                  <a:close/>
                </a:path>
                <a:path w="1031875" h="506095">
                  <a:moveTo>
                    <a:pt x="1005840" y="476631"/>
                  </a:moveTo>
                  <a:lnTo>
                    <a:pt x="1005840" y="420624"/>
                  </a:lnTo>
                  <a:lnTo>
                    <a:pt x="1004316" y="426720"/>
                  </a:lnTo>
                  <a:lnTo>
                    <a:pt x="1002792" y="434340"/>
                  </a:lnTo>
                  <a:lnTo>
                    <a:pt x="1001268" y="440436"/>
                  </a:lnTo>
                  <a:lnTo>
                    <a:pt x="998220" y="445008"/>
                  </a:lnTo>
                  <a:lnTo>
                    <a:pt x="993648" y="451104"/>
                  </a:lnTo>
                  <a:lnTo>
                    <a:pt x="990600" y="455676"/>
                  </a:lnTo>
                  <a:lnTo>
                    <a:pt x="986028" y="461772"/>
                  </a:lnTo>
                  <a:lnTo>
                    <a:pt x="981456" y="464820"/>
                  </a:lnTo>
                  <a:lnTo>
                    <a:pt x="975360" y="469392"/>
                  </a:lnTo>
                  <a:lnTo>
                    <a:pt x="970788" y="472440"/>
                  </a:lnTo>
                  <a:lnTo>
                    <a:pt x="964692" y="475488"/>
                  </a:lnTo>
                  <a:lnTo>
                    <a:pt x="958596" y="477012"/>
                  </a:lnTo>
                  <a:lnTo>
                    <a:pt x="950976" y="478536"/>
                  </a:lnTo>
                  <a:lnTo>
                    <a:pt x="944880" y="480060"/>
                  </a:lnTo>
                  <a:lnTo>
                    <a:pt x="85344" y="480060"/>
                  </a:lnTo>
                  <a:lnTo>
                    <a:pt x="79248" y="478536"/>
                  </a:lnTo>
                  <a:lnTo>
                    <a:pt x="71628" y="477012"/>
                  </a:lnTo>
                  <a:lnTo>
                    <a:pt x="65532" y="475488"/>
                  </a:lnTo>
                  <a:lnTo>
                    <a:pt x="60960" y="472440"/>
                  </a:lnTo>
                  <a:lnTo>
                    <a:pt x="54864" y="467868"/>
                  </a:lnTo>
                  <a:lnTo>
                    <a:pt x="50292" y="464820"/>
                  </a:lnTo>
                  <a:lnTo>
                    <a:pt x="44196" y="460248"/>
                  </a:lnTo>
                  <a:lnTo>
                    <a:pt x="41148" y="455676"/>
                  </a:lnTo>
                  <a:lnTo>
                    <a:pt x="36576" y="449580"/>
                  </a:lnTo>
                  <a:lnTo>
                    <a:pt x="33528" y="445008"/>
                  </a:lnTo>
                  <a:lnTo>
                    <a:pt x="30480" y="438912"/>
                  </a:lnTo>
                  <a:lnTo>
                    <a:pt x="27432" y="426720"/>
                  </a:lnTo>
                  <a:lnTo>
                    <a:pt x="25908" y="419100"/>
                  </a:lnTo>
                  <a:lnTo>
                    <a:pt x="25908" y="477012"/>
                  </a:lnTo>
                  <a:lnTo>
                    <a:pt x="27432" y="478536"/>
                  </a:lnTo>
                  <a:lnTo>
                    <a:pt x="35052" y="484632"/>
                  </a:lnTo>
                  <a:lnTo>
                    <a:pt x="41148" y="490728"/>
                  </a:lnTo>
                  <a:lnTo>
                    <a:pt x="48768" y="495300"/>
                  </a:lnTo>
                  <a:lnTo>
                    <a:pt x="57912" y="498348"/>
                  </a:lnTo>
                  <a:lnTo>
                    <a:pt x="65532" y="501396"/>
                  </a:lnTo>
                  <a:lnTo>
                    <a:pt x="74676" y="504444"/>
                  </a:lnTo>
                  <a:lnTo>
                    <a:pt x="83820" y="505968"/>
                  </a:lnTo>
                  <a:lnTo>
                    <a:pt x="949452" y="505968"/>
                  </a:lnTo>
                  <a:lnTo>
                    <a:pt x="958596" y="504444"/>
                  </a:lnTo>
                  <a:lnTo>
                    <a:pt x="966216" y="501396"/>
                  </a:lnTo>
                  <a:lnTo>
                    <a:pt x="975360" y="498348"/>
                  </a:lnTo>
                  <a:lnTo>
                    <a:pt x="998220" y="484632"/>
                  </a:lnTo>
                  <a:lnTo>
                    <a:pt x="1004316" y="478536"/>
                  </a:lnTo>
                  <a:lnTo>
                    <a:pt x="1005840" y="476631"/>
                  </a:lnTo>
                  <a:close/>
                </a:path>
              </a:pathLst>
            </a:custGeom>
            <a:solidFill>
              <a:srgbClr val="FFFFFF"/>
            </a:solidFill>
          </p:spPr>
          <p:txBody>
            <a:bodyPr wrap="square" lIns="0" tIns="0" rIns="0" bIns="0" rtlCol="0"/>
            <a:lstStyle/>
            <a:p>
              <a:endParaRPr sz="1634"/>
            </a:p>
          </p:txBody>
        </p:sp>
      </p:grpSp>
      <p:sp>
        <p:nvSpPr>
          <p:cNvPr id="10" name="object 10"/>
          <p:cNvSpPr txBox="1"/>
          <p:nvPr/>
        </p:nvSpPr>
        <p:spPr>
          <a:xfrm>
            <a:off x="3649606" y="3787919"/>
            <a:ext cx="463347" cy="335710"/>
          </a:xfrm>
          <a:prstGeom prst="rect">
            <a:avLst/>
          </a:prstGeom>
        </p:spPr>
        <p:txBody>
          <a:bodyPr vert="horz" wrap="square" lIns="0" tIns="27663" rIns="0" bIns="0" rtlCol="0">
            <a:spAutoFit/>
          </a:bodyPr>
          <a:lstStyle/>
          <a:p>
            <a:pPr marL="11527" marR="4611" indent="21900">
              <a:lnSpc>
                <a:spcPts val="1198"/>
              </a:lnSpc>
              <a:spcBef>
                <a:spcPts val="218"/>
              </a:spcBef>
            </a:pPr>
            <a:r>
              <a:rPr sz="1089" dirty="0">
                <a:solidFill>
                  <a:srgbClr val="FFFFFF"/>
                </a:solidFill>
                <a:latin typeface="Verdana"/>
                <a:cs typeface="Verdana"/>
              </a:rPr>
              <a:t>Base-  </a:t>
            </a:r>
            <a:r>
              <a:rPr sz="1089" spc="-5" dirty="0">
                <a:solidFill>
                  <a:srgbClr val="FFFFFF"/>
                </a:solidFill>
                <a:latin typeface="Verdana"/>
                <a:cs typeface="Verdana"/>
              </a:rPr>
              <a:t>ca</a:t>
            </a:r>
            <a:r>
              <a:rPr sz="1089" spc="-9" dirty="0">
                <a:solidFill>
                  <a:srgbClr val="FFFFFF"/>
                </a:solidFill>
                <a:latin typeface="Verdana"/>
                <a:cs typeface="Verdana"/>
              </a:rPr>
              <a:t>lli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grpSp>
        <p:nvGrpSpPr>
          <p:cNvPr id="11" name="object 11"/>
          <p:cNvGrpSpPr/>
          <p:nvPr/>
        </p:nvGrpSpPr>
        <p:grpSpPr>
          <a:xfrm>
            <a:off x="4377586" y="3742739"/>
            <a:ext cx="935339" cy="458161"/>
            <a:chOff x="3453262" y="4123944"/>
            <a:chExt cx="1030605" cy="504825"/>
          </a:xfrm>
        </p:grpSpPr>
        <p:sp>
          <p:nvSpPr>
            <p:cNvPr id="12" name="object 12"/>
            <p:cNvSpPr/>
            <p:nvPr/>
          </p:nvSpPr>
          <p:spPr>
            <a:xfrm>
              <a:off x="3465453" y="4136135"/>
              <a:ext cx="1005840" cy="480059"/>
            </a:xfrm>
            <a:custGeom>
              <a:avLst/>
              <a:gdLst/>
              <a:ahLst/>
              <a:cxnLst/>
              <a:rect l="l" t="t" r="r" b="b"/>
              <a:pathLst>
                <a:path w="1005839" h="480060">
                  <a:moveTo>
                    <a:pt x="1005839" y="400811"/>
                  </a:moveTo>
                  <a:lnTo>
                    <a:pt x="1005839" y="80771"/>
                  </a:lnTo>
                  <a:lnTo>
                    <a:pt x="999434" y="49506"/>
                  </a:lnTo>
                  <a:lnTo>
                    <a:pt x="982027" y="23812"/>
                  </a:lnTo>
                  <a:lnTo>
                    <a:pt x="956333" y="6405"/>
                  </a:lnTo>
                  <a:lnTo>
                    <a:pt x="925067" y="0"/>
                  </a:lnTo>
                  <a:lnTo>
                    <a:pt x="79247" y="0"/>
                  </a:lnTo>
                  <a:lnTo>
                    <a:pt x="48220" y="6405"/>
                  </a:lnTo>
                  <a:lnTo>
                    <a:pt x="23050" y="23812"/>
                  </a:lnTo>
                  <a:lnTo>
                    <a:pt x="6167" y="49506"/>
                  </a:lnTo>
                  <a:lnTo>
                    <a:pt x="0" y="80771"/>
                  </a:lnTo>
                  <a:lnTo>
                    <a:pt x="0" y="400811"/>
                  </a:lnTo>
                  <a:lnTo>
                    <a:pt x="6167" y="431839"/>
                  </a:lnTo>
                  <a:lnTo>
                    <a:pt x="23050" y="457009"/>
                  </a:lnTo>
                  <a:lnTo>
                    <a:pt x="48220" y="473892"/>
                  </a:lnTo>
                  <a:lnTo>
                    <a:pt x="79247" y="480059"/>
                  </a:lnTo>
                  <a:lnTo>
                    <a:pt x="925067" y="480059"/>
                  </a:lnTo>
                  <a:lnTo>
                    <a:pt x="956333" y="473892"/>
                  </a:lnTo>
                  <a:lnTo>
                    <a:pt x="982027" y="457009"/>
                  </a:lnTo>
                  <a:lnTo>
                    <a:pt x="999434" y="431839"/>
                  </a:lnTo>
                  <a:lnTo>
                    <a:pt x="1005839" y="400811"/>
                  </a:lnTo>
                  <a:close/>
                </a:path>
              </a:pathLst>
            </a:custGeom>
            <a:solidFill>
              <a:srgbClr val="252572"/>
            </a:solidFill>
          </p:spPr>
          <p:txBody>
            <a:bodyPr wrap="square" lIns="0" tIns="0" rIns="0" bIns="0" rtlCol="0"/>
            <a:lstStyle/>
            <a:p>
              <a:endParaRPr sz="1634"/>
            </a:p>
          </p:txBody>
        </p:sp>
        <p:sp>
          <p:nvSpPr>
            <p:cNvPr id="13" name="object 13"/>
            <p:cNvSpPr/>
            <p:nvPr/>
          </p:nvSpPr>
          <p:spPr>
            <a:xfrm>
              <a:off x="3453262" y="4123944"/>
              <a:ext cx="1030605" cy="504825"/>
            </a:xfrm>
            <a:custGeom>
              <a:avLst/>
              <a:gdLst/>
              <a:ahLst/>
              <a:cxnLst/>
              <a:rect l="l" t="t" r="r" b="b"/>
              <a:pathLst>
                <a:path w="1030604" h="504825">
                  <a:moveTo>
                    <a:pt x="1030224" y="420624"/>
                  </a:moveTo>
                  <a:lnTo>
                    <a:pt x="1030224" y="82296"/>
                  </a:lnTo>
                  <a:lnTo>
                    <a:pt x="1028700" y="73152"/>
                  </a:lnTo>
                  <a:lnTo>
                    <a:pt x="1025652" y="64008"/>
                  </a:lnTo>
                  <a:lnTo>
                    <a:pt x="1022604" y="56388"/>
                  </a:lnTo>
                  <a:lnTo>
                    <a:pt x="1019556" y="47244"/>
                  </a:lnTo>
                  <a:lnTo>
                    <a:pt x="1014984" y="39624"/>
                  </a:lnTo>
                  <a:lnTo>
                    <a:pt x="1008888" y="33528"/>
                  </a:lnTo>
                  <a:lnTo>
                    <a:pt x="1002792" y="25908"/>
                  </a:lnTo>
                  <a:lnTo>
                    <a:pt x="996696" y="21336"/>
                  </a:lnTo>
                  <a:lnTo>
                    <a:pt x="989076" y="15240"/>
                  </a:lnTo>
                  <a:lnTo>
                    <a:pt x="973836" y="6096"/>
                  </a:lnTo>
                  <a:lnTo>
                    <a:pt x="964692" y="3048"/>
                  </a:lnTo>
                  <a:lnTo>
                    <a:pt x="946404" y="0"/>
                  </a:lnTo>
                  <a:lnTo>
                    <a:pt x="82296" y="0"/>
                  </a:lnTo>
                  <a:lnTo>
                    <a:pt x="39624" y="15240"/>
                  </a:lnTo>
                  <a:lnTo>
                    <a:pt x="33528" y="21336"/>
                  </a:lnTo>
                  <a:lnTo>
                    <a:pt x="25908" y="27432"/>
                  </a:lnTo>
                  <a:lnTo>
                    <a:pt x="19812" y="33528"/>
                  </a:lnTo>
                  <a:lnTo>
                    <a:pt x="6096" y="56388"/>
                  </a:lnTo>
                  <a:lnTo>
                    <a:pt x="3048" y="65532"/>
                  </a:lnTo>
                  <a:lnTo>
                    <a:pt x="0" y="83820"/>
                  </a:lnTo>
                  <a:lnTo>
                    <a:pt x="0" y="422148"/>
                  </a:lnTo>
                  <a:lnTo>
                    <a:pt x="15240" y="464820"/>
                  </a:lnTo>
                  <a:lnTo>
                    <a:pt x="24384" y="475488"/>
                  </a:lnTo>
                  <a:lnTo>
                    <a:pt x="24384" y="92964"/>
                  </a:lnTo>
                  <a:lnTo>
                    <a:pt x="25908" y="85344"/>
                  </a:lnTo>
                  <a:lnTo>
                    <a:pt x="25908" y="77724"/>
                  </a:lnTo>
                  <a:lnTo>
                    <a:pt x="27432" y="71628"/>
                  </a:lnTo>
                  <a:lnTo>
                    <a:pt x="50292" y="39624"/>
                  </a:lnTo>
                  <a:lnTo>
                    <a:pt x="79248" y="25908"/>
                  </a:lnTo>
                  <a:lnTo>
                    <a:pt x="85344" y="25908"/>
                  </a:lnTo>
                  <a:lnTo>
                    <a:pt x="92964" y="24384"/>
                  </a:lnTo>
                  <a:lnTo>
                    <a:pt x="937260" y="24384"/>
                  </a:lnTo>
                  <a:lnTo>
                    <a:pt x="944880" y="25908"/>
                  </a:lnTo>
                  <a:lnTo>
                    <a:pt x="952500" y="25908"/>
                  </a:lnTo>
                  <a:lnTo>
                    <a:pt x="958596" y="28956"/>
                  </a:lnTo>
                  <a:lnTo>
                    <a:pt x="964692" y="30480"/>
                  </a:lnTo>
                  <a:lnTo>
                    <a:pt x="976884" y="36576"/>
                  </a:lnTo>
                  <a:lnTo>
                    <a:pt x="990600" y="50292"/>
                  </a:lnTo>
                  <a:lnTo>
                    <a:pt x="993648" y="54864"/>
                  </a:lnTo>
                  <a:lnTo>
                    <a:pt x="998220" y="60960"/>
                  </a:lnTo>
                  <a:lnTo>
                    <a:pt x="999744" y="67056"/>
                  </a:lnTo>
                  <a:lnTo>
                    <a:pt x="1002792" y="73152"/>
                  </a:lnTo>
                  <a:lnTo>
                    <a:pt x="1004316" y="79248"/>
                  </a:lnTo>
                  <a:lnTo>
                    <a:pt x="1004316" y="86868"/>
                  </a:lnTo>
                  <a:lnTo>
                    <a:pt x="1005840" y="92964"/>
                  </a:lnTo>
                  <a:lnTo>
                    <a:pt x="1005840" y="475488"/>
                  </a:lnTo>
                  <a:lnTo>
                    <a:pt x="1010412" y="470916"/>
                  </a:lnTo>
                  <a:lnTo>
                    <a:pt x="1024128" y="448056"/>
                  </a:lnTo>
                  <a:lnTo>
                    <a:pt x="1027176" y="438912"/>
                  </a:lnTo>
                  <a:lnTo>
                    <a:pt x="1028700" y="431292"/>
                  </a:lnTo>
                  <a:lnTo>
                    <a:pt x="1030224" y="420624"/>
                  </a:lnTo>
                  <a:close/>
                </a:path>
                <a:path w="1030604" h="504825">
                  <a:moveTo>
                    <a:pt x="1005840" y="475488"/>
                  </a:moveTo>
                  <a:lnTo>
                    <a:pt x="1005840" y="413004"/>
                  </a:lnTo>
                  <a:lnTo>
                    <a:pt x="1004316" y="420624"/>
                  </a:lnTo>
                  <a:lnTo>
                    <a:pt x="1004316" y="426720"/>
                  </a:lnTo>
                  <a:lnTo>
                    <a:pt x="1002792" y="432816"/>
                  </a:lnTo>
                  <a:lnTo>
                    <a:pt x="993648" y="451104"/>
                  </a:lnTo>
                  <a:lnTo>
                    <a:pt x="975360" y="469392"/>
                  </a:lnTo>
                  <a:lnTo>
                    <a:pt x="963168" y="475488"/>
                  </a:lnTo>
                  <a:lnTo>
                    <a:pt x="944880" y="480060"/>
                  </a:lnTo>
                  <a:lnTo>
                    <a:pt x="83820" y="480060"/>
                  </a:lnTo>
                  <a:lnTo>
                    <a:pt x="48768" y="464820"/>
                  </a:lnTo>
                  <a:lnTo>
                    <a:pt x="36576" y="449580"/>
                  </a:lnTo>
                  <a:lnTo>
                    <a:pt x="32004" y="443484"/>
                  </a:lnTo>
                  <a:lnTo>
                    <a:pt x="30480" y="437388"/>
                  </a:lnTo>
                  <a:lnTo>
                    <a:pt x="27432" y="431292"/>
                  </a:lnTo>
                  <a:lnTo>
                    <a:pt x="24384" y="419100"/>
                  </a:lnTo>
                  <a:lnTo>
                    <a:pt x="24384" y="475488"/>
                  </a:lnTo>
                  <a:lnTo>
                    <a:pt x="33528" y="484632"/>
                  </a:lnTo>
                  <a:lnTo>
                    <a:pt x="56388" y="498348"/>
                  </a:lnTo>
                  <a:lnTo>
                    <a:pt x="65532" y="501396"/>
                  </a:lnTo>
                  <a:lnTo>
                    <a:pt x="83820" y="504444"/>
                  </a:lnTo>
                  <a:lnTo>
                    <a:pt x="947928" y="504444"/>
                  </a:lnTo>
                  <a:lnTo>
                    <a:pt x="966216" y="501396"/>
                  </a:lnTo>
                  <a:lnTo>
                    <a:pt x="975360" y="498348"/>
                  </a:lnTo>
                  <a:lnTo>
                    <a:pt x="990600" y="489204"/>
                  </a:lnTo>
                  <a:lnTo>
                    <a:pt x="996696" y="483108"/>
                  </a:lnTo>
                  <a:lnTo>
                    <a:pt x="1004316" y="477012"/>
                  </a:lnTo>
                  <a:lnTo>
                    <a:pt x="1005840" y="475488"/>
                  </a:lnTo>
                  <a:close/>
                </a:path>
              </a:pathLst>
            </a:custGeom>
            <a:solidFill>
              <a:srgbClr val="FFFFFF"/>
            </a:solidFill>
          </p:spPr>
          <p:txBody>
            <a:bodyPr wrap="square" lIns="0" tIns="0" rIns="0" bIns="0" rtlCol="0"/>
            <a:lstStyle/>
            <a:p>
              <a:endParaRPr sz="1634"/>
            </a:p>
          </p:txBody>
        </p:sp>
      </p:grpSp>
      <p:sp>
        <p:nvSpPr>
          <p:cNvPr id="14" name="object 14"/>
          <p:cNvSpPr txBox="1"/>
          <p:nvPr/>
        </p:nvSpPr>
        <p:spPr>
          <a:xfrm>
            <a:off x="4552788" y="3792069"/>
            <a:ext cx="583794" cy="335710"/>
          </a:xfrm>
          <a:prstGeom prst="rect">
            <a:avLst/>
          </a:prstGeom>
        </p:spPr>
        <p:txBody>
          <a:bodyPr vert="horz" wrap="square" lIns="0" tIns="27663" rIns="0" bIns="0" rtlCol="0">
            <a:spAutoFit/>
          </a:bodyPr>
          <a:lstStyle/>
          <a:p>
            <a:pPr marL="11527" marR="4611" indent="34580">
              <a:lnSpc>
                <a:spcPts val="1198"/>
              </a:lnSpc>
              <a:spcBef>
                <a:spcPts val="218"/>
              </a:spcBef>
            </a:pPr>
            <a:r>
              <a:rPr sz="1089" spc="-5" dirty="0">
                <a:solidFill>
                  <a:srgbClr val="FFFFFF"/>
                </a:solidFill>
                <a:latin typeface="Verdana"/>
                <a:cs typeface="Verdana"/>
              </a:rPr>
              <a:t>Quality  </a:t>
            </a:r>
            <a:r>
              <a:rPr sz="1089" spc="-9" dirty="0">
                <a:solidFill>
                  <a:srgbClr val="FFFFFF"/>
                </a:solidFill>
                <a:latin typeface="Verdana"/>
                <a:cs typeface="Verdana"/>
              </a:rPr>
              <a:t>Fil</a:t>
            </a:r>
            <a:r>
              <a:rPr sz="1089" spc="-5" dirty="0">
                <a:solidFill>
                  <a:srgbClr val="FFFFFF"/>
                </a:solidFill>
                <a:latin typeface="Verdana"/>
                <a:cs typeface="Verdana"/>
              </a:rPr>
              <a:t>t</a:t>
            </a:r>
            <a:r>
              <a:rPr sz="1089" spc="5" dirty="0">
                <a:solidFill>
                  <a:srgbClr val="FFFFFF"/>
                </a:solidFill>
                <a:latin typeface="Verdana"/>
                <a:cs typeface="Verdana"/>
              </a:rPr>
              <a:t>e</a:t>
            </a:r>
            <a:r>
              <a:rPr sz="1089" dirty="0">
                <a:solidFill>
                  <a:srgbClr val="FFFFFF"/>
                </a:solidFill>
                <a:latin typeface="Verdana"/>
                <a:cs typeface="Verdana"/>
              </a:rPr>
              <a:t>r</a:t>
            </a:r>
            <a:r>
              <a:rPr sz="1089" spc="-9" dirty="0">
                <a:solidFill>
                  <a:srgbClr val="FFFFFF"/>
                </a:solidFill>
                <a:latin typeface="Verdana"/>
                <a:cs typeface="Verdana"/>
              </a:rPr>
              <a:t>i</a:t>
            </a:r>
            <a:r>
              <a:rPr sz="1089" spc="-5" dirty="0">
                <a:solidFill>
                  <a:srgbClr val="FFFFFF"/>
                </a:solidFill>
                <a:latin typeface="Verdana"/>
                <a:cs typeface="Verdana"/>
              </a:rPr>
              <a:t>n</a:t>
            </a:r>
            <a:r>
              <a:rPr sz="1089" dirty="0">
                <a:solidFill>
                  <a:srgbClr val="FFFFFF"/>
                </a:solidFill>
                <a:latin typeface="Verdana"/>
                <a:cs typeface="Verdana"/>
              </a:rPr>
              <a:t>g</a:t>
            </a:r>
            <a:endParaRPr sz="1089">
              <a:latin typeface="Verdana"/>
              <a:cs typeface="Verdana"/>
            </a:endParaRPr>
          </a:p>
        </p:txBody>
      </p:sp>
      <p:grpSp>
        <p:nvGrpSpPr>
          <p:cNvPr id="15" name="object 15"/>
          <p:cNvGrpSpPr/>
          <p:nvPr/>
        </p:nvGrpSpPr>
        <p:grpSpPr>
          <a:xfrm>
            <a:off x="3330560" y="4435685"/>
            <a:ext cx="1060973" cy="873098"/>
            <a:chOff x="2299594" y="4887467"/>
            <a:chExt cx="1169035" cy="962025"/>
          </a:xfrm>
        </p:grpSpPr>
        <p:sp>
          <p:nvSpPr>
            <p:cNvPr id="16" name="object 16"/>
            <p:cNvSpPr/>
            <p:nvPr/>
          </p:nvSpPr>
          <p:spPr>
            <a:xfrm>
              <a:off x="2740029" y="4887467"/>
              <a:ext cx="271780" cy="360045"/>
            </a:xfrm>
            <a:custGeom>
              <a:avLst/>
              <a:gdLst/>
              <a:ahLst/>
              <a:cxnLst/>
              <a:rect l="l" t="t" r="r" b="b"/>
              <a:pathLst>
                <a:path w="271780" h="360045">
                  <a:moveTo>
                    <a:pt x="271271" y="224027"/>
                  </a:moveTo>
                  <a:lnTo>
                    <a:pt x="204215" y="224027"/>
                  </a:lnTo>
                  <a:lnTo>
                    <a:pt x="204215" y="0"/>
                  </a:lnTo>
                  <a:lnTo>
                    <a:pt x="68579" y="0"/>
                  </a:lnTo>
                  <a:lnTo>
                    <a:pt x="68579" y="224027"/>
                  </a:lnTo>
                  <a:lnTo>
                    <a:pt x="0" y="224027"/>
                  </a:lnTo>
                  <a:lnTo>
                    <a:pt x="135635" y="359663"/>
                  </a:lnTo>
                  <a:lnTo>
                    <a:pt x="271271" y="224027"/>
                  </a:lnTo>
                  <a:close/>
                </a:path>
              </a:pathLst>
            </a:custGeom>
            <a:solidFill>
              <a:srgbClr val="7474D1"/>
            </a:solidFill>
          </p:spPr>
          <p:txBody>
            <a:bodyPr wrap="square" lIns="0" tIns="0" rIns="0" bIns="0" rtlCol="0"/>
            <a:lstStyle/>
            <a:p>
              <a:endParaRPr sz="1634"/>
            </a:p>
          </p:txBody>
        </p:sp>
        <p:sp>
          <p:nvSpPr>
            <p:cNvPr id="17" name="object 17"/>
            <p:cNvSpPr/>
            <p:nvPr/>
          </p:nvSpPr>
          <p:spPr>
            <a:xfrm>
              <a:off x="2313310" y="5475731"/>
              <a:ext cx="1143000" cy="360045"/>
            </a:xfrm>
            <a:custGeom>
              <a:avLst/>
              <a:gdLst/>
              <a:ahLst/>
              <a:cxnLst/>
              <a:rect l="l" t="t" r="r" b="b"/>
              <a:pathLst>
                <a:path w="1143000" h="360045">
                  <a:moveTo>
                    <a:pt x="1142999" y="300227"/>
                  </a:moveTo>
                  <a:lnTo>
                    <a:pt x="1142999" y="60959"/>
                  </a:lnTo>
                  <a:lnTo>
                    <a:pt x="1138189" y="37290"/>
                  </a:lnTo>
                  <a:lnTo>
                    <a:pt x="1125092" y="17906"/>
                  </a:lnTo>
                  <a:lnTo>
                    <a:pt x="1105709" y="4810"/>
                  </a:lnTo>
                  <a:lnTo>
                    <a:pt x="1082039" y="0"/>
                  </a:lnTo>
                  <a:lnTo>
                    <a:pt x="59435" y="0"/>
                  </a:lnTo>
                  <a:lnTo>
                    <a:pt x="36004" y="4810"/>
                  </a:lnTo>
                  <a:lnTo>
                    <a:pt x="17144" y="17906"/>
                  </a:lnTo>
                  <a:lnTo>
                    <a:pt x="4571" y="37290"/>
                  </a:lnTo>
                  <a:lnTo>
                    <a:pt x="0" y="60959"/>
                  </a:lnTo>
                  <a:lnTo>
                    <a:pt x="0" y="300227"/>
                  </a:lnTo>
                  <a:lnTo>
                    <a:pt x="4571" y="323659"/>
                  </a:lnTo>
                  <a:lnTo>
                    <a:pt x="17144" y="342518"/>
                  </a:lnTo>
                  <a:lnTo>
                    <a:pt x="36004" y="355091"/>
                  </a:lnTo>
                  <a:lnTo>
                    <a:pt x="59435" y="359663"/>
                  </a:lnTo>
                  <a:lnTo>
                    <a:pt x="1082039" y="359663"/>
                  </a:lnTo>
                  <a:lnTo>
                    <a:pt x="1105709" y="355091"/>
                  </a:lnTo>
                  <a:lnTo>
                    <a:pt x="1125092" y="342518"/>
                  </a:lnTo>
                  <a:lnTo>
                    <a:pt x="1138189" y="323659"/>
                  </a:lnTo>
                  <a:lnTo>
                    <a:pt x="1142999" y="300227"/>
                  </a:lnTo>
                  <a:close/>
                </a:path>
              </a:pathLst>
            </a:custGeom>
            <a:solidFill>
              <a:srgbClr val="252572"/>
            </a:solidFill>
          </p:spPr>
          <p:txBody>
            <a:bodyPr wrap="square" lIns="0" tIns="0" rIns="0" bIns="0" rtlCol="0"/>
            <a:lstStyle/>
            <a:p>
              <a:endParaRPr sz="1634"/>
            </a:p>
          </p:txBody>
        </p:sp>
        <p:sp>
          <p:nvSpPr>
            <p:cNvPr id="18" name="object 18"/>
            <p:cNvSpPr/>
            <p:nvPr/>
          </p:nvSpPr>
          <p:spPr>
            <a:xfrm>
              <a:off x="2299594" y="5463540"/>
              <a:ext cx="1169035" cy="386080"/>
            </a:xfrm>
            <a:custGeom>
              <a:avLst/>
              <a:gdLst/>
              <a:ahLst/>
              <a:cxnLst/>
              <a:rect l="l" t="t" r="r" b="b"/>
              <a:pathLst>
                <a:path w="1169035" h="386079">
                  <a:moveTo>
                    <a:pt x="6096" y="339852"/>
                  </a:moveTo>
                  <a:lnTo>
                    <a:pt x="6096" y="45720"/>
                  </a:lnTo>
                  <a:lnTo>
                    <a:pt x="1524" y="57912"/>
                  </a:lnTo>
                  <a:lnTo>
                    <a:pt x="0" y="65532"/>
                  </a:lnTo>
                  <a:lnTo>
                    <a:pt x="0" y="312420"/>
                  </a:lnTo>
                  <a:lnTo>
                    <a:pt x="1524" y="320040"/>
                  </a:lnTo>
                  <a:lnTo>
                    <a:pt x="1524" y="327660"/>
                  </a:lnTo>
                  <a:lnTo>
                    <a:pt x="6096" y="339852"/>
                  </a:lnTo>
                  <a:close/>
                </a:path>
                <a:path w="1169035" h="386079">
                  <a:moveTo>
                    <a:pt x="12192" y="352044"/>
                  </a:moveTo>
                  <a:lnTo>
                    <a:pt x="12192" y="33528"/>
                  </a:lnTo>
                  <a:lnTo>
                    <a:pt x="6096" y="42672"/>
                  </a:lnTo>
                  <a:lnTo>
                    <a:pt x="6096" y="341376"/>
                  </a:lnTo>
                  <a:lnTo>
                    <a:pt x="12192" y="352044"/>
                  </a:lnTo>
                  <a:close/>
                </a:path>
                <a:path w="1169035" h="386079">
                  <a:moveTo>
                    <a:pt x="21336" y="362712"/>
                  </a:moveTo>
                  <a:lnTo>
                    <a:pt x="21336" y="22860"/>
                  </a:lnTo>
                  <a:lnTo>
                    <a:pt x="13716" y="30480"/>
                  </a:lnTo>
                  <a:lnTo>
                    <a:pt x="13716" y="32004"/>
                  </a:lnTo>
                  <a:lnTo>
                    <a:pt x="12192" y="32004"/>
                  </a:lnTo>
                  <a:lnTo>
                    <a:pt x="12192" y="353568"/>
                  </a:lnTo>
                  <a:lnTo>
                    <a:pt x="13716" y="353568"/>
                  </a:lnTo>
                  <a:lnTo>
                    <a:pt x="21336" y="362712"/>
                  </a:lnTo>
                  <a:close/>
                </a:path>
                <a:path w="1169035" h="386079">
                  <a:moveTo>
                    <a:pt x="47244" y="33528"/>
                  </a:moveTo>
                  <a:lnTo>
                    <a:pt x="45720" y="33528"/>
                  </a:lnTo>
                  <a:lnTo>
                    <a:pt x="45720" y="6096"/>
                  </a:lnTo>
                  <a:lnTo>
                    <a:pt x="44196" y="6096"/>
                  </a:lnTo>
                  <a:lnTo>
                    <a:pt x="33528" y="12192"/>
                  </a:lnTo>
                  <a:lnTo>
                    <a:pt x="32004" y="12192"/>
                  </a:lnTo>
                  <a:lnTo>
                    <a:pt x="32004" y="13716"/>
                  </a:lnTo>
                  <a:lnTo>
                    <a:pt x="22860" y="19812"/>
                  </a:lnTo>
                  <a:lnTo>
                    <a:pt x="21336" y="21336"/>
                  </a:lnTo>
                  <a:lnTo>
                    <a:pt x="21336" y="364236"/>
                  </a:lnTo>
                  <a:lnTo>
                    <a:pt x="22860" y="364236"/>
                  </a:lnTo>
                  <a:lnTo>
                    <a:pt x="25908" y="366776"/>
                  </a:lnTo>
                  <a:lnTo>
                    <a:pt x="25908" y="67056"/>
                  </a:lnTo>
                  <a:lnTo>
                    <a:pt x="28956" y="57912"/>
                  </a:lnTo>
                  <a:lnTo>
                    <a:pt x="28956" y="54864"/>
                  </a:lnTo>
                  <a:lnTo>
                    <a:pt x="33528" y="48006"/>
                  </a:lnTo>
                  <a:lnTo>
                    <a:pt x="33528" y="47244"/>
                  </a:lnTo>
                  <a:lnTo>
                    <a:pt x="38100" y="41757"/>
                  </a:lnTo>
                  <a:lnTo>
                    <a:pt x="38100" y="39624"/>
                  </a:lnTo>
                  <a:lnTo>
                    <a:pt x="47244" y="33528"/>
                  </a:lnTo>
                  <a:close/>
                </a:path>
                <a:path w="1169035" h="386079">
                  <a:moveTo>
                    <a:pt x="29826" y="330708"/>
                  </a:moveTo>
                  <a:lnTo>
                    <a:pt x="25908" y="321564"/>
                  </a:lnTo>
                  <a:lnTo>
                    <a:pt x="25908" y="366776"/>
                  </a:lnTo>
                  <a:lnTo>
                    <a:pt x="28956" y="369316"/>
                  </a:lnTo>
                  <a:lnTo>
                    <a:pt x="28956" y="329184"/>
                  </a:lnTo>
                  <a:lnTo>
                    <a:pt x="29826" y="330708"/>
                  </a:lnTo>
                  <a:close/>
                </a:path>
                <a:path w="1169035" h="386079">
                  <a:moveTo>
                    <a:pt x="30480" y="53340"/>
                  </a:moveTo>
                  <a:lnTo>
                    <a:pt x="28956" y="54864"/>
                  </a:lnTo>
                  <a:lnTo>
                    <a:pt x="28956" y="57912"/>
                  </a:lnTo>
                  <a:lnTo>
                    <a:pt x="30480" y="53340"/>
                  </a:lnTo>
                  <a:close/>
                </a:path>
                <a:path w="1169035" h="386079">
                  <a:moveTo>
                    <a:pt x="30480" y="332232"/>
                  </a:moveTo>
                  <a:lnTo>
                    <a:pt x="29826" y="330708"/>
                  </a:lnTo>
                  <a:lnTo>
                    <a:pt x="28956" y="329184"/>
                  </a:lnTo>
                  <a:lnTo>
                    <a:pt x="30480" y="332232"/>
                  </a:lnTo>
                  <a:close/>
                </a:path>
                <a:path w="1169035" h="386079">
                  <a:moveTo>
                    <a:pt x="30480" y="370586"/>
                  </a:moveTo>
                  <a:lnTo>
                    <a:pt x="30480" y="332232"/>
                  </a:lnTo>
                  <a:lnTo>
                    <a:pt x="28956" y="329184"/>
                  </a:lnTo>
                  <a:lnTo>
                    <a:pt x="28956" y="369316"/>
                  </a:lnTo>
                  <a:lnTo>
                    <a:pt x="30480" y="370586"/>
                  </a:lnTo>
                  <a:close/>
                </a:path>
                <a:path w="1169035" h="386079">
                  <a:moveTo>
                    <a:pt x="35052" y="339852"/>
                  </a:moveTo>
                  <a:lnTo>
                    <a:pt x="29826" y="330708"/>
                  </a:lnTo>
                  <a:lnTo>
                    <a:pt x="30480" y="332232"/>
                  </a:lnTo>
                  <a:lnTo>
                    <a:pt x="30480" y="370586"/>
                  </a:lnTo>
                  <a:lnTo>
                    <a:pt x="32004" y="371856"/>
                  </a:lnTo>
                  <a:lnTo>
                    <a:pt x="32004" y="373380"/>
                  </a:lnTo>
                  <a:lnTo>
                    <a:pt x="33528" y="373380"/>
                  </a:lnTo>
                  <a:lnTo>
                    <a:pt x="33528" y="338328"/>
                  </a:lnTo>
                  <a:lnTo>
                    <a:pt x="35052" y="339852"/>
                  </a:lnTo>
                  <a:close/>
                </a:path>
                <a:path w="1169035" h="386079">
                  <a:moveTo>
                    <a:pt x="35052" y="45720"/>
                  </a:moveTo>
                  <a:lnTo>
                    <a:pt x="33528" y="47244"/>
                  </a:lnTo>
                  <a:lnTo>
                    <a:pt x="33528" y="48006"/>
                  </a:lnTo>
                  <a:lnTo>
                    <a:pt x="35052" y="45720"/>
                  </a:lnTo>
                  <a:close/>
                </a:path>
                <a:path w="1169035" h="386079">
                  <a:moveTo>
                    <a:pt x="41148" y="347472"/>
                  </a:moveTo>
                  <a:lnTo>
                    <a:pt x="33528" y="338328"/>
                  </a:lnTo>
                  <a:lnTo>
                    <a:pt x="33528" y="373380"/>
                  </a:lnTo>
                  <a:lnTo>
                    <a:pt x="38100" y="375992"/>
                  </a:lnTo>
                  <a:lnTo>
                    <a:pt x="38100" y="345948"/>
                  </a:lnTo>
                  <a:lnTo>
                    <a:pt x="41148" y="347472"/>
                  </a:lnTo>
                  <a:close/>
                </a:path>
                <a:path w="1169035" h="386079">
                  <a:moveTo>
                    <a:pt x="41148" y="38100"/>
                  </a:moveTo>
                  <a:lnTo>
                    <a:pt x="38100" y="39624"/>
                  </a:lnTo>
                  <a:lnTo>
                    <a:pt x="38100" y="41757"/>
                  </a:lnTo>
                  <a:lnTo>
                    <a:pt x="41148" y="38100"/>
                  </a:lnTo>
                  <a:close/>
                </a:path>
                <a:path w="1169035" h="386079">
                  <a:moveTo>
                    <a:pt x="47244" y="379984"/>
                  </a:moveTo>
                  <a:lnTo>
                    <a:pt x="47244" y="352044"/>
                  </a:lnTo>
                  <a:lnTo>
                    <a:pt x="38100" y="345948"/>
                  </a:lnTo>
                  <a:lnTo>
                    <a:pt x="38100" y="375992"/>
                  </a:lnTo>
                  <a:lnTo>
                    <a:pt x="44196" y="379476"/>
                  </a:lnTo>
                  <a:lnTo>
                    <a:pt x="45720" y="379476"/>
                  </a:lnTo>
                  <a:lnTo>
                    <a:pt x="47244" y="379984"/>
                  </a:lnTo>
                  <a:close/>
                </a:path>
                <a:path w="1169035" h="386079">
                  <a:moveTo>
                    <a:pt x="1156716" y="353568"/>
                  </a:moveTo>
                  <a:lnTo>
                    <a:pt x="1156716" y="32004"/>
                  </a:lnTo>
                  <a:lnTo>
                    <a:pt x="1155192" y="30480"/>
                  </a:lnTo>
                  <a:lnTo>
                    <a:pt x="1149096" y="22860"/>
                  </a:lnTo>
                  <a:lnTo>
                    <a:pt x="1146048" y="19812"/>
                  </a:lnTo>
                  <a:lnTo>
                    <a:pt x="1136904" y="13716"/>
                  </a:lnTo>
                  <a:lnTo>
                    <a:pt x="1136904" y="12192"/>
                  </a:lnTo>
                  <a:lnTo>
                    <a:pt x="1135380" y="12192"/>
                  </a:lnTo>
                  <a:lnTo>
                    <a:pt x="1126236" y="6096"/>
                  </a:lnTo>
                  <a:lnTo>
                    <a:pt x="1124712" y="6096"/>
                  </a:lnTo>
                  <a:lnTo>
                    <a:pt x="1123188" y="4572"/>
                  </a:lnTo>
                  <a:lnTo>
                    <a:pt x="1109472" y="1524"/>
                  </a:lnTo>
                  <a:lnTo>
                    <a:pt x="1103376" y="0"/>
                  </a:lnTo>
                  <a:lnTo>
                    <a:pt x="65532" y="0"/>
                  </a:lnTo>
                  <a:lnTo>
                    <a:pt x="57912" y="1524"/>
                  </a:lnTo>
                  <a:lnTo>
                    <a:pt x="45720" y="4572"/>
                  </a:lnTo>
                  <a:lnTo>
                    <a:pt x="45720" y="33528"/>
                  </a:lnTo>
                  <a:lnTo>
                    <a:pt x="53340" y="30262"/>
                  </a:lnTo>
                  <a:lnTo>
                    <a:pt x="53340" y="28956"/>
                  </a:lnTo>
                  <a:lnTo>
                    <a:pt x="64008" y="25908"/>
                  </a:lnTo>
                  <a:lnTo>
                    <a:pt x="1106424" y="25908"/>
                  </a:lnTo>
                  <a:lnTo>
                    <a:pt x="1115568" y="28956"/>
                  </a:lnTo>
                  <a:lnTo>
                    <a:pt x="1115568" y="29718"/>
                  </a:lnTo>
                  <a:lnTo>
                    <a:pt x="1123188" y="33528"/>
                  </a:lnTo>
                  <a:lnTo>
                    <a:pt x="1123188" y="34544"/>
                  </a:lnTo>
                  <a:lnTo>
                    <a:pt x="1129284" y="38608"/>
                  </a:lnTo>
                  <a:lnTo>
                    <a:pt x="1129284" y="38100"/>
                  </a:lnTo>
                  <a:lnTo>
                    <a:pt x="1130808" y="39624"/>
                  </a:lnTo>
                  <a:lnTo>
                    <a:pt x="1130808" y="40386"/>
                  </a:lnTo>
                  <a:lnTo>
                    <a:pt x="1135380" y="47244"/>
                  </a:lnTo>
                  <a:lnTo>
                    <a:pt x="1135380" y="45720"/>
                  </a:lnTo>
                  <a:lnTo>
                    <a:pt x="1139952" y="54864"/>
                  </a:lnTo>
                  <a:lnTo>
                    <a:pt x="1139952" y="53340"/>
                  </a:lnTo>
                  <a:lnTo>
                    <a:pt x="1143000" y="64008"/>
                  </a:lnTo>
                  <a:lnTo>
                    <a:pt x="1143000" y="366776"/>
                  </a:lnTo>
                  <a:lnTo>
                    <a:pt x="1146048" y="364236"/>
                  </a:lnTo>
                  <a:lnTo>
                    <a:pt x="1147572" y="364236"/>
                  </a:lnTo>
                  <a:lnTo>
                    <a:pt x="1149096" y="362712"/>
                  </a:lnTo>
                  <a:lnTo>
                    <a:pt x="1155192" y="353568"/>
                  </a:lnTo>
                  <a:lnTo>
                    <a:pt x="1156716" y="353568"/>
                  </a:lnTo>
                  <a:close/>
                </a:path>
                <a:path w="1169035" h="386079">
                  <a:moveTo>
                    <a:pt x="54254" y="355396"/>
                  </a:moveTo>
                  <a:lnTo>
                    <a:pt x="45720" y="350520"/>
                  </a:lnTo>
                  <a:lnTo>
                    <a:pt x="47244" y="352044"/>
                  </a:lnTo>
                  <a:lnTo>
                    <a:pt x="47244" y="379984"/>
                  </a:lnTo>
                  <a:lnTo>
                    <a:pt x="53340" y="382016"/>
                  </a:lnTo>
                  <a:lnTo>
                    <a:pt x="53340" y="355092"/>
                  </a:lnTo>
                  <a:lnTo>
                    <a:pt x="54254" y="355396"/>
                  </a:lnTo>
                  <a:close/>
                </a:path>
                <a:path w="1169035" h="386079">
                  <a:moveTo>
                    <a:pt x="56388" y="28956"/>
                  </a:moveTo>
                  <a:lnTo>
                    <a:pt x="53340" y="28956"/>
                  </a:lnTo>
                  <a:lnTo>
                    <a:pt x="53340" y="30262"/>
                  </a:lnTo>
                  <a:lnTo>
                    <a:pt x="56388" y="28956"/>
                  </a:lnTo>
                  <a:close/>
                </a:path>
                <a:path w="1169035" h="386079">
                  <a:moveTo>
                    <a:pt x="56388" y="356616"/>
                  </a:moveTo>
                  <a:lnTo>
                    <a:pt x="54254" y="355396"/>
                  </a:lnTo>
                  <a:lnTo>
                    <a:pt x="53340" y="355092"/>
                  </a:lnTo>
                  <a:lnTo>
                    <a:pt x="56388" y="356616"/>
                  </a:lnTo>
                  <a:close/>
                </a:path>
                <a:path w="1169035" h="386079">
                  <a:moveTo>
                    <a:pt x="56388" y="383032"/>
                  </a:moveTo>
                  <a:lnTo>
                    <a:pt x="56388" y="356616"/>
                  </a:lnTo>
                  <a:lnTo>
                    <a:pt x="53340" y="355092"/>
                  </a:lnTo>
                  <a:lnTo>
                    <a:pt x="53340" y="382016"/>
                  </a:lnTo>
                  <a:lnTo>
                    <a:pt x="56388" y="383032"/>
                  </a:lnTo>
                  <a:close/>
                </a:path>
                <a:path w="1169035" h="386079">
                  <a:moveTo>
                    <a:pt x="1115568" y="355092"/>
                  </a:moveTo>
                  <a:lnTo>
                    <a:pt x="1104900" y="359664"/>
                  </a:lnTo>
                  <a:lnTo>
                    <a:pt x="67056" y="359664"/>
                  </a:lnTo>
                  <a:lnTo>
                    <a:pt x="54254" y="355396"/>
                  </a:lnTo>
                  <a:lnTo>
                    <a:pt x="56388" y="356616"/>
                  </a:lnTo>
                  <a:lnTo>
                    <a:pt x="56388" y="383032"/>
                  </a:lnTo>
                  <a:lnTo>
                    <a:pt x="59436" y="384048"/>
                  </a:lnTo>
                  <a:lnTo>
                    <a:pt x="67056" y="385572"/>
                  </a:lnTo>
                  <a:lnTo>
                    <a:pt x="1104900" y="385572"/>
                  </a:lnTo>
                  <a:lnTo>
                    <a:pt x="1112520" y="384048"/>
                  </a:lnTo>
                  <a:lnTo>
                    <a:pt x="1114044" y="383394"/>
                  </a:lnTo>
                  <a:lnTo>
                    <a:pt x="1114044" y="356616"/>
                  </a:lnTo>
                  <a:lnTo>
                    <a:pt x="1115568" y="355092"/>
                  </a:lnTo>
                  <a:close/>
                </a:path>
                <a:path w="1169035" h="386079">
                  <a:moveTo>
                    <a:pt x="1115568" y="29718"/>
                  </a:moveTo>
                  <a:lnTo>
                    <a:pt x="1115568" y="28956"/>
                  </a:lnTo>
                  <a:lnTo>
                    <a:pt x="1114044" y="28956"/>
                  </a:lnTo>
                  <a:lnTo>
                    <a:pt x="1115568" y="29718"/>
                  </a:lnTo>
                  <a:close/>
                </a:path>
                <a:path w="1169035" h="386079">
                  <a:moveTo>
                    <a:pt x="1123188" y="350520"/>
                  </a:moveTo>
                  <a:lnTo>
                    <a:pt x="1114044" y="356616"/>
                  </a:lnTo>
                  <a:lnTo>
                    <a:pt x="1114044" y="383394"/>
                  </a:lnTo>
                  <a:lnTo>
                    <a:pt x="1121664" y="380129"/>
                  </a:lnTo>
                  <a:lnTo>
                    <a:pt x="1121664" y="352044"/>
                  </a:lnTo>
                  <a:lnTo>
                    <a:pt x="1123188" y="350520"/>
                  </a:lnTo>
                  <a:close/>
                </a:path>
                <a:path w="1169035" h="386079">
                  <a:moveTo>
                    <a:pt x="1123188" y="34544"/>
                  </a:moveTo>
                  <a:lnTo>
                    <a:pt x="1123188" y="33528"/>
                  </a:lnTo>
                  <a:lnTo>
                    <a:pt x="1121664" y="33528"/>
                  </a:lnTo>
                  <a:lnTo>
                    <a:pt x="1123188" y="34544"/>
                  </a:lnTo>
                  <a:close/>
                </a:path>
                <a:path w="1169035" h="386079">
                  <a:moveTo>
                    <a:pt x="1130808" y="344424"/>
                  </a:moveTo>
                  <a:lnTo>
                    <a:pt x="1121664" y="352044"/>
                  </a:lnTo>
                  <a:lnTo>
                    <a:pt x="1121664" y="380129"/>
                  </a:lnTo>
                  <a:lnTo>
                    <a:pt x="1123188" y="379476"/>
                  </a:lnTo>
                  <a:lnTo>
                    <a:pt x="1126236" y="379476"/>
                  </a:lnTo>
                  <a:lnTo>
                    <a:pt x="1129284" y="377444"/>
                  </a:lnTo>
                  <a:lnTo>
                    <a:pt x="1129284" y="347472"/>
                  </a:lnTo>
                  <a:lnTo>
                    <a:pt x="1130808" y="344424"/>
                  </a:lnTo>
                  <a:close/>
                </a:path>
                <a:path w="1169035" h="386079">
                  <a:moveTo>
                    <a:pt x="1130808" y="39624"/>
                  </a:moveTo>
                  <a:lnTo>
                    <a:pt x="1129284" y="38100"/>
                  </a:lnTo>
                  <a:lnTo>
                    <a:pt x="1129893" y="39014"/>
                  </a:lnTo>
                  <a:lnTo>
                    <a:pt x="1130808" y="39624"/>
                  </a:lnTo>
                  <a:close/>
                </a:path>
                <a:path w="1169035" h="386079">
                  <a:moveTo>
                    <a:pt x="1129893" y="39014"/>
                  </a:moveTo>
                  <a:lnTo>
                    <a:pt x="1129284" y="38100"/>
                  </a:lnTo>
                  <a:lnTo>
                    <a:pt x="1129284" y="38608"/>
                  </a:lnTo>
                  <a:lnTo>
                    <a:pt x="1129893" y="39014"/>
                  </a:lnTo>
                  <a:close/>
                </a:path>
                <a:path w="1169035" h="386079">
                  <a:moveTo>
                    <a:pt x="1143000" y="366776"/>
                  </a:moveTo>
                  <a:lnTo>
                    <a:pt x="1143000" y="323088"/>
                  </a:lnTo>
                  <a:lnTo>
                    <a:pt x="1139952" y="332232"/>
                  </a:lnTo>
                  <a:lnTo>
                    <a:pt x="1139952" y="329184"/>
                  </a:lnTo>
                  <a:lnTo>
                    <a:pt x="1135380" y="339852"/>
                  </a:lnTo>
                  <a:lnTo>
                    <a:pt x="1135380" y="338328"/>
                  </a:lnTo>
                  <a:lnTo>
                    <a:pt x="1129284" y="347472"/>
                  </a:lnTo>
                  <a:lnTo>
                    <a:pt x="1129284" y="377444"/>
                  </a:lnTo>
                  <a:lnTo>
                    <a:pt x="1135380" y="373380"/>
                  </a:lnTo>
                  <a:lnTo>
                    <a:pt x="1136904" y="373380"/>
                  </a:lnTo>
                  <a:lnTo>
                    <a:pt x="1136904" y="371856"/>
                  </a:lnTo>
                  <a:lnTo>
                    <a:pt x="1143000" y="366776"/>
                  </a:lnTo>
                  <a:close/>
                </a:path>
                <a:path w="1169035" h="386079">
                  <a:moveTo>
                    <a:pt x="1130808" y="40386"/>
                  </a:moveTo>
                  <a:lnTo>
                    <a:pt x="1130808" y="39624"/>
                  </a:lnTo>
                  <a:lnTo>
                    <a:pt x="1129893" y="39014"/>
                  </a:lnTo>
                  <a:lnTo>
                    <a:pt x="1130808" y="40386"/>
                  </a:lnTo>
                  <a:close/>
                </a:path>
                <a:path w="1169035" h="386079">
                  <a:moveTo>
                    <a:pt x="1162812" y="341376"/>
                  </a:moveTo>
                  <a:lnTo>
                    <a:pt x="1162812" y="42672"/>
                  </a:lnTo>
                  <a:lnTo>
                    <a:pt x="1156716" y="33528"/>
                  </a:lnTo>
                  <a:lnTo>
                    <a:pt x="1156716" y="352044"/>
                  </a:lnTo>
                  <a:lnTo>
                    <a:pt x="1162812" y="341376"/>
                  </a:lnTo>
                  <a:close/>
                </a:path>
                <a:path w="1169035" h="386079">
                  <a:moveTo>
                    <a:pt x="1168908" y="318516"/>
                  </a:moveTo>
                  <a:lnTo>
                    <a:pt x="1168908" y="64008"/>
                  </a:lnTo>
                  <a:lnTo>
                    <a:pt x="1167384" y="56388"/>
                  </a:lnTo>
                  <a:lnTo>
                    <a:pt x="1164336" y="45720"/>
                  </a:lnTo>
                  <a:lnTo>
                    <a:pt x="1162812" y="44196"/>
                  </a:lnTo>
                  <a:lnTo>
                    <a:pt x="1162812" y="339852"/>
                  </a:lnTo>
                  <a:lnTo>
                    <a:pt x="1164336" y="339852"/>
                  </a:lnTo>
                  <a:lnTo>
                    <a:pt x="1167384" y="326136"/>
                  </a:lnTo>
                  <a:lnTo>
                    <a:pt x="1168908" y="318516"/>
                  </a:lnTo>
                  <a:close/>
                </a:path>
              </a:pathLst>
            </a:custGeom>
            <a:solidFill>
              <a:srgbClr val="FFFFFF"/>
            </a:solidFill>
          </p:spPr>
          <p:txBody>
            <a:bodyPr wrap="square" lIns="0" tIns="0" rIns="0" bIns="0" rtlCol="0"/>
            <a:lstStyle/>
            <a:p>
              <a:endParaRPr sz="1634"/>
            </a:p>
          </p:txBody>
        </p:sp>
      </p:grpSp>
      <p:sp>
        <p:nvSpPr>
          <p:cNvPr id="19" name="object 19"/>
          <p:cNvSpPr txBox="1"/>
          <p:nvPr/>
        </p:nvSpPr>
        <p:spPr>
          <a:xfrm>
            <a:off x="3695249" y="5006452"/>
            <a:ext cx="330798" cy="221055"/>
          </a:xfrm>
          <a:prstGeom prst="rect">
            <a:avLst/>
          </a:prstGeom>
        </p:spPr>
        <p:txBody>
          <a:bodyPr vert="horz" wrap="square" lIns="0" tIns="11526" rIns="0" bIns="0" rtlCol="0">
            <a:spAutoFit/>
          </a:bodyPr>
          <a:lstStyle/>
          <a:p>
            <a:pPr marL="11527">
              <a:spcBef>
                <a:spcPts val="91"/>
              </a:spcBef>
            </a:pPr>
            <a:r>
              <a:rPr sz="1361" spc="-9" dirty="0">
                <a:solidFill>
                  <a:srgbClr val="FFFFFF"/>
                </a:solidFill>
                <a:latin typeface="Verdana"/>
                <a:cs typeface="Verdana"/>
              </a:rPr>
              <a:t>.</a:t>
            </a:r>
            <a:r>
              <a:rPr sz="1361" dirty="0">
                <a:solidFill>
                  <a:srgbClr val="FFFFFF"/>
                </a:solidFill>
                <a:latin typeface="Verdana"/>
                <a:cs typeface="Verdana"/>
              </a:rPr>
              <a:t>b</a:t>
            </a:r>
            <a:r>
              <a:rPr sz="1361" spc="-5" dirty="0">
                <a:solidFill>
                  <a:srgbClr val="FFFFFF"/>
                </a:solidFill>
                <a:latin typeface="Verdana"/>
                <a:cs typeface="Verdana"/>
              </a:rPr>
              <a:t>c</a:t>
            </a:r>
            <a:r>
              <a:rPr sz="1361" dirty="0">
                <a:solidFill>
                  <a:srgbClr val="FFFFFF"/>
                </a:solidFill>
                <a:latin typeface="Verdana"/>
                <a:cs typeface="Verdana"/>
              </a:rPr>
              <a:t>l</a:t>
            </a:r>
            <a:endParaRPr sz="1361">
              <a:latin typeface="Verdana"/>
              <a:cs typeface="Verdana"/>
            </a:endParaRPr>
          </a:p>
        </p:txBody>
      </p:sp>
      <p:grpSp>
        <p:nvGrpSpPr>
          <p:cNvPr id="20" name="object 20"/>
          <p:cNvGrpSpPr/>
          <p:nvPr/>
        </p:nvGrpSpPr>
        <p:grpSpPr>
          <a:xfrm>
            <a:off x="3033187" y="1591978"/>
            <a:ext cx="1657446" cy="350392"/>
            <a:chOff x="1971934" y="1754124"/>
            <a:chExt cx="1826260" cy="386080"/>
          </a:xfrm>
        </p:grpSpPr>
        <p:sp>
          <p:nvSpPr>
            <p:cNvPr id="21" name="object 21"/>
            <p:cNvSpPr/>
            <p:nvPr/>
          </p:nvSpPr>
          <p:spPr>
            <a:xfrm>
              <a:off x="1984125" y="1767840"/>
              <a:ext cx="1800225" cy="360045"/>
            </a:xfrm>
            <a:custGeom>
              <a:avLst/>
              <a:gdLst/>
              <a:ahLst/>
              <a:cxnLst/>
              <a:rect l="l" t="t" r="r" b="b"/>
              <a:pathLst>
                <a:path w="1800225" h="360044">
                  <a:moveTo>
                    <a:pt x="1799843" y="300227"/>
                  </a:moveTo>
                  <a:lnTo>
                    <a:pt x="1799843" y="59435"/>
                  </a:lnTo>
                  <a:lnTo>
                    <a:pt x="1793176" y="36004"/>
                  </a:lnTo>
                  <a:lnTo>
                    <a:pt x="1775078" y="17144"/>
                  </a:lnTo>
                  <a:lnTo>
                    <a:pt x="1748408" y="4571"/>
                  </a:lnTo>
                  <a:lnTo>
                    <a:pt x="1716023" y="0"/>
                  </a:lnTo>
                  <a:lnTo>
                    <a:pt x="85343" y="0"/>
                  </a:lnTo>
                  <a:lnTo>
                    <a:pt x="52077" y="4571"/>
                  </a:lnTo>
                  <a:lnTo>
                    <a:pt x="24955" y="17144"/>
                  </a:lnTo>
                  <a:lnTo>
                    <a:pt x="6691" y="36004"/>
                  </a:lnTo>
                  <a:lnTo>
                    <a:pt x="0" y="59435"/>
                  </a:lnTo>
                  <a:lnTo>
                    <a:pt x="0" y="300227"/>
                  </a:lnTo>
                  <a:lnTo>
                    <a:pt x="6691" y="323016"/>
                  </a:lnTo>
                  <a:lnTo>
                    <a:pt x="24955" y="341947"/>
                  </a:lnTo>
                  <a:lnTo>
                    <a:pt x="52077" y="354877"/>
                  </a:lnTo>
                  <a:lnTo>
                    <a:pt x="85343" y="359663"/>
                  </a:lnTo>
                  <a:lnTo>
                    <a:pt x="1716023" y="359663"/>
                  </a:lnTo>
                  <a:lnTo>
                    <a:pt x="1748408" y="354877"/>
                  </a:lnTo>
                  <a:lnTo>
                    <a:pt x="1775078" y="341947"/>
                  </a:lnTo>
                  <a:lnTo>
                    <a:pt x="1793176" y="323016"/>
                  </a:lnTo>
                  <a:lnTo>
                    <a:pt x="1799843" y="300227"/>
                  </a:lnTo>
                  <a:close/>
                </a:path>
              </a:pathLst>
            </a:custGeom>
            <a:solidFill>
              <a:srgbClr val="252572"/>
            </a:solidFill>
          </p:spPr>
          <p:txBody>
            <a:bodyPr wrap="square" lIns="0" tIns="0" rIns="0" bIns="0" rtlCol="0"/>
            <a:lstStyle/>
            <a:p>
              <a:endParaRPr sz="1634"/>
            </a:p>
          </p:txBody>
        </p:sp>
        <p:sp>
          <p:nvSpPr>
            <p:cNvPr id="22" name="object 22"/>
            <p:cNvSpPr/>
            <p:nvPr/>
          </p:nvSpPr>
          <p:spPr>
            <a:xfrm>
              <a:off x="1971934" y="1754124"/>
              <a:ext cx="1826260" cy="386080"/>
            </a:xfrm>
            <a:custGeom>
              <a:avLst/>
              <a:gdLst/>
              <a:ahLst/>
              <a:cxnLst/>
              <a:rect l="l" t="t" r="r" b="b"/>
              <a:pathLst>
                <a:path w="1826260" h="386080">
                  <a:moveTo>
                    <a:pt x="1822704" y="330708"/>
                  </a:moveTo>
                  <a:lnTo>
                    <a:pt x="1822704" y="56388"/>
                  </a:lnTo>
                  <a:lnTo>
                    <a:pt x="1819656" y="50292"/>
                  </a:lnTo>
                  <a:lnTo>
                    <a:pt x="1816608" y="42672"/>
                  </a:lnTo>
                  <a:lnTo>
                    <a:pt x="1807464" y="30480"/>
                  </a:lnTo>
                  <a:lnTo>
                    <a:pt x="1801368" y="24384"/>
                  </a:lnTo>
                  <a:lnTo>
                    <a:pt x="1793748" y="19812"/>
                  </a:lnTo>
                  <a:lnTo>
                    <a:pt x="1781556" y="12192"/>
                  </a:lnTo>
                  <a:lnTo>
                    <a:pt x="1780032" y="12192"/>
                  </a:lnTo>
                  <a:lnTo>
                    <a:pt x="1764792" y="6096"/>
                  </a:lnTo>
                  <a:lnTo>
                    <a:pt x="1763268" y="6096"/>
                  </a:lnTo>
                  <a:lnTo>
                    <a:pt x="1746504" y="1524"/>
                  </a:lnTo>
                  <a:lnTo>
                    <a:pt x="1737360" y="1524"/>
                  </a:lnTo>
                  <a:lnTo>
                    <a:pt x="1728216" y="0"/>
                  </a:lnTo>
                  <a:lnTo>
                    <a:pt x="97536" y="0"/>
                  </a:lnTo>
                  <a:lnTo>
                    <a:pt x="88392" y="1524"/>
                  </a:lnTo>
                  <a:lnTo>
                    <a:pt x="77724" y="1524"/>
                  </a:lnTo>
                  <a:lnTo>
                    <a:pt x="62484" y="6096"/>
                  </a:lnTo>
                  <a:lnTo>
                    <a:pt x="59436" y="6096"/>
                  </a:lnTo>
                  <a:lnTo>
                    <a:pt x="45720" y="12192"/>
                  </a:lnTo>
                  <a:lnTo>
                    <a:pt x="44196" y="12192"/>
                  </a:lnTo>
                  <a:lnTo>
                    <a:pt x="30480" y="21336"/>
                  </a:lnTo>
                  <a:lnTo>
                    <a:pt x="22860" y="25908"/>
                  </a:lnTo>
                  <a:lnTo>
                    <a:pt x="16764" y="32004"/>
                  </a:lnTo>
                  <a:lnTo>
                    <a:pt x="7620" y="44196"/>
                  </a:lnTo>
                  <a:lnTo>
                    <a:pt x="4572" y="51816"/>
                  </a:lnTo>
                  <a:lnTo>
                    <a:pt x="3048" y="56388"/>
                  </a:lnTo>
                  <a:lnTo>
                    <a:pt x="1524" y="57912"/>
                  </a:lnTo>
                  <a:lnTo>
                    <a:pt x="0" y="65532"/>
                  </a:lnTo>
                  <a:lnTo>
                    <a:pt x="0" y="321564"/>
                  </a:lnTo>
                  <a:lnTo>
                    <a:pt x="1524" y="327660"/>
                  </a:lnTo>
                  <a:lnTo>
                    <a:pt x="1524" y="329184"/>
                  </a:lnTo>
                  <a:lnTo>
                    <a:pt x="3048" y="330708"/>
                  </a:lnTo>
                  <a:lnTo>
                    <a:pt x="4572" y="336804"/>
                  </a:lnTo>
                  <a:lnTo>
                    <a:pt x="9144" y="344424"/>
                  </a:lnTo>
                  <a:lnTo>
                    <a:pt x="18288" y="356616"/>
                  </a:lnTo>
                  <a:lnTo>
                    <a:pt x="24384" y="361188"/>
                  </a:lnTo>
                  <a:lnTo>
                    <a:pt x="25908" y="362712"/>
                  </a:lnTo>
                  <a:lnTo>
                    <a:pt x="25908" y="65532"/>
                  </a:lnTo>
                  <a:lnTo>
                    <a:pt x="30480" y="56388"/>
                  </a:lnTo>
                  <a:lnTo>
                    <a:pt x="33528" y="51816"/>
                  </a:lnTo>
                  <a:lnTo>
                    <a:pt x="41148" y="44196"/>
                  </a:lnTo>
                  <a:lnTo>
                    <a:pt x="45720" y="41148"/>
                  </a:lnTo>
                  <a:lnTo>
                    <a:pt x="54864" y="35922"/>
                  </a:lnTo>
                  <a:lnTo>
                    <a:pt x="54864" y="35052"/>
                  </a:lnTo>
                  <a:lnTo>
                    <a:pt x="67056" y="30988"/>
                  </a:lnTo>
                  <a:lnTo>
                    <a:pt x="67056" y="30480"/>
                  </a:lnTo>
                  <a:lnTo>
                    <a:pt x="83820" y="27432"/>
                  </a:lnTo>
                  <a:lnTo>
                    <a:pt x="89916" y="25908"/>
                  </a:lnTo>
                  <a:lnTo>
                    <a:pt x="1735836" y="25908"/>
                  </a:lnTo>
                  <a:lnTo>
                    <a:pt x="1758696" y="30480"/>
                  </a:lnTo>
                  <a:lnTo>
                    <a:pt x="1758696" y="31394"/>
                  </a:lnTo>
                  <a:lnTo>
                    <a:pt x="1770888" y="35052"/>
                  </a:lnTo>
                  <a:lnTo>
                    <a:pt x="1770888" y="35814"/>
                  </a:lnTo>
                  <a:lnTo>
                    <a:pt x="1781556" y="41148"/>
                  </a:lnTo>
                  <a:lnTo>
                    <a:pt x="1789176" y="48768"/>
                  </a:lnTo>
                  <a:lnTo>
                    <a:pt x="1795272" y="57912"/>
                  </a:lnTo>
                  <a:lnTo>
                    <a:pt x="1798320" y="60960"/>
                  </a:lnTo>
                  <a:lnTo>
                    <a:pt x="1799844" y="65532"/>
                  </a:lnTo>
                  <a:lnTo>
                    <a:pt x="1799844" y="362331"/>
                  </a:lnTo>
                  <a:lnTo>
                    <a:pt x="1801368" y="361188"/>
                  </a:lnTo>
                  <a:lnTo>
                    <a:pt x="1813560" y="348996"/>
                  </a:lnTo>
                  <a:lnTo>
                    <a:pt x="1816608" y="342900"/>
                  </a:lnTo>
                  <a:lnTo>
                    <a:pt x="1821180" y="335280"/>
                  </a:lnTo>
                  <a:lnTo>
                    <a:pt x="1822704" y="330708"/>
                  </a:lnTo>
                  <a:close/>
                </a:path>
                <a:path w="1826260" h="386080">
                  <a:moveTo>
                    <a:pt x="27432" y="64008"/>
                  </a:moveTo>
                  <a:lnTo>
                    <a:pt x="25908" y="65532"/>
                  </a:lnTo>
                  <a:lnTo>
                    <a:pt x="25908" y="68580"/>
                  </a:lnTo>
                  <a:lnTo>
                    <a:pt x="27432" y="64008"/>
                  </a:lnTo>
                  <a:close/>
                </a:path>
                <a:path w="1826260" h="386080">
                  <a:moveTo>
                    <a:pt x="27432" y="323088"/>
                  </a:moveTo>
                  <a:lnTo>
                    <a:pt x="25908" y="316992"/>
                  </a:lnTo>
                  <a:lnTo>
                    <a:pt x="25908" y="321564"/>
                  </a:lnTo>
                  <a:lnTo>
                    <a:pt x="27432" y="323088"/>
                  </a:lnTo>
                  <a:close/>
                </a:path>
                <a:path w="1826260" h="386080">
                  <a:moveTo>
                    <a:pt x="45720" y="374904"/>
                  </a:moveTo>
                  <a:lnTo>
                    <a:pt x="45720" y="345948"/>
                  </a:lnTo>
                  <a:lnTo>
                    <a:pt x="39624" y="341376"/>
                  </a:lnTo>
                  <a:lnTo>
                    <a:pt x="35052" y="338328"/>
                  </a:lnTo>
                  <a:lnTo>
                    <a:pt x="28956" y="329184"/>
                  </a:lnTo>
                  <a:lnTo>
                    <a:pt x="27432" y="326136"/>
                  </a:lnTo>
                  <a:lnTo>
                    <a:pt x="25908" y="321564"/>
                  </a:lnTo>
                  <a:lnTo>
                    <a:pt x="25908" y="362712"/>
                  </a:lnTo>
                  <a:lnTo>
                    <a:pt x="28956" y="365760"/>
                  </a:lnTo>
                  <a:lnTo>
                    <a:pt x="30480" y="365760"/>
                  </a:lnTo>
                  <a:lnTo>
                    <a:pt x="30480" y="367284"/>
                  </a:lnTo>
                  <a:lnTo>
                    <a:pt x="44196" y="374904"/>
                  </a:lnTo>
                  <a:lnTo>
                    <a:pt x="45720" y="374904"/>
                  </a:lnTo>
                  <a:close/>
                </a:path>
                <a:path w="1826260" h="386080">
                  <a:moveTo>
                    <a:pt x="56388" y="352044"/>
                  </a:moveTo>
                  <a:lnTo>
                    <a:pt x="44196" y="344424"/>
                  </a:lnTo>
                  <a:lnTo>
                    <a:pt x="45720" y="345948"/>
                  </a:lnTo>
                  <a:lnTo>
                    <a:pt x="45720" y="374904"/>
                  </a:lnTo>
                  <a:lnTo>
                    <a:pt x="54864" y="378968"/>
                  </a:lnTo>
                  <a:lnTo>
                    <a:pt x="54864" y="352044"/>
                  </a:lnTo>
                  <a:lnTo>
                    <a:pt x="56388" y="352044"/>
                  </a:lnTo>
                  <a:close/>
                </a:path>
                <a:path w="1826260" h="386080">
                  <a:moveTo>
                    <a:pt x="56388" y="35052"/>
                  </a:moveTo>
                  <a:lnTo>
                    <a:pt x="54864" y="35052"/>
                  </a:lnTo>
                  <a:lnTo>
                    <a:pt x="54864" y="35922"/>
                  </a:lnTo>
                  <a:lnTo>
                    <a:pt x="56388" y="35052"/>
                  </a:lnTo>
                  <a:close/>
                </a:path>
                <a:path w="1826260" h="386080">
                  <a:moveTo>
                    <a:pt x="68580" y="356616"/>
                  </a:moveTo>
                  <a:lnTo>
                    <a:pt x="54864" y="352044"/>
                  </a:lnTo>
                  <a:lnTo>
                    <a:pt x="54864" y="378968"/>
                  </a:lnTo>
                  <a:lnTo>
                    <a:pt x="59436" y="381000"/>
                  </a:lnTo>
                  <a:lnTo>
                    <a:pt x="62484" y="381000"/>
                  </a:lnTo>
                  <a:lnTo>
                    <a:pt x="67056" y="382246"/>
                  </a:lnTo>
                  <a:lnTo>
                    <a:pt x="67056" y="356616"/>
                  </a:lnTo>
                  <a:lnTo>
                    <a:pt x="68580" y="356616"/>
                  </a:lnTo>
                  <a:close/>
                </a:path>
                <a:path w="1826260" h="386080">
                  <a:moveTo>
                    <a:pt x="68580" y="30480"/>
                  </a:moveTo>
                  <a:lnTo>
                    <a:pt x="67056" y="30480"/>
                  </a:lnTo>
                  <a:lnTo>
                    <a:pt x="67056" y="30988"/>
                  </a:lnTo>
                  <a:lnTo>
                    <a:pt x="68580" y="30480"/>
                  </a:lnTo>
                  <a:close/>
                </a:path>
                <a:path w="1826260" h="386080">
                  <a:moveTo>
                    <a:pt x="1758696" y="381914"/>
                  </a:moveTo>
                  <a:lnTo>
                    <a:pt x="1758696" y="356616"/>
                  </a:lnTo>
                  <a:lnTo>
                    <a:pt x="1741932" y="359664"/>
                  </a:lnTo>
                  <a:lnTo>
                    <a:pt x="1734312" y="361188"/>
                  </a:lnTo>
                  <a:lnTo>
                    <a:pt x="89916" y="361188"/>
                  </a:lnTo>
                  <a:lnTo>
                    <a:pt x="67056" y="356616"/>
                  </a:lnTo>
                  <a:lnTo>
                    <a:pt x="67056" y="382246"/>
                  </a:lnTo>
                  <a:lnTo>
                    <a:pt x="79248" y="385572"/>
                  </a:lnTo>
                  <a:lnTo>
                    <a:pt x="1737360" y="385572"/>
                  </a:lnTo>
                  <a:lnTo>
                    <a:pt x="1748028" y="384048"/>
                  </a:lnTo>
                  <a:lnTo>
                    <a:pt x="1758696" y="381914"/>
                  </a:lnTo>
                  <a:close/>
                </a:path>
                <a:path w="1826260" h="386080">
                  <a:moveTo>
                    <a:pt x="1758696" y="31394"/>
                  </a:moveTo>
                  <a:lnTo>
                    <a:pt x="1758696" y="30480"/>
                  </a:lnTo>
                  <a:lnTo>
                    <a:pt x="1755648" y="30480"/>
                  </a:lnTo>
                  <a:lnTo>
                    <a:pt x="1758696" y="31394"/>
                  </a:lnTo>
                  <a:close/>
                </a:path>
                <a:path w="1826260" h="386080">
                  <a:moveTo>
                    <a:pt x="1770888" y="378561"/>
                  </a:moveTo>
                  <a:lnTo>
                    <a:pt x="1770888" y="352044"/>
                  </a:lnTo>
                  <a:lnTo>
                    <a:pt x="1755648" y="356616"/>
                  </a:lnTo>
                  <a:lnTo>
                    <a:pt x="1758696" y="356616"/>
                  </a:lnTo>
                  <a:lnTo>
                    <a:pt x="1758696" y="381914"/>
                  </a:lnTo>
                  <a:lnTo>
                    <a:pt x="1763268" y="381000"/>
                  </a:lnTo>
                  <a:lnTo>
                    <a:pt x="1764792" y="381000"/>
                  </a:lnTo>
                  <a:lnTo>
                    <a:pt x="1770888" y="378561"/>
                  </a:lnTo>
                  <a:close/>
                </a:path>
                <a:path w="1826260" h="386080">
                  <a:moveTo>
                    <a:pt x="1770888" y="35814"/>
                  </a:moveTo>
                  <a:lnTo>
                    <a:pt x="1770888" y="35052"/>
                  </a:lnTo>
                  <a:lnTo>
                    <a:pt x="1769364" y="35052"/>
                  </a:lnTo>
                  <a:lnTo>
                    <a:pt x="1770888" y="35814"/>
                  </a:lnTo>
                  <a:close/>
                </a:path>
                <a:path w="1826260" h="386080">
                  <a:moveTo>
                    <a:pt x="1799844" y="362331"/>
                  </a:moveTo>
                  <a:lnTo>
                    <a:pt x="1799844" y="321564"/>
                  </a:lnTo>
                  <a:lnTo>
                    <a:pt x="1795272" y="330708"/>
                  </a:lnTo>
                  <a:lnTo>
                    <a:pt x="1792224" y="335280"/>
                  </a:lnTo>
                  <a:lnTo>
                    <a:pt x="1784604" y="342900"/>
                  </a:lnTo>
                  <a:lnTo>
                    <a:pt x="1780032" y="345948"/>
                  </a:lnTo>
                  <a:lnTo>
                    <a:pt x="1769364" y="352044"/>
                  </a:lnTo>
                  <a:lnTo>
                    <a:pt x="1770888" y="352044"/>
                  </a:lnTo>
                  <a:lnTo>
                    <a:pt x="1770888" y="378561"/>
                  </a:lnTo>
                  <a:lnTo>
                    <a:pt x="1780032" y="374904"/>
                  </a:lnTo>
                  <a:lnTo>
                    <a:pt x="1781556" y="374904"/>
                  </a:lnTo>
                  <a:lnTo>
                    <a:pt x="1795272" y="365760"/>
                  </a:lnTo>
                  <a:lnTo>
                    <a:pt x="1799844" y="362331"/>
                  </a:lnTo>
                  <a:close/>
                </a:path>
                <a:path w="1826260" h="386080">
                  <a:moveTo>
                    <a:pt x="1799844" y="70104"/>
                  </a:moveTo>
                  <a:lnTo>
                    <a:pt x="1799844" y="65532"/>
                  </a:lnTo>
                  <a:lnTo>
                    <a:pt x="1798320" y="64008"/>
                  </a:lnTo>
                  <a:lnTo>
                    <a:pt x="1799844" y="70104"/>
                  </a:lnTo>
                  <a:close/>
                </a:path>
                <a:path w="1826260" h="386080">
                  <a:moveTo>
                    <a:pt x="1799844" y="321564"/>
                  </a:moveTo>
                  <a:lnTo>
                    <a:pt x="1799844" y="318516"/>
                  </a:lnTo>
                  <a:lnTo>
                    <a:pt x="1798320" y="323088"/>
                  </a:lnTo>
                  <a:lnTo>
                    <a:pt x="1799844" y="321564"/>
                  </a:lnTo>
                  <a:close/>
                </a:path>
                <a:path w="1826260" h="386080">
                  <a:moveTo>
                    <a:pt x="1824228" y="327660"/>
                  </a:moveTo>
                  <a:lnTo>
                    <a:pt x="1824228" y="57912"/>
                  </a:lnTo>
                  <a:lnTo>
                    <a:pt x="1822704" y="57912"/>
                  </a:lnTo>
                  <a:lnTo>
                    <a:pt x="1822704" y="329184"/>
                  </a:lnTo>
                  <a:lnTo>
                    <a:pt x="1824228" y="327660"/>
                  </a:lnTo>
                  <a:close/>
                </a:path>
                <a:path w="1826260" h="386080">
                  <a:moveTo>
                    <a:pt x="1825752" y="313944"/>
                  </a:moveTo>
                  <a:lnTo>
                    <a:pt x="1825752" y="71628"/>
                  </a:lnTo>
                  <a:lnTo>
                    <a:pt x="1824228" y="64008"/>
                  </a:lnTo>
                  <a:lnTo>
                    <a:pt x="1824228" y="320040"/>
                  </a:lnTo>
                  <a:lnTo>
                    <a:pt x="1825752" y="313944"/>
                  </a:lnTo>
                  <a:close/>
                </a:path>
              </a:pathLst>
            </a:custGeom>
            <a:solidFill>
              <a:srgbClr val="FFFFFF"/>
            </a:solidFill>
          </p:spPr>
          <p:txBody>
            <a:bodyPr wrap="square" lIns="0" tIns="0" rIns="0" bIns="0" rtlCol="0"/>
            <a:lstStyle/>
            <a:p>
              <a:endParaRPr sz="1634"/>
            </a:p>
          </p:txBody>
        </p:sp>
      </p:grpSp>
      <p:sp>
        <p:nvSpPr>
          <p:cNvPr id="23" name="object 23"/>
          <p:cNvSpPr txBox="1"/>
          <p:nvPr/>
        </p:nvSpPr>
        <p:spPr>
          <a:xfrm>
            <a:off x="3168278" y="1646841"/>
            <a:ext cx="1384279" cy="207205"/>
          </a:xfrm>
          <a:prstGeom prst="rect">
            <a:avLst/>
          </a:prstGeom>
        </p:spPr>
        <p:txBody>
          <a:bodyPr vert="horz" wrap="square" lIns="0" tIns="11526" rIns="0" bIns="0" rtlCol="0">
            <a:spAutoFit/>
          </a:bodyPr>
          <a:lstStyle/>
          <a:p>
            <a:pPr marL="11527">
              <a:spcBef>
                <a:spcPts val="91"/>
              </a:spcBef>
            </a:pPr>
            <a:r>
              <a:rPr sz="1271" dirty="0">
                <a:solidFill>
                  <a:srgbClr val="FFFFFF"/>
                </a:solidFill>
                <a:latin typeface="Verdana"/>
                <a:cs typeface="Verdana"/>
              </a:rPr>
              <a:t>Nucleotide</a:t>
            </a:r>
            <a:r>
              <a:rPr sz="1271" spc="-77" dirty="0">
                <a:solidFill>
                  <a:srgbClr val="FFFFFF"/>
                </a:solidFill>
                <a:latin typeface="Verdana"/>
                <a:cs typeface="Verdana"/>
              </a:rPr>
              <a:t> </a:t>
            </a:r>
            <a:r>
              <a:rPr sz="1271" dirty="0">
                <a:solidFill>
                  <a:srgbClr val="FFFFFF"/>
                </a:solidFill>
                <a:latin typeface="Verdana"/>
                <a:cs typeface="Verdana"/>
              </a:rPr>
              <a:t>Flows</a:t>
            </a:r>
            <a:endParaRPr sz="1271">
              <a:latin typeface="Verdana"/>
              <a:cs typeface="Verdana"/>
            </a:endParaRPr>
          </a:p>
        </p:txBody>
      </p:sp>
      <p:grpSp>
        <p:nvGrpSpPr>
          <p:cNvPr id="24" name="object 24"/>
          <p:cNvGrpSpPr/>
          <p:nvPr/>
        </p:nvGrpSpPr>
        <p:grpSpPr>
          <a:xfrm>
            <a:off x="3024888" y="2110649"/>
            <a:ext cx="1657446" cy="1380821"/>
            <a:chOff x="1962790" y="2325623"/>
            <a:chExt cx="1826260" cy="1521460"/>
          </a:xfrm>
        </p:grpSpPr>
        <p:sp>
          <p:nvSpPr>
            <p:cNvPr id="25" name="object 25"/>
            <p:cNvSpPr/>
            <p:nvPr/>
          </p:nvSpPr>
          <p:spPr>
            <a:xfrm>
              <a:off x="2749169" y="2325623"/>
              <a:ext cx="269875" cy="1521460"/>
            </a:xfrm>
            <a:custGeom>
              <a:avLst/>
              <a:gdLst/>
              <a:ahLst/>
              <a:cxnLst/>
              <a:rect l="l" t="t" r="r" b="b"/>
              <a:pathLst>
                <a:path w="269875" h="1521460">
                  <a:moveTo>
                    <a:pt x="269748" y="1386840"/>
                  </a:moveTo>
                  <a:lnTo>
                    <a:pt x="202692" y="1386840"/>
                  </a:lnTo>
                  <a:lnTo>
                    <a:pt x="202692" y="1161288"/>
                  </a:lnTo>
                  <a:lnTo>
                    <a:pt x="68580" y="1161288"/>
                  </a:lnTo>
                  <a:lnTo>
                    <a:pt x="68580" y="1386840"/>
                  </a:lnTo>
                  <a:lnTo>
                    <a:pt x="0" y="1386840"/>
                  </a:lnTo>
                  <a:lnTo>
                    <a:pt x="135636" y="1520952"/>
                  </a:lnTo>
                  <a:lnTo>
                    <a:pt x="269748" y="1386840"/>
                  </a:lnTo>
                  <a:close/>
                </a:path>
                <a:path w="269875" h="1521460">
                  <a:moveTo>
                    <a:pt x="269748" y="224028"/>
                  </a:moveTo>
                  <a:lnTo>
                    <a:pt x="202692" y="224028"/>
                  </a:lnTo>
                  <a:lnTo>
                    <a:pt x="202692" y="0"/>
                  </a:lnTo>
                  <a:lnTo>
                    <a:pt x="68580" y="0"/>
                  </a:lnTo>
                  <a:lnTo>
                    <a:pt x="68580" y="224028"/>
                  </a:lnTo>
                  <a:lnTo>
                    <a:pt x="0" y="224028"/>
                  </a:lnTo>
                  <a:lnTo>
                    <a:pt x="135636" y="359664"/>
                  </a:lnTo>
                  <a:lnTo>
                    <a:pt x="269748" y="224028"/>
                  </a:lnTo>
                  <a:close/>
                </a:path>
              </a:pathLst>
            </a:custGeom>
            <a:solidFill>
              <a:srgbClr val="7474D1"/>
            </a:solidFill>
          </p:spPr>
          <p:txBody>
            <a:bodyPr wrap="square" lIns="0" tIns="0" rIns="0" bIns="0" rtlCol="0"/>
            <a:lstStyle/>
            <a:p>
              <a:endParaRPr sz="1634"/>
            </a:p>
          </p:txBody>
        </p:sp>
        <p:sp>
          <p:nvSpPr>
            <p:cNvPr id="26" name="object 26"/>
            <p:cNvSpPr/>
            <p:nvPr/>
          </p:nvSpPr>
          <p:spPr>
            <a:xfrm>
              <a:off x="1974981" y="2906267"/>
              <a:ext cx="1801495" cy="361315"/>
            </a:xfrm>
            <a:custGeom>
              <a:avLst/>
              <a:gdLst/>
              <a:ahLst/>
              <a:cxnLst/>
              <a:rect l="l" t="t" r="r" b="b"/>
              <a:pathLst>
                <a:path w="1801495" h="361314">
                  <a:moveTo>
                    <a:pt x="1801367" y="300227"/>
                  </a:moveTo>
                  <a:lnTo>
                    <a:pt x="1801367" y="59435"/>
                  </a:lnTo>
                  <a:lnTo>
                    <a:pt x="1794676" y="36647"/>
                  </a:lnTo>
                  <a:lnTo>
                    <a:pt x="1776412" y="17716"/>
                  </a:lnTo>
                  <a:lnTo>
                    <a:pt x="1749290" y="4786"/>
                  </a:lnTo>
                  <a:lnTo>
                    <a:pt x="1716023" y="0"/>
                  </a:lnTo>
                  <a:lnTo>
                    <a:pt x="85343" y="0"/>
                  </a:lnTo>
                  <a:lnTo>
                    <a:pt x="52720" y="4786"/>
                  </a:lnTo>
                  <a:lnTo>
                    <a:pt x="25526" y="17716"/>
                  </a:lnTo>
                  <a:lnTo>
                    <a:pt x="6905" y="36647"/>
                  </a:lnTo>
                  <a:lnTo>
                    <a:pt x="0" y="59435"/>
                  </a:lnTo>
                  <a:lnTo>
                    <a:pt x="0" y="300227"/>
                  </a:lnTo>
                  <a:lnTo>
                    <a:pt x="6905" y="323897"/>
                  </a:lnTo>
                  <a:lnTo>
                    <a:pt x="25526" y="343280"/>
                  </a:lnTo>
                  <a:lnTo>
                    <a:pt x="52720" y="356377"/>
                  </a:lnTo>
                  <a:lnTo>
                    <a:pt x="85343" y="361187"/>
                  </a:lnTo>
                  <a:lnTo>
                    <a:pt x="1716023" y="361187"/>
                  </a:lnTo>
                  <a:lnTo>
                    <a:pt x="1749290" y="356377"/>
                  </a:lnTo>
                  <a:lnTo>
                    <a:pt x="1776412" y="343280"/>
                  </a:lnTo>
                  <a:lnTo>
                    <a:pt x="1794676" y="323897"/>
                  </a:lnTo>
                  <a:lnTo>
                    <a:pt x="1801367" y="300227"/>
                  </a:lnTo>
                  <a:close/>
                </a:path>
              </a:pathLst>
            </a:custGeom>
            <a:solidFill>
              <a:srgbClr val="252572"/>
            </a:solidFill>
          </p:spPr>
          <p:txBody>
            <a:bodyPr wrap="square" lIns="0" tIns="0" rIns="0" bIns="0" rtlCol="0"/>
            <a:lstStyle/>
            <a:p>
              <a:endParaRPr sz="1634"/>
            </a:p>
          </p:txBody>
        </p:sp>
        <p:sp>
          <p:nvSpPr>
            <p:cNvPr id="27" name="object 27"/>
            <p:cNvSpPr/>
            <p:nvPr/>
          </p:nvSpPr>
          <p:spPr>
            <a:xfrm>
              <a:off x="1962790" y="2894076"/>
              <a:ext cx="1826260" cy="386080"/>
            </a:xfrm>
            <a:custGeom>
              <a:avLst/>
              <a:gdLst/>
              <a:ahLst/>
              <a:cxnLst/>
              <a:rect l="l" t="t" r="r" b="b"/>
              <a:pathLst>
                <a:path w="1826260" h="386079">
                  <a:moveTo>
                    <a:pt x="1825752" y="320040"/>
                  </a:moveTo>
                  <a:lnTo>
                    <a:pt x="1825752" y="64008"/>
                  </a:lnTo>
                  <a:lnTo>
                    <a:pt x="1822704" y="56388"/>
                  </a:lnTo>
                  <a:lnTo>
                    <a:pt x="1821180" y="48768"/>
                  </a:lnTo>
                  <a:lnTo>
                    <a:pt x="1816608" y="41148"/>
                  </a:lnTo>
                  <a:lnTo>
                    <a:pt x="1807464" y="28956"/>
                  </a:lnTo>
                  <a:lnTo>
                    <a:pt x="1801368" y="24384"/>
                  </a:lnTo>
                  <a:lnTo>
                    <a:pt x="1795272" y="18288"/>
                  </a:lnTo>
                  <a:lnTo>
                    <a:pt x="1781556" y="12192"/>
                  </a:lnTo>
                  <a:lnTo>
                    <a:pt x="1781556" y="10668"/>
                  </a:lnTo>
                  <a:lnTo>
                    <a:pt x="1780032" y="10668"/>
                  </a:lnTo>
                  <a:lnTo>
                    <a:pt x="1766316" y="4572"/>
                  </a:lnTo>
                  <a:lnTo>
                    <a:pt x="1763268" y="4572"/>
                  </a:lnTo>
                  <a:lnTo>
                    <a:pt x="1746504" y="1524"/>
                  </a:lnTo>
                  <a:lnTo>
                    <a:pt x="1737360" y="0"/>
                  </a:lnTo>
                  <a:lnTo>
                    <a:pt x="88392" y="0"/>
                  </a:lnTo>
                  <a:lnTo>
                    <a:pt x="77724" y="1524"/>
                  </a:lnTo>
                  <a:lnTo>
                    <a:pt x="62484" y="4572"/>
                  </a:lnTo>
                  <a:lnTo>
                    <a:pt x="60960" y="4572"/>
                  </a:lnTo>
                  <a:lnTo>
                    <a:pt x="45720" y="10668"/>
                  </a:lnTo>
                  <a:lnTo>
                    <a:pt x="44196" y="10668"/>
                  </a:lnTo>
                  <a:lnTo>
                    <a:pt x="44196" y="12192"/>
                  </a:lnTo>
                  <a:lnTo>
                    <a:pt x="30480" y="19812"/>
                  </a:lnTo>
                  <a:lnTo>
                    <a:pt x="24384" y="24384"/>
                  </a:lnTo>
                  <a:lnTo>
                    <a:pt x="12192" y="36576"/>
                  </a:lnTo>
                  <a:lnTo>
                    <a:pt x="9144" y="42672"/>
                  </a:lnTo>
                  <a:lnTo>
                    <a:pt x="4572" y="50292"/>
                  </a:lnTo>
                  <a:lnTo>
                    <a:pt x="0" y="73152"/>
                  </a:lnTo>
                  <a:lnTo>
                    <a:pt x="0" y="313944"/>
                  </a:lnTo>
                  <a:lnTo>
                    <a:pt x="1524" y="321564"/>
                  </a:lnTo>
                  <a:lnTo>
                    <a:pt x="1524" y="327660"/>
                  </a:lnTo>
                  <a:lnTo>
                    <a:pt x="3048" y="327660"/>
                  </a:lnTo>
                  <a:lnTo>
                    <a:pt x="3048" y="329184"/>
                  </a:lnTo>
                  <a:lnTo>
                    <a:pt x="6096" y="336804"/>
                  </a:lnTo>
                  <a:lnTo>
                    <a:pt x="9144" y="342900"/>
                  </a:lnTo>
                  <a:lnTo>
                    <a:pt x="18288" y="355092"/>
                  </a:lnTo>
                  <a:lnTo>
                    <a:pt x="24384" y="361188"/>
                  </a:lnTo>
                  <a:lnTo>
                    <a:pt x="25908" y="362102"/>
                  </a:lnTo>
                  <a:lnTo>
                    <a:pt x="25908" y="67056"/>
                  </a:lnTo>
                  <a:lnTo>
                    <a:pt x="27432" y="62484"/>
                  </a:lnTo>
                  <a:lnTo>
                    <a:pt x="28956" y="59436"/>
                  </a:lnTo>
                  <a:lnTo>
                    <a:pt x="30480" y="54864"/>
                  </a:lnTo>
                  <a:lnTo>
                    <a:pt x="33528" y="50292"/>
                  </a:lnTo>
                  <a:lnTo>
                    <a:pt x="41148" y="42672"/>
                  </a:lnTo>
                  <a:lnTo>
                    <a:pt x="45720" y="39624"/>
                  </a:lnTo>
                  <a:lnTo>
                    <a:pt x="56388" y="33528"/>
                  </a:lnTo>
                  <a:lnTo>
                    <a:pt x="56388" y="34442"/>
                  </a:lnTo>
                  <a:lnTo>
                    <a:pt x="68580" y="29565"/>
                  </a:lnTo>
                  <a:lnTo>
                    <a:pt x="68580" y="28956"/>
                  </a:lnTo>
                  <a:lnTo>
                    <a:pt x="83820" y="25908"/>
                  </a:lnTo>
                  <a:lnTo>
                    <a:pt x="91440" y="25908"/>
                  </a:lnTo>
                  <a:lnTo>
                    <a:pt x="99060" y="24384"/>
                  </a:lnTo>
                  <a:lnTo>
                    <a:pt x="1728216" y="24384"/>
                  </a:lnTo>
                  <a:lnTo>
                    <a:pt x="1735836" y="25908"/>
                  </a:lnTo>
                  <a:lnTo>
                    <a:pt x="1743456" y="25908"/>
                  </a:lnTo>
                  <a:lnTo>
                    <a:pt x="1758696" y="28956"/>
                  </a:lnTo>
                  <a:lnTo>
                    <a:pt x="1758696" y="29633"/>
                  </a:lnTo>
                  <a:lnTo>
                    <a:pt x="1769364" y="34374"/>
                  </a:lnTo>
                  <a:lnTo>
                    <a:pt x="1769364" y="33528"/>
                  </a:lnTo>
                  <a:lnTo>
                    <a:pt x="1781556" y="41148"/>
                  </a:lnTo>
                  <a:lnTo>
                    <a:pt x="1786128" y="44196"/>
                  </a:lnTo>
                  <a:lnTo>
                    <a:pt x="1793748" y="51816"/>
                  </a:lnTo>
                  <a:lnTo>
                    <a:pt x="1796796" y="56388"/>
                  </a:lnTo>
                  <a:lnTo>
                    <a:pt x="1798320" y="60960"/>
                  </a:lnTo>
                  <a:lnTo>
                    <a:pt x="1799844" y="64008"/>
                  </a:lnTo>
                  <a:lnTo>
                    <a:pt x="1799844" y="362712"/>
                  </a:lnTo>
                  <a:lnTo>
                    <a:pt x="1802892" y="359664"/>
                  </a:lnTo>
                  <a:lnTo>
                    <a:pt x="1808988" y="355092"/>
                  </a:lnTo>
                  <a:lnTo>
                    <a:pt x="1813560" y="348996"/>
                  </a:lnTo>
                  <a:lnTo>
                    <a:pt x="1818132" y="341376"/>
                  </a:lnTo>
                  <a:lnTo>
                    <a:pt x="1821180" y="335280"/>
                  </a:lnTo>
                  <a:lnTo>
                    <a:pt x="1822704" y="329184"/>
                  </a:lnTo>
                  <a:lnTo>
                    <a:pt x="1824228" y="329184"/>
                  </a:lnTo>
                  <a:lnTo>
                    <a:pt x="1824228" y="327660"/>
                  </a:lnTo>
                  <a:lnTo>
                    <a:pt x="1825752" y="320040"/>
                  </a:lnTo>
                  <a:close/>
                </a:path>
                <a:path w="1826260" h="386079">
                  <a:moveTo>
                    <a:pt x="27432" y="321564"/>
                  </a:moveTo>
                  <a:lnTo>
                    <a:pt x="25908" y="315468"/>
                  </a:lnTo>
                  <a:lnTo>
                    <a:pt x="25908" y="320040"/>
                  </a:lnTo>
                  <a:lnTo>
                    <a:pt x="27432" y="321564"/>
                  </a:lnTo>
                  <a:close/>
                </a:path>
                <a:path w="1826260" h="386079">
                  <a:moveTo>
                    <a:pt x="56388" y="378104"/>
                  </a:moveTo>
                  <a:lnTo>
                    <a:pt x="56388" y="352044"/>
                  </a:lnTo>
                  <a:lnTo>
                    <a:pt x="44196" y="344424"/>
                  </a:lnTo>
                  <a:lnTo>
                    <a:pt x="39624" y="341376"/>
                  </a:lnTo>
                  <a:lnTo>
                    <a:pt x="33528" y="332232"/>
                  </a:lnTo>
                  <a:lnTo>
                    <a:pt x="30480" y="329184"/>
                  </a:lnTo>
                  <a:lnTo>
                    <a:pt x="27432" y="324612"/>
                  </a:lnTo>
                  <a:lnTo>
                    <a:pt x="25908" y="320040"/>
                  </a:lnTo>
                  <a:lnTo>
                    <a:pt x="25908" y="362102"/>
                  </a:lnTo>
                  <a:lnTo>
                    <a:pt x="32004" y="365760"/>
                  </a:lnTo>
                  <a:lnTo>
                    <a:pt x="44196" y="373380"/>
                  </a:lnTo>
                  <a:lnTo>
                    <a:pt x="45720" y="373380"/>
                  </a:lnTo>
                  <a:lnTo>
                    <a:pt x="45720" y="374904"/>
                  </a:lnTo>
                  <a:lnTo>
                    <a:pt x="56388" y="378104"/>
                  </a:lnTo>
                  <a:close/>
                </a:path>
                <a:path w="1826260" h="386079">
                  <a:moveTo>
                    <a:pt x="56388" y="34442"/>
                  </a:moveTo>
                  <a:lnTo>
                    <a:pt x="56388" y="33528"/>
                  </a:lnTo>
                  <a:lnTo>
                    <a:pt x="54864" y="35052"/>
                  </a:lnTo>
                  <a:lnTo>
                    <a:pt x="56388" y="34442"/>
                  </a:lnTo>
                  <a:close/>
                </a:path>
                <a:path w="1826260" h="386079">
                  <a:moveTo>
                    <a:pt x="70104" y="382385"/>
                  </a:moveTo>
                  <a:lnTo>
                    <a:pt x="70104" y="356616"/>
                  </a:lnTo>
                  <a:lnTo>
                    <a:pt x="54864" y="350520"/>
                  </a:lnTo>
                  <a:lnTo>
                    <a:pt x="56388" y="352044"/>
                  </a:lnTo>
                  <a:lnTo>
                    <a:pt x="56388" y="378104"/>
                  </a:lnTo>
                  <a:lnTo>
                    <a:pt x="60960" y="379476"/>
                  </a:lnTo>
                  <a:lnTo>
                    <a:pt x="62484" y="381000"/>
                  </a:lnTo>
                  <a:lnTo>
                    <a:pt x="70104" y="382385"/>
                  </a:lnTo>
                  <a:close/>
                </a:path>
                <a:path w="1826260" h="386079">
                  <a:moveTo>
                    <a:pt x="1758696" y="355092"/>
                  </a:moveTo>
                  <a:lnTo>
                    <a:pt x="1741932" y="359664"/>
                  </a:lnTo>
                  <a:lnTo>
                    <a:pt x="89916" y="359664"/>
                  </a:lnTo>
                  <a:lnTo>
                    <a:pt x="67056" y="355092"/>
                  </a:lnTo>
                  <a:lnTo>
                    <a:pt x="70104" y="356616"/>
                  </a:lnTo>
                  <a:lnTo>
                    <a:pt x="70104" y="382385"/>
                  </a:lnTo>
                  <a:lnTo>
                    <a:pt x="79248" y="384048"/>
                  </a:lnTo>
                  <a:lnTo>
                    <a:pt x="89916" y="385572"/>
                  </a:lnTo>
                  <a:lnTo>
                    <a:pt x="1737360" y="385572"/>
                  </a:lnTo>
                  <a:lnTo>
                    <a:pt x="1748028" y="384048"/>
                  </a:lnTo>
                  <a:lnTo>
                    <a:pt x="1757172" y="382219"/>
                  </a:lnTo>
                  <a:lnTo>
                    <a:pt x="1757172" y="356616"/>
                  </a:lnTo>
                  <a:lnTo>
                    <a:pt x="1758696" y="355092"/>
                  </a:lnTo>
                  <a:close/>
                </a:path>
                <a:path w="1826260" h="386079">
                  <a:moveTo>
                    <a:pt x="70104" y="28956"/>
                  </a:moveTo>
                  <a:lnTo>
                    <a:pt x="68580" y="28956"/>
                  </a:lnTo>
                  <a:lnTo>
                    <a:pt x="68580" y="29565"/>
                  </a:lnTo>
                  <a:lnTo>
                    <a:pt x="70104" y="28956"/>
                  </a:lnTo>
                  <a:close/>
                </a:path>
                <a:path w="1826260" h="386079">
                  <a:moveTo>
                    <a:pt x="1758696" y="29633"/>
                  </a:moveTo>
                  <a:lnTo>
                    <a:pt x="1758696" y="28956"/>
                  </a:lnTo>
                  <a:lnTo>
                    <a:pt x="1757172" y="28956"/>
                  </a:lnTo>
                  <a:lnTo>
                    <a:pt x="1758696" y="29633"/>
                  </a:lnTo>
                  <a:close/>
                </a:path>
                <a:path w="1826260" h="386079">
                  <a:moveTo>
                    <a:pt x="1770888" y="350520"/>
                  </a:moveTo>
                  <a:lnTo>
                    <a:pt x="1757172" y="356616"/>
                  </a:lnTo>
                  <a:lnTo>
                    <a:pt x="1757172" y="382219"/>
                  </a:lnTo>
                  <a:lnTo>
                    <a:pt x="1763268" y="381000"/>
                  </a:lnTo>
                  <a:lnTo>
                    <a:pt x="1764792" y="381000"/>
                  </a:lnTo>
                  <a:lnTo>
                    <a:pt x="1764792" y="379476"/>
                  </a:lnTo>
                  <a:lnTo>
                    <a:pt x="1766316" y="379476"/>
                  </a:lnTo>
                  <a:lnTo>
                    <a:pt x="1769364" y="378460"/>
                  </a:lnTo>
                  <a:lnTo>
                    <a:pt x="1769364" y="352044"/>
                  </a:lnTo>
                  <a:lnTo>
                    <a:pt x="1770888" y="350520"/>
                  </a:lnTo>
                  <a:close/>
                </a:path>
                <a:path w="1826260" h="386079">
                  <a:moveTo>
                    <a:pt x="1770888" y="35052"/>
                  </a:moveTo>
                  <a:lnTo>
                    <a:pt x="1769364" y="33528"/>
                  </a:lnTo>
                  <a:lnTo>
                    <a:pt x="1769364" y="34374"/>
                  </a:lnTo>
                  <a:lnTo>
                    <a:pt x="1770888" y="35052"/>
                  </a:lnTo>
                  <a:close/>
                </a:path>
                <a:path w="1826260" h="386079">
                  <a:moveTo>
                    <a:pt x="1781556" y="373380"/>
                  </a:moveTo>
                  <a:lnTo>
                    <a:pt x="1781556" y="344424"/>
                  </a:lnTo>
                  <a:lnTo>
                    <a:pt x="1769364" y="352044"/>
                  </a:lnTo>
                  <a:lnTo>
                    <a:pt x="1769364" y="378460"/>
                  </a:lnTo>
                  <a:lnTo>
                    <a:pt x="1780032" y="374904"/>
                  </a:lnTo>
                  <a:lnTo>
                    <a:pt x="1780032" y="373380"/>
                  </a:lnTo>
                  <a:lnTo>
                    <a:pt x="1781556" y="373380"/>
                  </a:lnTo>
                  <a:close/>
                </a:path>
                <a:path w="1826260" h="386079">
                  <a:moveTo>
                    <a:pt x="1799844" y="362712"/>
                  </a:moveTo>
                  <a:lnTo>
                    <a:pt x="1799844" y="320040"/>
                  </a:lnTo>
                  <a:lnTo>
                    <a:pt x="1796796" y="326136"/>
                  </a:lnTo>
                  <a:lnTo>
                    <a:pt x="1795272" y="330708"/>
                  </a:lnTo>
                  <a:lnTo>
                    <a:pt x="1792224" y="333756"/>
                  </a:lnTo>
                  <a:lnTo>
                    <a:pt x="1789176" y="338328"/>
                  </a:lnTo>
                  <a:lnTo>
                    <a:pt x="1780032" y="344424"/>
                  </a:lnTo>
                  <a:lnTo>
                    <a:pt x="1781556" y="344424"/>
                  </a:lnTo>
                  <a:lnTo>
                    <a:pt x="1781556" y="373380"/>
                  </a:lnTo>
                  <a:lnTo>
                    <a:pt x="1795272" y="365760"/>
                  </a:lnTo>
                  <a:lnTo>
                    <a:pt x="1796796" y="365760"/>
                  </a:lnTo>
                  <a:lnTo>
                    <a:pt x="1799844" y="362712"/>
                  </a:lnTo>
                  <a:close/>
                </a:path>
                <a:path w="1826260" h="386079">
                  <a:moveTo>
                    <a:pt x="1799844" y="320040"/>
                  </a:moveTo>
                  <a:lnTo>
                    <a:pt x="1799844" y="318516"/>
                  </a:lnTo>
                  <a:lnTo>
                    <a:pt x="1798320" y="321564"/>
                  </a:lnTo>
                  <a:lnTo>
                    <a:pt x="1799844" y="320040"/>
                  </a:lnTo>
                  <a:close/>
                </a:path>
              </a:pathLst>
            </a:custGeom>
            <a:solidFill>
              <a:srgbClr val="FFFFFF"/>
            </a:solidFill>
          </p:spPr>
          <p:txBody>
            <a:bodyPr wrap="square" lIns="0" tIns="0" rIns="0" bIns="0" rtlCol="0"/>
            <a:lstStyle/>
            <a:p>
              <a:endParaRPr sz="1634"/>
            </a:p>
          </p:txBody>
        </p:sp>
      </p:grpSp>
      <p:sp>
        <p:nvSpPr>
          <p:cNvPr id="28" name="object 28"/>
          <p:cNvSpPr txBox="1"/>
          <p:nvPr/>
        </p:nvSpPr>
        <p:spPr>
          <a:xfrm>
            <a:off x="3341169" y="2681419"/>
            <a:ext cx="1022361" cy="207205"/>
          </a:xfrm>
          <a:prstGeom prst="rect">
            <a:avLst/>
          </a:prstGeom>
        </p:spPr>
        <p:txBody>
          <a:bodyPr vert="horz" wrap="square" lIns="0" tIns="11526" rIns="0" bIns="0" rtlCol="0">
            <a:spAutoFit/>
          </a:bodyPr>
          <a:lstStyle/>
          <a:p>
            <a:pPr marL="11527">
              <a:spcBef>
                <a:spcPts val="91"/>
              </a:spcBef>
            </a:pPr>
            <a:r>
              <a:rPr sz="1271" spc="-14" dirty="0">
                <a:solidFill>
                  <a:srgbClr val="FFFFFF"/>
                </a:solidFill>
                <a:latin typeface="Verdana"/>
                <a:cs typeface="Verdana"/>
              </a:rPr>
              <a:t>Raw</a:t>
            </a:r>
            <a:r>
              <a:rPr sz="1271" spc="-64" dirty="0">
                <a:solidFill>
                  <a:srgbClr val="FFFFFF"/>
                </a:solidFill>
                <a:latin typeface="Verdana"/>
                <a:cs typeface="Verdana"/>
              </a:rPr>
              <a:t> </a:t>
            </a:r>
            <a:r>
              <a:rPr sz="1271" dirty="0">
                <a:solidFill>
                  <a:srgbClr val="FFFFFF"/>
                </a:solidFill>
                <a:latin typeface="Verdana"/>
                <a:cs typeface="Verdana"/>
              </a:rPr>
              <a:t>Images</a:t>
            </a:r>
            <a:endParaRPr sz="1271">
              <a:latin typeface="Verdana"/>
              <a:cs typeface="Verdana"/>
            </a:endParaRPr>
          </a:p>
        </p:txBody>
      </p:sp>
      <p:grpSp>
        <p:nvGrpSpPr>
          <p:cNvPr id="29" name="object 29"/>
          <p:cNvGrpSpPr/>
          <p:nvPr/>
        </p:nvGrpSpPr>
        <p:grpSpPr>
          <a:xfrm>
            <a:off x="5334710" y="1684648"/>
            <a:ext cx="4593707" cy="3857769"/>
            <a:chOff x="4507870" y="1856232"/>
            <a:chExt cx="5061585" cy="4250690"/>
          </a:xfrm>
        </p:grpSpPr>
        <p:sp>
          <p:nvSpPr>
            <p:cNvPr id="30" name="object 30"/>
            <p:cNvSpPr/>
            <p:nvPr/>
          </p:nvSpPr>
          <p:spPr>
            <a:xfrm>
              <a:off x="4507870" y="3396996"/>
              <a:ext cx="5061203" cy="2709672"/>
            </a:xfrm>
            <a:prstGeom prst="rect">
              <a:avLst/>
            </a:prstGeom>
            <a:blipFill>
              <a:blip r:embed="rId3" cstate="print"/>
              <a:stretch>
                <a:fillRect/>
              </a:stretch>
            </a:blipFill>
          </p:spPr>
          <p:txBody>
            <a:bodyPr wrap="square" lIns="0" tIns="0" rIns="0" bIns="0" rtlCol="0"/>
            <a:lstStyle/>
            <a:p>
              <a:endParaRPr sz="1634"/>
            </a:p>
          </p:txBody>
        </p:sp>
        <p:sp>
          <p:nvSpPr>
            <p:cNvPr id="31" name="object 31"/>
            <p:cNvSpPr/>
            <p:nvPr/>
          </p:nvSpPr>
          <p:spPr>
            <a:xfrm>
              <a:off x="5778886" y="1856232"/>
              <a:ext cx="1077467" cy="900683"/>
            </a:xfrm>
            <a:prstGeom prst="rect">
              <a:avLst/>
            </a:prstGeom>
            <a:blipFill>
              <a:blip r:embed="rId4" cstate="print"/>
              <a:stretch>
                <a:fillRect/>
              </a:stretch>
            </a:blipFill>
          </p:spPr>
          <p:txBody>
            <a:bodyPr wrap="square" lIns="0" tIns="0" rIns="0" bIns="0" rtlCol="0"/>
            <a:lstStyle/>
            <a:p>
              <a:endParaRPr sz="1634"/>
            </a:p>
          </p:txBody>
        </p:sp>
        <p:sp>
          <p:nvSpPr>
            <p:cNvPr id="32" name="object 32"/>
            <p:cNvSpPr/>
            <p:nvPr/>
          </p:nvSpPr>
          <p:spPr>
            <a:xfrm>
              <a:off x="6234562" y="2193035"/>
              <a:ext cx="1091183" cy="899160"/>
            </a:xfrm>
            <a:prstGeom prst="rect">
              <a:avLst/>
            </a:prstGeom>
            <a:blipFill>
              <a:blip r:embed="rId5" cstate="print"/>
              <a:stretch>
                <a:fillRect/>
              </a:stretch>
            </a:blipFill>
          </p:spPr>
          <p:txBody>
            <a:bodyPr wrap="square" lIns="0" tIns="0" rIns="0" bIns="0" rtlCol="0"/>
            <a:lstStyle/>
            <a:p>
              <a:endParaRPr sz="1634"/>
            </a:p>
          </p:txBody>
        </p:sp>
        <p:sp>
          <p:nvSpPr>
            <p:cNvPr id="33" name="object 33"/>
            <p:cNvSpPr/>
            <p:nvPr/>
          </p:nvSpPr>
          <p:spPr>
            <a:xfrm>
              <a:off x="6711574" y="2497836"/>
              <a:ext cx="1088136" cy="899160"/>
            </a:xfrm>
            <a:prstGeom prst="rect">
              <a:avLst/>
            </a:prstGeom>
            <a:blipFill>
              <a:blip r:embed="rId6" cstate="print"/>
              <a:stretch>
                <a:fillRect/>
              </a:stretch>
            </a:blipFill>
          </p:spPr>
          <p:txBody>
            <a:bodyPr wrap="square" lIns="0" tIns="0" rIns="0" bIns="0" rtlCol="0"/>
            <a:lstStyle/>
            <a:p>
              <a:endParaRPr sz="1634"/>
            </a:p>
          </p:txBody>
        </p:sp>
        <p:sp>
          <p:nvSpPr>
            <p:cNvPr id="34" name="object 34"/>
            <p:cNvSpPr/>
            <p:nvPr/>
          </p:nvSpPr>
          <p:spPr>
            <a:xfrm>
              <a:off x="7225162" y="2816352"/>
              <a:ext cx="1075944" cy="900683"/>
            </a:xfrm>
            <a:prstGeom prst="rect">
              <a:avLst/>
            </a:prstGeom>
            <a:blipFill>
              <a:blip r:embed="rId7" cstate="print"/>
              <a:stretch>
                <a:fillRect/>
              </a:stretch>
            </a:blipFill>
          </p:spPr>
          <p:txBody>
            <a:bodyPr wrap="square" lIns="0" tIns="0" rIns="0" bIns="0" rtlCol="0"/>
            <a:lstStyle/>
            <a:p>
              <a:endParaRPr sz="1634"/>
            </a:p>
          </p:txBody>
        </p:sp>
      </p:grpSp>
      <p:sp>
        <p:nvSpPr>
          <p:cNvPr id="35" name="object 35"/>
          <p:cNvSpPr txBox="1">
            <a:spLocks noGrp="1"/>
          </p:cNvSpPr>
          <p:nvPr>
            <p:ph type="title"/>
          </p:nvPr>
        </p:nvSpPr>
        <p:spPr>
          <a:xfrm>
            <a:off x="3101888" y="596215"/>
            <a:ext cx="5986631"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Illumina: </a:t>
            </a:r>
            <a:r>
              <a:rPr sz="3630" spc="-5" dirty="0"/>
              <a:t>Data</a:t>
            </a:r>
            <a:r>
              <a:rPr sz="3630" spc="54" dirty="0"/>
              <a:t> </a:t>
            </a:r>
            <a:r>
              <a:rPr sz="3630" spc="-9" dirty="0"/>
              <a:t>Processing</a:t>
            </a:r>
            <a:endParaRPr sz="3630"/>
          </a:p>
        </p:txBody>
      </p:sp>
    </p:spTree>
    <p:extLst>
      <p:ext uri="{BB962C8B-B14F-4D97-AF65-F5344CB8AC3E}">
        <p14:creationId xmlns:p14="http://schemas.microsoft.com/office/powerpoint/2010/main" val="216102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053" y="4258645"/>
            <a:ext cx="8298756" cy="2282158"/>
            <a:chOff x="774073" y="4692396"/>
            <a:chExt cx="9144000" cy="2514600"/>
          </a:xfrm>
        </p:grpSpPr>
        <p:sp>
          <p:nvSpPr>
            <p:cNvPr id="3" name="object 3"/>
            <p:cNvSpPr/>
            <p:nvPr/>
          </p:nvSpPr>
          <p:spPr>
            <a:xfrm>
              <a:off x="5196718" y="4692396"/>
              <a:ext cx="1597152" cy="2153411"/>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2983869" y="4692396"/>
              <a:ext cx="1595627" cy="2133600"/>
            </a:xfrm>
            <a:prstGeom prst="rect">
              <a:avLst/>
            </a:prstGeom>
            <a:blipFill>
              <a:blip r:embed="rId3" cstate="print"/>
              <a:stretch>
                <a:fillRect/>
              </a:stretch>
            </a:blipFill>
          </p:spPr>
          <p:txBody>
            <a:bodyPr wrap="square" lIns="0" tIns="0" rIns="0" bIns="0" rtlCol="0"/>
            <a:lstStyle/>
            <a:p>
              <a:endParaRPr sz="1634"/>
            </a:p>
          </p:txBody>
        </p:sp>
      </p:grpSp>
      <p:sp>
        <p:nvSpPr>
          <p:cNvPr id="5" name="object 5"/>
          <p:cNvSpPr txBox="1"/>
          <p:nvPr/>
        </p:nvSpPr>
        <p:spPr>
          <a:xfrm>
            <a:off x="2501613" y="1584601"/>
            <a:ext cx="6715653" cy="2438713"/>
          </a:xfrm>
          <a:prstGeom prst="rect">
            <a:avLst/>
          </a:prstGeom>
        </p:spPr>
        <p:txBody>
          <a:bodyPr vert="horz" wrap="square" lIns="0" tIns="11526" rIns="0" bIns="0" rtlCol="0">
            <a:spAutoFit/>
          </a:bodyPr>
          <a:lstStyle/>
          <a:p>
            <a:pPr marL="11527" marR="4611">
              <a:lnSpc>
                <a:spcPct val="120800"/>
              </a:lnSpc>
              <a:spcBef>
                <a:spcPts val="91"/>
              </a:spcBef>
            </a:pPr>
            <a:r>
              <a:rPr sz="2178" spc="-5" dirty="0">
                <a:latin typeface="Arial"/>
                <a:cs typeface="Arial"/>
              </a:rPr>
              <a:t>1995 </a:t>
            </a:r>
            <a:r>
              <a:rPr sz="2178" dirty="0">
                <a:latin typeface="Arial"/>
                <a:cs typeface="Arial"/>
              </a:rPr>
              <a:t>– </a:t>
            </a:r>
            <a:r>
              <a:rPr sz="2178" spc="-5" dirty="0">
                <a:latin typeface="Arial"/>
                <a:cs typeface="Arial"/>
              </a:rPr>
              <a:t>First bacterial genome </a:t>
            </a:r>
            <a:r>
              <a:rPr sz="2178" dirty="0">
                <a:latin typeface="Arial"/>
                <a:cs typeface="Arial"/>
              </a:rPr>
              <a:t>– </a:t>
            </a:r>
            <a:r>
              <a:rPr sz="2178" i="1" spc="-5" dirty="0">
                <a:latin typeface="Arial"/>
                <a:cs typeface="Arial"/>
              </a:rPr>
              <a:t>H. influenzae </a:t>
            </a:r>
            <a:r>
              <a:rPr sz="2178" spc="-5" dirty="0">
                <a:latin typeface="Arial"/>
                <a:cs typeface="Arial"/>
              </a:rPr>
              <a:t>(1.8 Mb)  1998 </a:t>
            </a:r>
            <a:r>
              <a:rPr sz="2178" dirty="0">
                <a:latin typeface="Arial"/>
                <a:cs typeface="Arial"/>
              </a:rPr>
              <a:t>– </a:t>
            </a:r>
            <a:r>
              <a:rPr sz="2178" spc="-5" dirty="0">
                <a:latin typeface="Arial"/>
                <a:cs typeface="Arial"/>
              </a:rPr>
              <a:t>First animal genome </a:t>
            </a:r>
            <a:r>
              <a:rPr sz="2178" dirty="0">
                <a:latin typeface="Arial"/>
                <a:cs typeface="Arial"/>
              </a:rPr>
              <a:t>– </a:t>
            </a:r>
            <a:r>
              <a:rPr sz="2178" i="1" spc="-5" dirty="0">
                <a:latin typeface="Arial"/>
                <a:cs typeface="Arial"/>
              </a:rPr>
              <a:t>C. elegans </a:t>
            </a:r>
            <a:r>
              <a:rPr sz="2178" spc="-5" dirty="0">
                <a:latin typeface="Arial"/>
                <a:cs typeface="Arial"/>
              </a:rPr>
              <a:t>(97 Mb)  2003 </a:t>
            </a:r>
            <a:r>
              <a:rPr sz="2178" dirty="0">
                <a:latin typeface="Arial"/>
                <a:cs typeface="Arial"/>
              </a:rPr>
              <a:t>– </a:t>
            </a:r>
            <a:r>
              <a:rPr sz="2178" spc="-5" dirty="0">
                <a:latin typeface="Arial"/>
                <a:cs typeface="Arial"/>
              </a:rPr>
              <a:t>Completion of Human Genome Project </a:t>
            </a:r>
            <a:r>
              <a:rPr sz="2178" dirty="0">
                <a:latin typeface="Arial"/>
                <a:cs typeface="Arial"/>
              </a:rPr>
              <a:t>(3</a:t>
            </a:r>
            <a:r>
              <a:rPr sz="2178" spc="45" dirty="0">
                <a:latin typeface="Arial"/>
                <a:cs typeface="Arial"/>
              </a:rPr>
              <a:t> </a:t>
            </a:r>
            <a:r>
              <a:rPr sz="2178" spc="-5" dirty="0">
                <a:latin typeface="Arial"/>
                <a:cs typeface="Arial"/>
              </a:rPr>
              <a:t>Gb)</a:t>
            </a:r>
            <a:endParaRPr sz="2178" dirty="0">
              <a:latin typeface="Arial"/>
              <a:cs typeface="Arial"/>
            </a:endParaRPr>
          </a:p>
          <a:p>
            <a:pPr marL="698507">
              <a:spcBef>
                <a:spcPts val="545"/>
              </a:spcBef>
            </a:pPr>
            <a:r>
              <a:rPr sz="2178" dirty="0">
                <a:latin typeface="Arial"/>
                <a:cs typeface="Arial"/>
              </a:rPr>
              <a:t>– </a:t>
            </a:r>
            <a:r>
              <a:rPr sz="2178" spc="-5" dirty="0">
                <a:latin typeface="Arial"/>
                <a:cs typeface="Arial"/>
              </a:rPr>
              <a:t>13 years, $2.7</a:t>
            </a:r>
            <a:r>
              <a:rPr sz="2178" spc="-9" dirty="0">
                <a:latin typeface="Arial"/>
                <a:cs typeface="Arial"/>
              </a:rPr>
              <a:t> </a:t>
            </a:r>
            <a:r>
              <a:rPr sz="2178" spc="-5" dirty="0">
                <a:latin typeface="Arial"/>
                <a:cs typeface="Arial"/>
              </a:rPr>
              <a:t>bn</a:t>
            </a:r>
            <a:endParaRPr sz="2178" dirty="0">
              <a:latin typeface="Arial"/>
              <a:cs typeface="Arial"/>
            </a:endParaRPr>
          </a:p>
          <a:p>
            <a:pPr marL="11527" marR="102010">
              <a:lnSpc>
                <a:spcPct val="120800"/>
              </a:lnSpc>
            </a:pPr>
            <a:r>
              <a:rPr sz="2178" spc="-5" dirty="0">
                <a:latin typeface="Arial"/>
                <a:cs typeface="Arial"/>
              </a:rPr>
              <a:t>2005 </a:t>
            </a:r>
            <a:r>
              <a:rPr sz="2178" dirty="0">
                <a:latin typeface="Arial"/>
                <a:cs typeface="Arial"/>
              </a:rPr>
              <a:t>– </a:t>
            </a:r>
            <a:r>
              <a:rPr sz="2178" spc="-5" dirty="0">
                <a:latin typeface="Arial"/>
                <a:cs typeface="Arial"/>
              </a:rPr>
              <a:t>First “next-generation” sequencing instrument  2013– &gt;10,000 genome sequences in NCBI</a:t>
            </a:r>
            <a:r>
              <a:rPr sz="2178" spc="64" dirty="0">
                <a:latin typeface="Arial"/>
                <a:cs typeface="Arial"/>
              </a:rPr>
              <a:t> </a:t>
            </a:r>
            <a:r>
              <a:rPr sz="2178" spc="-5" dirty="0">
                <a:latin typeface="Arial"/>
                <a:cs typeface="Arial"/>
              </a:rPr>
              <a:t>database</a:t>
            </a:r>
            <a:endParaRPr sz="2178" dirty="0">
              <a:latin typeface="Arial"/>
              <a:cs typeface="Arial"/>
            </a:endParaRPr>
          </a:p>
        </p:txBody>
      </p:sp>
      <p:sp>
        <p:nvSpPr>
          <p:cNvPr id="6" name="object 6"/>
          <p:cNvSpPr txBox="1">
            <a:spLocks noGrp="1"/>
          </p:cNvSpPr>
          <p:nvPr>
            <p:ph type="title"/>
          </p:nvPr>
        </p:nvSpPr>
        <p:spPr>
          <a:xfrm>
            <a:off x="2673120" y="796769"/>
            <a:ext cx="6845898"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A </a:t>
            </a:r>
            <a:r>
              <a:rPr sz="3630" spc="-9" dirty="0"/>
              <a:t>quick history </a:t>
            </a:r>
            <a:r>
              <a:rPr sz="3630" spc="-5" dirty="0"/>
              <a:t>of</a:t>
            </a:r>
            <a:r>
              <a:rPr sz="3630" spc="95" dirty="0"/>
              <a:t> </a:t>
            </a:r>
            <a:r>
              <a:rPr sz="3630" spc="-9" dirty="0"/>
              <a:t>sequencing</a:t>
            </a:r>
            <a:endParaRPr sz="3630"/>
          </a:p>
        </p:txBody>
      </p:sp>
    </p:spTree>
    <p:extLst>
      <p:ext uri="{BB962C8B-B14F-4D97-AF65-F5344CB8AC3E}">
        <p14:creationId xmlns:p14="http://schemas.microsoft.com/office/powerpoint/2010/main" val="308001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5291" y="796769"/>
            <a:ext cx="4019710"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Platform</a:t>
            </a:r>
            <a:r>
              <a:rPr sz="3630" dirty="0"/>
              <a:t> </a:t>
            </a:r>
            <a:r>
              <a:rPr sz="3630" spc="-9" dirty="0"/>
              <a:t>Updates</a:t>
            </a:r>
            <a:endParaRPr sz="3630"/>
          </a:p>
        </p:txBody>
      </p:sp>
      <p:grpSp>
        <p:nvGrpSpPr>
          <p:cNvPr id="3" name="object 3"/>
          <p:cNvGrpSpPr/>
          <p:nvPr/>
        </p:nvGrpSpPr>
        <p:grpSpPr>
          <a:xfrm>
            <a:off x="2349926" y="1757953"/>
            <a:ext cx="7630822" cy="2757031"/>
            <a:chOff x="1219081" y="1937004"/>
            <a:chExt cx="8408035" cy="3037840"/>
          </a:xfrm>
        </p:grpSpPr>
        <p:sp>
          <p:nvSpPr>
            <p:cNvPr id="4" name="object 4"/>
            <p:cNvSpPr/>
            <p:nvPr/>
          </p:nvSpPr>
          <p:spPr>
            <a:xfrm>
              <a:off x="4236597" y="1973579"/>
              <a:ext cx="5390387" cy="316991"/>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1231273" y="1950719"/>
              <a:ext cx="3017520" cy="364490"/>
            </a:xfrm>
            <a:custGeom>
              <a:avLst/>
              <a:gdLst/>
              <a:ahLst/>
              <a:cxnLst/>
              <a:rect l="l" t="t" r="r" b="b"/>
              <a:pathLst>
                <a:path w="3017520" h="364489">
                  <a:moveTo>
                    <a:pt x="3017516" y="303275"/>
                  </a:moveTo>
                  <a:lnTo>
                    <a:pt x="3017516" y="59435"/>
                  </a:lnTo>
                  <a:lnTo>
                    <a:pt x="3012944" y="36004"/>
                  </a:lnTo>
                  <a:lnTo>
                    <a:pt x="3000371" y="17144"/>
                  </a:lnTo>
                  <a:lnTo>
                    <a:pt x="2981512" y="4571"/>
                  </a:lnTo>
                  <a:lnTo>
                    <a:pt x="2958080" y="0"/>
                  </a:lnTo>
                  <a:lnTo>
                    <a:pt x="60959" y="0"/>
                  </a:lnTo>
                  <a:lnTo>
                    <a:pt x="37290" y="4571"/>
                  </a:lnTo>
                  <a:lnTo>
                    <a:pt x="17906" y="17144"/>
                  </a:lnTo>
                  <a:lnTo>
                    <a:pt x="4810" y="36004"/>
                  </a:lnTo>
                  <a:lnTo>
                    <a:pt x="0" y="59435"/>
                  </a:lnTo>
                  <a:lnTo>
                    <a:pt x="0" y="303275"/>
                  </a:lnTo>
                  <a:lnTo>
                    <a:pt x="4810" y="326945"/>
                  </a:lnTo>
                  <a:lnTo>
                    <a:pt x="17906" y="346328"/>
                  </a:lnTo>
                  <a:lnTo>
                    <a:pt x="37290" y="359425"/>
                  </a:lnTo>
                  <a:lnTo>
                    <a:pt x="60959" y="364235"/>
                  </a:lnTo>
                  <a:lnTo>
                    <a:pt x="2958080" y="364235"/>
                  </a:lnTo>
                  <a:lnTo>
                    <a:pt x="2981512" y="359425"/>
                  </a:lnTo>
                  <a:lnTo>
                    <a:pt x="3000371" y="346328"/>
                  </a:lnTo>
                  <a:lnTo>
                    <a:pt x="3012944" y="326945"/>
                  </a:lnTo>
                  <a:lnTo>
                    <a:pt x="3017516" y="303275"/>
                  </a:lnTo>
                  <a:close/>
                </a:path>
              </a:pathLst>
            </a:custGeom>
            <a:solidFill>
              <a:srgbClr val="2D2D89"/>
            </a:solidFill>
          </p:spPr>
          <p:txBody>
            <a:bodyPr wrap="square" lIns="0" tIns="0" rIns="0" bIns="0" rtlCol="0"/>
            <a:lstStyle/>
            <a:p>
              <a:endParaRPr sz="1634"/>
            </a:p>
          </p:txBody>
        </p:sp>
        <p:sp>
          <p:nvSpPr>
            <p:cNvPr id="6" name="object 6"/>
            <p:cNvSpPr/>
            <p:nvPr/>
          </p:nvSpPr>
          <p:spPr>
            <a:xfrm>
              <a:off x="1219081" y="1937004"/>
              <a:ext cx="3043555" cy="390525"/>
            </a:xfrm>
            <a:custGeom>
              <a:avLst/>
              <a:gdLst/>
              <a:ahLst/>
              <a:cxnLst/>
              <a:rect l="l" t="t" r="r" b="b"/>
              <a:pathLst>
                <a:path w="3043554" h="390525">
                  <a:moveTo>
                    <a:pt x="6096" y="345948"/>
                  </a:moveTo>
                  <a:lnTo>
                    <a:pt x="6096" y="45720"/>
                  </a:lnTo>
                  <a:lnTo>
                    <a:pt x="3048" y="53340"/>
                  </a:lnTo>
                  <a:lnTo>
                    <a:pt x="1524" y="59436"/>
                  </a:lnTo>
                  <a:lnTo>
                    <a:pt x="0" y="67056"/>
                  </a:lnTo>
                  <a:lnTo>
                    <a:pt x="0" y="326136"/>
                  </a:lnTo>
                  <a:lnTo>
                    <a:pt x="1524" y="332232"/>
                  </a:lnTo>
                  <a:lnTo>
                    <a:pt x="3048" y="339852"/>
                  </a:lnTo>
                  <a:lnTo>
                    <a:pt x="6096" y="345948"/>
                  </a:lnTo>
                  <a:close/>
                </a:path>
                <a:path w="3043554" h="390525">
                  <a:moveTo>
                    <a:pt x="21336" y="368808"/>
                  </a:moveTo>
                  <a:lnTo>
                    <a:pt x="21336" y="22860"/>
                  </a:lnTo>
                  <a:lnTo>
                    <a:pt x="13716" y="32004"/>
                  </a:lnTo>
                  <a:lnTo>
                    <a:pt x="12192" y="33528"/>
                  </a:lnTo>
                  <a:lnTo>
                    <a:pt x="6096" y="44196"/>
                  </a:lnTo>
                  <a:lnTo>
                    <a:pt x="6096" y="347472"/>
                  </a:lnTo>
                  <a:lnTo>
                    <a:pt x="12192" y="356616"/>
                  </a:lnTo>
                  <a:lnTo>
                    <a:pt x="12192" y="358140"/>
                  </a:lnTo>
                  <a:lnTo>
                    <a:pt x="13716" y="358140"/>
                  </a:lnTo>
                  <a:lnTo>
                    <a:pt x="13716" y="359664"/>
                  </a:lnTo>
                  <a:lnTo>
                    <a:pt x="21336" y="368808"/>
                  </a:lnTo>
                  <a:close/>
                </a:path>
                <a:path w="3043554" h="390525">
                  <a:moveTo>
                    <a:pt x="3037329" y="347472"/>
                  </a:moveTo>
                  <a:lnTo>
                    <a:pt x="3037329" y="44196"/>
                  </a:lnTo>
                  <a:lnTo>
                    <a:pt x="3031233" y="33528"/>
                  </a:lnTo>
                  <a:lnTo>
                    <a:pt x="3029709" y="32004"/>
                  </a:lnTo>
                  <a:lnTo>
                    <a:pt x="3022089" y="22860"/>
                  </a:lnTo>
                  <a:lnTo>
                    <a:pt x="3020565" y="21336"/>
                  </a:lnTo>
                  <a:lnTo>
                    <a:pt x="3011421" y="13716"/>
                  </a:lnTo>
                  <a:lnTo>
                    <a:pt x="3009897" y="12192"/>
                  </a:lnTo>
                  <a:lnTo>
                    <a:pt x="2999229" y="6096"/>
                  </a:lnTo>
                  <a:lnTo>
                    <a:pt x="2997705" y="6096"/>
                  </a:lnTo>
                  <a:lnTo>
                    <a:pt x="2991609" y="3048"/>
                  </a:lnTo>
                  <a:lnTo>
                    <a:pt x="2976369" y="0"/>
                  </a:lnTo>
                  <a:lnTo>
                    <a:pt x="73152" y="0"/>
                  </a:lnTo>
                  <a:lnTo>
                    <a:pt x="65532" y="1524"/>
                  </a:lnTo>
                  <a:lnTo>
                    <a:pt x="57912" y="1524"/>
                  </a:lnTo>
                  <a:lnTo>
                    <a:pt x="51816" y="4572"/>
                  </a:lnTo>
                  <a:lnTo>
                    <a:pt x="45720" y="6096"/>
                  </a:lnTo>
                  <a:lnTo>
                    <a:pt x="44196" y="6096"/>
                  </a:lnTo>
                  <a:lnTo>
                    <a:pt x="33528" y="12192"/>
                  </a:lnTo>
                  <a:lnTo>
                    <a:pt x="32004" y="13716"/>
                  </a:lnTo>
                  <a:lnTo>
                    <a:pt x="22860" y="21336"/>
                  </a:lnTo>
                  <a:lnTo>
                    <a:pt x="21336" y="21336"/>
                  </a:lnTo>
                  <a:lnTo>
                    <a:pt x="21336" y="370332"/>
                  </a:lnTo>
                  <a:lnTo>
                    <a:pt x="22860" y="370332"/>
                  </a:lnTo>
                  <a:lnTo>
                    <a:pt x="25908" y="372872"/>
                  </a:lnTo>
                  <a:lnTo>
                    <a:pt x="25908" y="68580"/>
                  </a:lnTo>
                  <a:lnTo>
                    <a:pt x="27432" y="64008"/>
                  </a:lnTo>
                  <a:lnTo>
                    <a:pt x="27432" y="59436"/>
                  </a:lnTo>
                  <a:lnTo>
                    <a:pt x="28956" y="54864"/>
                  </a:lnTo>
                  <a:lnTo>
                    <a:pt x="28956" y="56388"/>
                  </a:lnTo>
                  <a:lnTo>
                    <a:pt x="33528" y="48387"/>
                  </a:lnTo>
                  <a:lnTo>
                    <a:pt x="33528" y="47244"/>
                  </a:lnTo>
                  <a:lnTo>
                    <a:pt x="38100" y="42672"/>
                  </a:lnTo>
                  <a:lnTo>
                    <a:pt x="38100" y="41148"/>
                  </a:lnTo>
                  <a:lnTo>
                    <a:pt x="47244" y="33528"/>
                  </a:lnTo>
                  <a:lnTo>
                    <a:pt x="47244" y="34181"/>
                  </a:lnTo>
                  <a:lnTo>
                    <a:pt x="56388" y="28956"/>
                  </a:lnTo>
                  <a:lnTo>
                    <a:pt x="56388" y="29464"/>
                  </a:lnTo>
                  <a:lnTo>
                    <a:pt x="59436" y="27432"/>
                  </a:lnTo>
                  <a:lnTo>
                    <a:pt x="64008" y="25908"/>
                  </a:lnTo>
                  <a:lnTo>
                    <a:pt x="2974845" y="25908"/>
                  </a:lnTo>
                  <a:lnTo>
                    <a:pt x="2979417" y="27432"/>
                  </a:lnTo>
                  <a:lnTo>
                    <a:pt x="2983989" y="27432"/>
                  </a:lnTo>
                  <a:lnTo>
                    <a:pt x="2987037" y="29464"/>
                  </a:lnTo>
                  <a:lnTo>
                    <a:pt x="2987037" y="28956"/>
                  </a:lnTo>
                  <a:lnTo>
                    <a:pt x="2996181" y="34181"/>
                  </a:lnTo>
                  <a:lnTo>
                    <a:pt x="2996181" y="33528"/>
                  </a:lnTo>
                  <a:lnTo>
                    <a:pt x="3009897" y="47244"/>
                  </a:lnTo>
                  <a:lnTo>
                    <a:pt x="3009897" y="48387"/>
                  </a:lnTo>
                  <a:lnTo>
                    <a:pt x="3014469" y="56388"/>
                  </a:lnTo>
                  <a:lnTo>
                    <a:pt x="3014469" y="54864"/>
                  </a:lnTo>
                  <a:lnTo>
                    <a:pt x="3015993" y="59436"/>
                  </a:lnTo>
                  <a:lnTo>
                    <a:pt x="3017517" y="65532"/>
                  </a:lnTo>
                  <a:lnTo>
                    <a:pt x="3017517" y="372872"/>
                  </a:lnTo>
                  <a:lnTo>
                    <a:pt x="3020565" y="370332"/>
                  </a:lnTo>
                  <a:lnTo>
                    <a:pt x="3022089" y="368808"/>
                  </a:lnTo>
                  <a:lnTo>
                    <a:pt x="3029709" y="359664"/>
                  </a:lnTo>
                  <a:lnTo>
                    <a:pt x="3029709" y="358140"/>
                  </a:lnTo>
                  <a:lnTo>
                    <a:pt x="3031233" y="358140"/>
                  </a:lnTo>
                  <a:lnTo>
                    <a:pt x="3031233" y="356616"/>
                  </a:lnTo>
                  <a:lnTo>
                    <a:pt x="3037329" y="347472"/>
                  </a:lnTo>
                  <a:close/>
                </a:path>
                <a:path w="3043554" h="390525">
                  <a:moveTo>
                    <a:pt x="35052" y="344424"/>
                  </a:moveTo>
                  <a:lnTo>
                    <a:pt x="28956" y="335280"/>
                  </a:lnTo>
                  <a:lnTo>
                    <a:pt x="28956" y="336804"/>
                  </a:lnTo>
                  <a:lnTo>
                    <a:pt x="27432" y="330708"/>
                  </a:lnTo>
                  <a:lnTo>
                    <a:pt x="25908" y="326136"/>
                  </a:lnTo>
                  <a:lnTo>
                    <a:pt x="25908" y="372872"/>
                  </a:lnTo>
                  <a:lnTo>
                    <a:pt x="32004" y="377952"/>
                  </a:lnTo>
                  <a:lnTo>
                    <a:pt x="33528" y="377952"/>
                  </a:lnTo>
                  <a:lnTo>
                    <a:pt x="33528" y="342900"/>
                  </a:lnTo>
                  <a:lnTo>
                    <a:pt x="35052" y="344424"/>
                  </a:lnTo>
                  <a:close/>
                </a:path>
                <a:path w="3043554" h="390525">
                  <a:moveTo>
                    <a:pt x="35052" y="45720"/>
                  </a:moveTo>
                  <a:lnTo>
                    <a:pt x="33528" y="47244"/>
                  </a:lnTo>
                  <a:lnTo>
                    <a:pt x="33528" y="48387"/>
                  </a:lnTo>
                  <a:lnTo>
                    <a:pt x="35052" y="45720"/>
                  </a:lnTo>
                  <a:close/>
                </a:path>
                <a:path w="3043554" h="390525">
                  <a:moveTo>
                    <a:pt x="41148" y="352044"/>
                  </a:moveTo>
                  <a:lnTo>
                    <a:pt x="33528" y="342900"/>
                  </a:lnTo>
                  <a:lnTo>
                    <a:pt x="33528" y="379476"/>
                  </a:lnTo>
                  <a:lnTo>
                    <a:pt x="38100" y="381435"/>
                  </a:lnTo>
                  <a:lnTo>
                    <a:pt x="38100" y="350520"/>
                  </a:lnTo>
                  <a:lnTo>
                    <a:pt x="41148" y="352044"/>
                  </a:lnTo>
                  <a:close/>
                </a:path>
                <a:path w="3043554" h="390525">
                  <a:moveTo>
                    <a:pt x="41148" y="39624"/>
                  </a:moveTo>
                  <a:lnTo>
                    <a:pt x="38100" y="41148"/>
                  </a:lnTo>
                  <a:lnTo>
                    <a:pt x="38100" y="42672"/>
                  </a:lnTo>
                  <a:lnTo>
                    <a:pt x="41148" y="39624"/>
                  </a:lnTo>
                  <a:close/>
                </a:path>
                <a:path w="3043554" h="390525">
                  <a:moveTo>
                    <a:pt x="47244" y="385953"/>
                  </a:moveTo>
                  <a:lnTo>
                    <a:pt x="47244" y="358140"/>
                  </a:lnTo>
                  <a:lnTo>
                    <a:pt x="38100" y="350520"/>
                  </a:lnTo>
                  <a:lnTo>
                    <a:pt x="38100" y="381435"/>
                  </a:lnTo>
                  <a:lnTo>
                    <a:pt x="44196" y="384048"/>
                  </a:lnTo>
                  <a:lnTo>
                    <a:pt x="45720" y="385572"/>
                  </a:lnTo>
                  <a:lnTo>
                    <a:pt x="47244" y="385953"/>
                  </a:lnTo>
                  <a:close/>
                </a:path>
                <a:path w="3043554" h="390525">
                  <a:moveTo>
                    <a:pt x="47244" y="34181"/>
                  </a:moveTo>
                  <a:lnTo>
                    <a:pt x="47244" y="33528"/>
                  </a:lnTo>
                  <a:lnTo>
                    <a:pt x="45720" y="35052"/>
                  </a:lnTo>
                  <a:lnTo>
                    <a:pt x="47244" y="34181"/>
                  </a:lnTo>
                  <a:close/>
                </a:path>
                <a:path w="3043554" h="390525">
                  <a:moveTo>
                    <a:pt x="56388" y="388924"/>
                  </a:moveTo>
                  <a:lnTo>
                    <a:pt x="56388" y="362712"/>
                  </a:lnTo>
                  <a:lnTo>
                    <a:pt x="45720" y="356616"/>
                  </a:lnTo>
                  <a:lnTo>
                    <a:pt x="47244" y="358140"/>
                  </a:lnTo>
                  <a:lnTo>
                    <a:pt x="47244" y="385953"/>
                  </a:lnTo>
                  <a:lnTo>
                    <a:pt x="51816" y="387096"/>
                  </a:lnTo>
                  <a:lnTo>
                    <a:pt x="56388" y="388924"/>
                  </a:lnTo>
                  <a:close/>
                </a:path>
                <a:path w="3043554" h="390525">
                  <a:moveTo>
                    <a:pt x="56388" y="29464"/>
                  </a:moveTo>
                  <a:lnTo>
                    <a:pt x="56388" y="28956"/>
                  </a:lnTo>
                  <a:lnTo>
                    <a:pt x="54864" y="30480"/>
                  </a:lnTo>
                  <a:lnTo>
                    <a:pt x="56388" y="29464"/>
                  </a:lnTo>
                  <a:close/>
                </a:path>
                <a:path w="3043554" h="390525">
                  <a:moveTo>
                    <a:pt x="2988561" y="361188"/>
                  </a:moveTo>
                  <a:lnTo>
                    <a:pt x="2979417" y="364236"/>
                  </a:lnTo>
                  <a:lnTo>
                    <a:pt x="2973321" y="365760"/>
                  </a:lnTo>
                  <a:lnTo>
                    <a:pt x="68580" y="365760"/>
                  </a:lnTo>
                  <a:lnTo>
                    <a:pt x="54864" y="361188"/>
                  </a:lnTo>
                  <a:lnTo>
                    <a:pt x="56388" y="362712"/>
                  </a:lnTo>
                  <a:lnTo>
                    <a:pt x="56388" y="388924"/>
                  </a:lnTo>
                  <a:lnTo>
                    <a:pt x="59436" y="390144"/>
                  </a:lnTo>
                  <a:lnTo>
                    <a:pt x="2977893" y="390144"/>
                  </a:lnTo>
                  <a:lnTo>
                    <a:pt x="2985513" y="388620"/>
                  </a:lnTo>
                  <a:lnTo>
                    <a:pt x="2987037" y="388239"/>
                  </a:lnTo>
                  <a:lnTo>
                    <a:pt x="2987037" y="362712"/>
                  </a:lnTo>
                  <a:lnTo>
                    <a:pt x="2988561" y="361188"/>
                  </a:lnTo>
                  <a:close/>
                </a:path>
                <a:path w="3043554" h="390525">
                  <a:moveTo>
                    <a:pt x="2988561" y="30480"/>
                  </a:moveTo>
                  <a:lnTo>
                    <a:pt x="2987037" y="28956"/>
                  </a:lnTo>
                  <a:lnTo>
                    <a:pt x="2987037" y="29464"/>
                  </a:lnTo>
                  <a:lnTo>
                    <a:pt x="2988561" y="30480"/>
                  </a:lnTo>
                  <a:close/>
                </a:path>
                <a:path w="3043554" h="390525">
                  <a:moveTo>
                    <a:pt x="2997705" y="356616"/>
                  </a:moveTo>
                  <a:lnTo>
                    <a:pt x="2987037" y="362712"/>
                  </a:lnTo>
                  <a:lnTo>
                    <a:pt x="2987037" y="388239"/>
                  </a:lnTo>
                  <a:lnTo>
                    <a:pt x="2996181" y="385953"/>
                  </a:lnTo>
                  <a:lnTo>
                    <a:pt x="2996181" y="358140"/>
                  </a:lnTo>
                  <a:lnTo>
                    <a:pt x="2997705" y="356616"/>
                  </a:lnTo>
                  <a:close/>
                </a:path>
                <a:path w="3043554" h="390525">
                  <a:moveTo>
                    <a:pt x="2997705" y="35052"/>
                  </a:moveTo>
                  <a:lnTo>
                    <a:pt x="2996181" y="33528"/>
                  </a:lnTo>
                  <a:lnTo>
                    <a:pt x="2996181" y="34181"/>
                  </a:lnTo>
                  <a:lnTo>
                    <a:pt x="2997705" y="35052"/>
                  </a:lnTo>
                  <a:close/>
                </a:path>
                <a:path w="3043554" h="390525">
                  <a:moveTo>
                    <a:pt x="3003801" y="382088"/>
                  </a:moveTo>
                  <a:lnTo>
                    <a:pt x="3003801" y="350520"/>
                  </a:lnTo>
                  <a:lnTo>
                    <a:pt x="2996181" y="358140"/>
                  </a:lnTo>
                  <a:lnTo>
                    <a:pt x="2996181" y="385953"/>
                  </a:lnTo>
                  <a:lnTo>
                    <a:pt x="2997705" y="385572"/>
                  </a:lnTo>
                  <a:lnTo>
                    <a:pt x="2999229" y="384048"/>
                  </a:lnTo>
                  <a:lnTo>
                    <a:pt x="3003801" y="382088"/>
                  </a:lnTo>
                  <a:close/>
                </a:path>
                <a:path w="3043554" h="390525">
                  <a:moveTo>
                    <a:pt x="3009897" y="379476"/>
                  </a:moveTo>
                  <a:lnTo>
                    <a:pt x="3009897" y="342900"/>
                  </a:lnTo>
                  <a:lnTo>
                    <a:pt x="3002277" y="352044"/>
                  </a:lnTo>
                  <a:lnTo>
                    <a:pt x="3003801" y="350520"/>
                  </a:lnTo>
                  <a:lnTo>
                    <a:pt x="3003801" y="382088"/>
                  </a:lnTo>
                  <a:lnTo>
                    <a:pt x="3009897" y="379476"/>
                  </a:lnTo>
                  <a:close/>
                </a:path>
                <a:path w="3043554" h="390525">
                  <a:moveTo>
                    <a:pt x="3009897" y="48387"/>
                  </a:moveTo>
                  <a:lnTo>
                    <a:pt x="3009897" y="47244"/>
                  </a:lnTo>
                  <a:lnTo>
                    <a:pt x="3008373" y="45720"/>
                  </a:lnTo>
                  <a:lnTo>
                    <a:pt x="3009897" y="48387"/>
                  </a:lnTo>
                  <a:close/>
                </a:path>
                <a:path w="3043554" h="390525">
                  <a:moveTo>
                    <a:pt x="3014469" y="375412"/>
                  </a:moveTo>
                  <a:lnTo>
                    <a:pt x="3014469" y="335280"/>
                  </a:lnTo>
                  <a:lnTo>
                    <a:pt x="3008373" y="344424"/>
                  </a:lnTo>
                  <a:lnTo>
                    <a:pt x="3009897" y="342900"/>
                  </a:lnTo>
                  <a:lnTo>
                    <a:pt x="3009897" y="377952"/>
                  </a:lnTo>
                  <a:lnTo>
                    <a:pt x="3011421" y="377952"/>
                  </a:lnTo>
                  <a:lnTo>
                    <a:pt x="3014469" y="375412"/>
                  </a:lnTo>
                  <a:close/>
                </a:path>
                <a:path w="3043554" h="390525">
                  <a:moveTo>
                    <a:pt x="3017517" y="372872"/>
                  </a:moveTo>
                  <a:lnTo>
                    <a:pt x="3017517" y="323088"/>
                  </a:lnTo>
                  <a:lnTo>
                    <a:pt x="3015993" y="327660"/>
                  </a:lnTo>
                  <a:lnTo>
                    <a:pt x="3015993" y="332232"/>
                  </a:lnTo>
                  <a:lnTo>
                    <a:pt x="3012945" y="336804"/>
                  </a:lnTo>
                  <a:lnTo>
                    <a:pt x="3014469" y="335280"/>
                  </a:lnTo>
                  <a:lnTo>
                    <a:pt x="3014469" y="375412"/>
                  </a:lnTo>
                  <a:lnTo>
                    <a:pt x="3017517" y="372872"/>
                  </a:lnTo>
                  <a:close/>
                </a:path>
                <a:path w="3043554" h="390525">
                  <a:moveTo>
                    <a:pt x="3043425" y="324612"/>
                  </a:moveTo>
                  <a:lnTo>
                    <a:pt x="3043425" y="65532"/>
                  </a:lnTo>
                  <a:lnTo>
                    <a:pt x="3041901" y="57912"/>
                  </a:lnTo>
                  <a:lnTo>
                    <a:pt x="3038853" y="51816"/>
                  </a:lnTo>
                  <a:lnTo>
                    <a:pt x="3037329" y="45720"/>
                  </a:lnTo>
                  <a:lnTo>
                    <a:pt x="3037329" y="345948"/>
                  </a:lnTo>
                  <a:lnTo>
                    <a:pt x="3040377" y="338328"/>
                  </a:lnTo>
                  <a:lnTo>
                    <a:pt x="3041901" y="332232"/>
                  </a:lnTo>
                  <a:lnTo>
                    <a:pt x="3043425" y="324612"/>
                  </a:lnTo>
                  <a:close/>
                </a:path>
              </a:pathLst>
            </a:custGeom>
            <a:solidFill>
              <a:srgbClr val="FFFFFF"/>
            </a:solidFill>
          </p:spPr>
          <p:txBody>
            <a:bodyPr wrap="square" lIns="0" tIns="0" rIns="0" bIns="0" rtlCol="0"/>
            <a:lstStyle/>
            <a:p>
              <a:endParaRPr sz="1634"/>
            </a:p>
          </p:txBody>
        </p:sp>
        <p:sp>
          <p:nvSpPr>
            <p:cNvPr id="7" name="object 7"/>
            <p:cNvSpPr/>
            <p:nvPr/>
          </p:nvSpPr>
          <p:spPr>
            <a:xfrm>
              <a:off x="4236597" y="2357627"/>
              <a:ext cx="5390387" cy="316991"/>
            </a:xfrm>
            <a:prstGeom prst="rect">
              <a:avLst/>
            </a:prstGeom>
            <a:blipFill>
              <a:blip r:embed="rId3" cstate="print"/>
              <a:stretch>
                <a:fillRect/>
              </a:stretch>
            </a:blipFill>
          </p:spPr>
          <p:txBody>
            <a:bodyPr wrap="square" lIns="0" tIns="0" rIns="0" bIns="0" rtlCol="0"/>
            <a:lstStyle/>
            <a:p>
              <a:endParaRPr sz="1634"/>
            </a:p>
          </p:txBody>
        </p:sp>
        <p:sp>
          <p:nvSpPr>
            <p:cNvPr id="8" name="object 8"/>
            <p:cNvSpPr/>
            <p:nvPr/>
          </p:nvSpPr>
          <p:spPr>
            <a:xfrm>
              <a:off x="1231273" y="2333243"/>
              <a:ext cx="3017520" cy="365760"/>
            </a:xfrm>
            <a:custGeom>
              <a:avLst/>
              <a:gdLst/>
              <a:ahLst/>
              <a:cxnLst/>
              <a:rect l="l" t="t" r="r" b="b"/>
              <a:pathLst>
                <a:path w="3017520" h="365760">
                  <a:moveTo>
                    <a:pt x="3017516" y="304799"/>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4799"/>
                  </a:lnTo>
                  <a:lnTo>
                    <a:pt x="4810" y="328469"/>
                  </a:lnTo>
                  <a:lnTo>
                    <a:pt x="17906" y="347852"/>
                  </a:lnTo>
                  <a:lnTo>
                    <a:pt x="37290" y="360949"/>
                  </a:lnTo>
                  <a:lnTo>
                    <a:pt x="60959" y="365759"/>
                  </a:lnTo>
                  <a:lnTo>
                    <a:pt x="2958080" y="365759"/>
                  </a:lnTo>
                  <a:lnTo>
                    <a:pt x="2981512" y="360949"/>
                  </a:lnTo>
                  <a:lnTo>
                    <a:pt x="3000371" y="347852"/>
                  </a:lnTo>
                  <a:lnTo>
                    <a:pt x="3012944" y="328469"/>
                  </a:lnTo>
                  <a:lnTo>
                    <a:pt x="3017516" y="304799"/>
                  </a:lnTo>
                  <a:close/>
                </a:path>
              </a:pathLst>
            </a:custGeom>
            <a:solidFill>
              <a:srgbClr val="2D2D89"/>
            </a:solidFill>
          </p:spPr>
          <p:txBody>
            <a:bodyPr wrap="square" lIns="0" tIns="0" rIns="0" bIns="0" rtlCol="0"/>
            <a:lstStyle/>
            <a:p>
              <a:endParaRPr sz="1634"/>
            </a:p>
          </p:txBody>
        </p:sp>
        <p:sp>
          <p:nvSpPr>
            <p:cNvPr id="9" name="object 9"/>
            <p:cNvSpPr/>
            <p:nvPr/>
          </p:nvSpPr>
          <p:spPr>
            <a:xfrm>
              <a:off x="1219081" y="2321052"/>
              <a:ext cx="3043555" cy="390525"/>
            </a:xfrm>
            <a:custGeom>
              <a:avLst/>
              <a:gdLst/>
              <a:ahLst/>
              <a:cxnLst/>
              <a:rect l="l" t="t" r="r" b="b"/>
              <a:pathLst>
                <a:path w="3043554" h="390525">
                  <a:moveTo>
                    <a:pt x="6096" y="344424"/>
                  </a:moveTo>
                  <a:lnTo>
                    <a:pt x="6096" y="45720"/>
                  </a:lnTo>
                  <a:lnTo>
                    <a:pt x="3048" y="51816"/>
                  </a:lnTo>
                  <a:lnTo>
                    <a:pt x="0" y="67056"/>
                  </a:lnTo>
                  <a:lnTo>
                    <a:pt x="0" y="324612"/>
                  </a:lnTo>
                  <a:lnTo>
                    <a:pt x="1524" y="332232"/>
                  </a:lnTo>
                  <a:lnTo>
                    <a:pt x="3048" y="338328"/>
                  </a:lnTo>
                  <a:lnTo>
                    <a:pt x="6096" y="344424"/>
                  </a:lnTo>
                  <a:close/>
                </a:path>
                <a:path w="3043554" h="390525">
                  <a:moveTo>
                    <a:pt x="3037329" y="345948"/>
                  </a:moveTo>
                  <a:lnTo>
                    <a:pt x="3037329" y="42672"/>
                  </a:lnTo>
                  <a:lnTo>
                    <a:pt x="3031233" y="33528"/>
                  </a:lnTo>
                  <a:lnTo>
                    <a:pt x="3031233" y="32004"/>
                  </a:lnTo>
                  <a:lnTo>
                    <a:pt x="3029709" y="32004"/>
                  </a:lnTo>
                  <a:lnTo>
                    <a:pt x="3029709" y="30480"/>
                  </a:lnTo>
                  <a:lnTo>
                    <a:pt x="3022089" y="21336"/>
                  </a:lnTo>
                  <a:lnTo>
                    <a:pt x="3020565" y="19812"/>
                  </a:lnTo>
                  <a:lnTo>
                    <a:pt x="3011421" y="12192"/>
                  </a:lnTo>
                  <a:lnTo>
                    <a:pt x="3009897" y="12192"/>
                  </a:lnTo>
                  <a:lnTo>
                    <a:pt x="2999229" y="6096"/>
                  </a:lnTo>
                  <a:lnTo>
                    <a:pt x="2997705" y="4572"/>
                  </a:lnTo>
                  <a:lnTo>
                    <a:pt x="2991609" y="3048"/>
                  </a:lnTo>
                  <a:lnTo>
                    <a:pt x="2976369" y="0"/>
                  </a:lnTo>
                  <a:lnTo>
                    <a:pt x="65532" y="0"/>
                  </a:lnTo>
                  <a:lnTo>
                    <a:pt x="57912" y="1524"/>
                  </a:lnTo>
                  <a:lnTo>
                    <a:pt x="45720" y="4572"/>
                  </a:lnTo>
                  <a:lnTo>
                    <a:pt x="44196" y="6096"/>
                  </a:lnTo>
                  <a:lnTo>
                    <a:pt x="33528" y="12192"/>
                  </a:lnTo>
                  <a:lnTo>
                    <a:pt x="32004" y="12192"/>
                  </a:lnTo>
                  <a:lnTo>
                    <a:pt x="22860" y="19812"/>
                  </a:lnTo>
                  <a:lnTo>
                    <a:pt x="21336" y="21336"/>
                  </a:lnTo>
                  <a:lnTo>
                    <a:pt x="13716" y="30480"/>
                  </a:lnTo>
                  <a:lnTo>
                    <a:pt x="13716" y="32004"/>
                  </a:lnTo>
                  <a:lnTo>
                    <a:pt x="12192" y="32004"/>
                  </a:lnTo>
                  <a:lnTo>
                    <a:pt x="12192" y="33528"/>
                  </a:lnTo>
                  <a:lnTo>
                    <a:pt x="6096" y="42672"/>
                  </a:lnTo>
                  <a:lnTo>
                    <a:pt x="6096" y="345948"/>
                  </a:lnTo>
                  <a:lnTo>
                    <a:pt x="12192" y="356616"/>
                  </a:lnTo>
                  <a:lnTo>
                    <a:pt x="13716" y="358140"/>
                  </a:lnTo>
                  <a:lnTo>
                    <a:pt x="21336" y="367284"/>
                  </a:lnTo>
                  <a:lnTo>
                    <a:pt x="21336" y="368808"/>
                  </a:lnTo>
                  <a:lnTo>
                    <a:pt x="22860" y="368808"/>
                  </a:lnTo>
                  <a:lnTo>
                    <a:pt x="25908" y="371348"/>
                  </a:lnTo>
                  <a:lnTo>
                    <a:pt x="25908" y="67056"/>
                  </a:lnTo>
                  <a:lnTo>
                    <a:pt x="27432" y="62484"/>
                  </a:lnTo>
                  <a:lnTo>
                    <a:pt x="27432" y="57912"/>
                  </a:lnTo>
                  <a:lnTo>
                    <a:pt x="28956" y="53340"/>
                  </a:lnTo>
                  <a:lnTo>
                    <a:pt x="28956" y="54864"/>
                  </a:lnTo>
                  <a:lnTo>
                    <a:pt x="33528" y="48006"/>
                  </a:lnTo>
                  <a:lnTo>
                    <a:pt x="33528" y="47244"/>
                  </a:lnTo>
                  <a:lnTo>
                    <a:pt x="38100" y="41757"/>
                  </a:lnTo>
                  <a:lnTo>
                    <a:pt x="38100" y="39624"/>
                  </a:lnTo>
                  <a:lnTo>
                    <a:pt x="47244" y="32004"/>
                  </a:lnTo>
                  <a:lnTo>
                    <a:pt x="47244" y="32657"/>
                  </a:lnTo>
                  <a:lnTo>
                    <a:pt x="56388" y="27432"/>
                  </a:lnTo>
                  <a:lnTo>
                    <a:pt x="56388" y="28448"/>
                  </a:lnTo>
                  <a:lnTo>
                    <a:pt x="64008" y="25908"/>
                  </a:lnTo>
                  <a:lnTo>
                    <a:pt x="70104" y="24384"/>
                  </a:lnTo>
                  <a:lnTo>
                    <a:pt x="2970273" y="24384"/>
                  </a:lnTo>
                  <a:lnTo>
                    <a:pt x="2974845" y="25908"/>
                  </a:lnTo>
                  <a:lnTo>
                    <a:pt x="2979417" y="25908"/>
                  </a:lnTo>
                  <a:lnTo>
                    <a:pt x="2987037" y="28448"/>
                  </a:lnTo>
                  <a:lnTo>
                    <a:pt x="2987037" y="27432"/>
                  </a:lnTo>
                  <a:lnTo>
                    <a:pt x="2996181" y="32657"/>
                  </a:lnTo>
                  <a:lnTo>
                    <a:pt x="2996181" y="32004"/>
                  </a:lnTo>
                  <a:lnTo>
                    <a:pt x="3003801" y="39624"/>
                  </a:lnTo>
                  <a:lnTo>
                    <a:pt x="3003801" y="39928"/>
                  </a:lnTo>
                  <a:lnTo>
                    <a:pt x="3009897" y="47244"/>
                  </a:lnTo>
                  <a:lnTo>
                    <a:pt x="3009897" y="48006"/>
                  </a:lnTo>
                  <a:lnTo>
                    <a:pt x="3014469" y="54864"/>
                  </a:lnTo>
                  <a:lnTo>
                    <a:pt x="3014469" y="56388"/>
                  </a:lnTo>
                  <a:lnTo>
                    <a:pt x="3015993" y="59436"/>
                  </a:lnTo>
                  <a:lnTo>
                    <a:pt x="3017517" y="64008"/>
                  </a:lnTo>
                  <a:lnTo>
                    <a:pt x="3017517" y="371348"/>
                  </a:lnTo>
                  <a:lnTo>
                    <a:pt x="3020565" y="368808"/>
                  </a:lnTo>
                  <a:lnTo>
                    <a:pt x="3022089" y="368808"/>
                  </a:lnTo>
                  <a:lnTo>
                    <a:pt x="3022089" y="367284"/>
                  </a:lnTo>
                  <a:lnTo>
                    <a:pt x="3029709" y="358140"/>
                  </a:lnTo>
                  <a:lnTo>
                    <a:pt x="3031233" y="356616"/>
                  </a:lnTo>
                  <a:lnTo>
                    <a:pt x="3037329" y="345948"/>
                  </a:lnTo>
                  <a:close/>
                </a:path>
                <a:path w="3043554" h="390525">
                  <a:moveTo>
                    <a:pt x="35052" y="344424"/>
                  </a:moveTo>
                  <a:lnTo>
                    <a:pt x="28956" y="333756"/>
                  </a:lnTo>
                  <a:lnTo>
                    <a:pt x="28956" y="335280"/>
                  </a:lnTo>
                  <a:lnTo>
                    <a:pt x="25908" y="326136"/>
                  </a:lnTo>
                  <a:lnTo>
                    <a:pt x="25908" y="371348"/>
                  </a:lnTo>
                  <a:lnTo>
                    <a:pt x="32004" y="376428"/>
                  </a:lnTo>
                  <a:lnTo>
                    <a:pt x="33528" y="377952"/>
                  </a:lnTo>
                  <a:lnTo>
                    <a:pt x="33528" y="342900"/>
                  </a:lnTo>
                  <a:lnTo>
                    <a:pt x="35052" y="344424"/>
                  </a:lnTo>
                  <a:close/>
                </a:path>
                <a:path w="3043554" h="390525">
                  <a:moveTo>
                    <a:pt x="35052" y="45720"/>
                  </a:moveTo>
                  <a:lnTo>
                    <a:pt x="33528" y="47244"/>
                  </a:lnTo>
                  <a:lnTo>
                    <a:pt x="33528" y="48006"/>
                  </a:lnTo>
                  <a:lnTo>
                    <a:pt x="35052" y="45720"/>
                  </a:lnTo>
                  <a:close/>
                </a:path>
                <a:path w="3043554" h="390525">
                  <a:moveTo>
                    <a:pt x="39762" y="350381"/>
                  </a:moveTo>
                  <a:lnTo>
                    <a:pt x="33528" y="342900"/>
                  </a:lnTo>
                  <a:lnTo>
                    <a:pt x="33528" y="377952"/>
                  </a:lnTo>
                  <a:lnTo>
                    <a:pt x="38100" y="380564"/>
                  </a:lnTo>
                  <a:lnTo>
                    <a:pt x="38100" y="348996"/>
                  </a:lnTo>
                  <a:lnTo>
                    <a:pt x="39762" y="350381"/>
                  </a:lnTo>
                  <a:close/>
                </a:path>
                <a:path w="3043554" h="390525">
                  <a:moveTo>
                    <a:pt x="41148" y="38100"/>
                  </a:moveTo>
                  <a:lnTo>
                    <a:pt x="38100" y="39624"/>
                  </a:lnTo>
                  <a:lnTo>
                    <a:pt x="38100" y="41757"/>
                  </a:lnTo>
                  <a:lnTo>
                    <a:pt x="41148" y="38100"/>
                  </a:lnTo>
                  <a:close/>
                </a:path>
                <a:path w="3043554" h="390525">
                  <a:moveTo>
                    <a:pt x="41148" y="352044"/>
                  </a:moveTo>
                  <a:lnTo>
                    <a:pt x="39762" y="350381"/>
                  </a:lnTo>
                  <a:lnTo>
                    <a:pt x="38100" y="348996"/>
                  </a:lnTo>
                  <a:lnTo>
                    <a:pt x="41148" y="352044"/>
                  </a:lnTo>
                  <a:close/>
                </a:path>
                <a:path w="3043554" h="390525">
                  <a:moveTo>
                    <a:pt x="41148" y="382306"/>
                  </a:moveTo>
                  <a:lnTo>
                    <a:pt x="41148" y="352044"/>
                  </a:lnTo>
                  <a:lnTo>
                    <a:pt x="38100" y="348996"/>
                  </a:lnTo>
                  <a:lnTo>
                    <a:pt x="38100" y="380564"/>
                  </a:lnTo>
                  <a:lnTo>
                    <a:pt x="41148" y="382306"/>
                  </a:lnTo>
                  <a:close/>
                </a:path>
                <a:path w="3043554" h="390525">
                  <a:moveTo>
                    <a:pt x="47244" y="384810"/>
                  </a:moveTo>
                  <a:lnTo>
                    <a:pt x="47244" y="356616"/>
                  </a:lnTo>
                  <a:lnTo>
                    <a:pt x="39762" y="350381"/>
                  </a:lnTo>
                  <a:lnTo>
                    <a:pt x="41148" y="352044"/>
                  </a:lnTo>
                  <a:lnTo>
                    <a:pt x="41148" y="382306"/>
                  </a:lnTo>
                  <a:lnTo>
                    <a:pt x="44196" y="384048"/>
                  </a:lnTo>
                  <a:lnTo>
                    <a:pt x="45720" y="384048"/>
                  </a:lnTo>
                  <a:lnTo>
                    <a:pt x="47244" y="384810"/>
                  </a:lnTo>
                  <a:close/>
                </a:path>
                <a:path w="3043554" h="390525">
                  <a:moveTo>
                    <a:pt x="47244" y="32657"/>
                  </a:moveTo>
                  <a:lnTo>
                    <a:pt x="47244" y="32004"/>
                  </a:lnTo>
                  <a:lnTo>
                    <a:pt x="45720" y="33528"/>
                  </a:lnTo>
                  <a:lnTo>
                    <a:pt x="47244" y="32657"/>
                  </a:lnTo>
                  <a:close/>
                </a:path>
                <a:path w="3043554" h="390525">
                  <a:moveTo>
                    <a:pt x="56388" y="361188"/>
                  </a:moveTo>
                  <a:lnTo>
                    <a:pt x="45720" y="355092"/>
                  </a:lnTo>
                  <a:lnTo>
                    <a:pt x="47244" y="356616"/>
                  </a:lnTo>
                  <a:lnTo>
                    <a:pt x="47244" y="384810"/>
                  </a:lnTo>
                  <a:lnTo>
                    <a:pt x="51816" y="387096"/>
                  </a:lnTo>
                  <a:lnTo>
                    <a:pt x="54864" y="387705"/>
                  </a:lnTo>
                  <a:lnTo>
                    <a:pt x="54864" y="361188"/>
                  </a:lnTo>
                  <a:lnTo>
                    <a:pt x="56388" y="361188"/>
                  </a:lnTo>
                  <a:close/>
                </a:path>
                <a:path w="3043554" h="390525">
                  <a:moveTo>
                    <a:pt x="56388" y="28448"/>
                  </a:moveTo>
                  <a:lnTo>
                    <a:pt x="56388" y="27432"/>
                  </a:lnTo>
                  <a:lnTo>
                    <a:pt x="54864" y="28956"/>
                  </a:lnTo>
                  <a:lnTo>
                    <a:pt x="56388" y="28448"/>
                  </a:lnTo>
                  <a:close/>
                </a:path>
                <a:path w="3043554" h="390525">
                  <a:moveTo>
                    <a:pt x="2988561" y="387858"/>
                  </a:moveTo>
                  <a:lnTo>
                    <a:pt x="2988561" y="361188"/>
                  </a:lnTo>
                  <a:lnTo>
                    <a:pt x="2979417" y="364236"/>
                  </a:lnTo>
                  <a:lnTo>
                    <a:pt x="68580" y="364236"/>
                  </a:lnTo>
                  <a:lnTo>
                    <a:pt x="64008" y="362712"/>
                  </a:lnTo>
                  <a:lnTo>
                    <a:pt x="59436" y="362712"/>
                  </a:lnTo>
                  <a:lnTo>
                    <a:pt x="54864" y="361188"/>
                  </a:lnTo>
                  <a:lnTo>
                    <a:pt x="54864" y="387705"/>
                  </a:lnTo>
                  <a:lnTo>
                    <a:pt x="67056" y="390144"/>
                  </a:lnTo>
                  <a:lnTo>
                    <a:pt x="2977893" y="390144"/>
                  </a:lnTo>
                  <a:lnTo>
                    <a:pt x="2985513" y="388620"/>
                  </a:lnTo>
                  <a:lnTo>
                    <a:pt x="2988561" y="387858"/>
                  </a:lnTo>
                  <a:close/>
                </a:path>
                <a:path w="3043554" h="390525">
                  <a:moveTo>
                    <a:pt x="2988561" y="28956"/>
                  </a:moveTo>
                  <a:lnTo>
                    <a:pt x="2987037" y="27432"/>
                  </a:lnTo>
                  <a:lnTo>
                    <a:pt x="2987037" y="28448"/>
                  </a:lnTo>
                  <a:lnTo>
                    <a:pt x="2988561" y="28956"/>
                  </a:lnTo>
                  <a:close/>
                </a:path>
                <a:path w="3043554" h="390525">
                  <a:moveTo>
                    <a:pt x="2997705" y="355092"/>
                  </a:moveTo>
                  <a:lnTo>
                    <a:pt x="2987037" y="361188"/>
                  </a:lnTo>
                  <a:lnTo>
                    <a:pt x="2988561" y="361188"/>
                  </a:lnTo>
                  <a:lnTo>
                    <a:pt x="2988561" y="387858"/>
                  </a:lnTo>
                  <a:lnTo>
                    <a:pt x="2991609" y="387096"/>
                  </a:lnTo>
                  <a:lnTo>
                    <a:pt x="2996181" y="384810"/>
                  </a:lnTo>
                  <a:lnTo>
                    <a:pt x="2996181" y="356616"/>
                  </a:lnTo>
                  <a:lnTo>
                    <a:pt x="2997705" y="355092"/>
                  </a:lnTo>
                  <a:close/>
                </a:path>
                <a:path w="3043554" h="390525">
                  <a:moveTo>
                    <a:pt x="2997705" y="33528"/>
                  </a:moveTo>
                  <a:lnTo>
                    <a:pt x="2996181" y="32004"/>
                  </a:lnTo>
                  <a:lnTo>
                    <a:pt x="2996181" y="32657"/>
                  </a:lnTo>
                  <a:lnTo>
                    <a:pt x="2997705" y="33528"/>
                  </a:lnTo>
                  <a:close/>
                </a:path>
                <a:path w="3043554" h="390525">
                  <a:moveTo>
                    <a:pt x="3003801" y="348996"/>
                  </a:moveTo>
                  <a:lnTo>
                    <a:pt x="2996181" y="356616"/>
                  </a:lnTo>
                  <a:lnTo>
                    <a:pt x="2996181" y="384810"/>
                  </a:lnTo>
                  <a:lnTo>
                    <a:pt x="2997705" y="384048"/>
                  </a:lnTo>
                  <a:lnTo>
                    <a:pt x="2999229" y="384048"/>
                  </a:lnTo>
                  <a:lnTo>
                    <a:pt x="3002277" y="382306"/>
                  </a:lnTo>
                  <a:lnTo>
                    <a:pt x="3002277" y="352044"/>
                  </a:lnTo>
                  <a:lnTo>
                    <a:pt x="3003801" y="348996"/>
                  </a:lnTo>
                  <a:close/>
                </a:path>
                <a:path w="3043554" h="390525">
                  <a:moveTo>
                    <a:pt x="3003801" y="39928"/>
                  </a:moveTo>
                  <a:lnTo>
                    <a:pt x="3003801" y="39624"/>
                  </a:lnTo>
                  <a:lnTo>
                    <a:pt x="3002277" y="38100"/>
                  </a:lnTo>
                  <a:lnTo>
                    <a:pt x="3003801" y="39928"/>
                  </a:lnTo>
                  <a:close/>
                </a:path>
                <a:path w="3043554" h="390525">
                  <a:moveTo>
                    <a:pt x="3009897" y="377952"/>
                  </a:moveTo>
                  <a:lnTo>
                    <a:pt x="3009897" y="342900"/>
                  </a:lnTo>
                  <a:lnTo>
                    <a:pt x="3002277" y="352044"/>
                  </a:lnTo>
                  <a:lnTo>
                    <a:pt x="3002277" y="382306"/>
                  </a:lnTo>
                  <a:lnTo>
                    <a:pt x="3009897" y="377952"/>
                  </a:lnTo>
                  <a:close/>
                </a:path>
                <a:path w="3043554" h="390525">
                  <a:moveTo>
                    <a:pt x="3009897" y="48006"/>
                  </a:moveTo>
                  <a:lnTo>
                    <a:pt x="3009897" y="47244"/>
                  </a:lnTo>
                  <a:lnTo>
                    <a:pt x="3008373" y="45720"/>
                  </a:lnTo>
                  <a:lnTo>
                    <a:pt x="3009897" y="48006"/>
                  </a:lnTo>
                  <a:close/>
                </a:path>
                <a:path w="3043554" h="390525">
                  <a:moveTo>
                    <a:pt x="3017517" y="371348"/>
                  </a:moveTo>
                  <a:lnTo>
                    <a:pt x="3017517" y="321564"/>
                  </a:lnTo>
                  <a:lnTo>
                    <a:pt x="3015993" y="326136"/>
                  </a:lnTo>
                  <a:lnTo>
                    <a:pt x="3015993" y="330708"/>
                  </a:lnTo>
                  <a:lnTo>
                    <a:pt x="3014469" y="335280"/>
                  </a:lnTo>
                  <a:lnTo>
                    <a:pt x="3014469" y="333756"/>
                  </a:lnTo>
                  <a:lnTo>
                    <a:pt x="3008373" y="344424"/>
                  </a:lnTo>
                  <a:lnTo>
                    <a:pt x="3009897" y="342900"/>
                  </a:lnTo>
                  <a:lnTo>
                    <a:pt x="3009897" y="377952"/>
                  </a:lnTo>
                  <a:lnTo>
                    <a:pt x="3011421" y="376428"/>
                  </a:lnTo>
                  <a:lnTo>
                    <a:pt x="3017517" y="371348"/>
                  </a:lnTo>
                  <a:close/>
                </a:path>
                <a:path w="3043554" h="390525">
                  <a:moveTo>
                    <a:pt x="3014469" y="56388"/>
                  </a:moveTo>
                  <a:lnTo>
                    <a:pt x="3014469" y="54864"/>
                  </a:lnTo>
                  <a:lnTo>
                    <a:pt x="3012945" y="53340"/>
                  </a:lnTo>
                  <a:lnTo>
                    <a:pt x="3014469" y="56388"/>
                  </a:lnTo>
                  <a:close/>
                </a:path>
                <a:path w="3043554" h="390525">
                  <a:moveTo>
                    <a:pt x="3043425" y="323088"/>
                  </a:moveTo>
                  <a:lnTo>
                    <a:pt x="3043425" y="65532"/>
                  </a:lnTo>
                  <a:lnTo>
                    <a:pt x="3040377" y="50292"/>
                  </a:lnTo>
                  <a:lnTo>
                    <a:pt x="3037329" y="45720"/>
                  </a:lnTo>
                  <a:lnTo>
                    <a:pt x="3037329" y="344424"/>
                  </a:lnTo>
                  <a:lnTo>
                    <a:pt x="3040377" y="338328"/>
                  </a:lnTo>
                  <a:lnTo>
                    <a:pt x="3043425" y="323088"/>
                  </a:lnTo>
                  <a:close/>
                </a:path>
              </a:pathLst>
            </a:custGeom>
            <a:solidFill>
              <a:srgbClr val="FFFFFF"/>
            </a:solidFill>
          </p:spPr>
          <p:txBody>
            <a:bodyPr wrap="square" lIns="0" tIns="0" rIns="0" bIns="0" rtlCol="0"/>
            <a:lstStyle/>
            <a:p>
              <a:endParaRPr sz="1634"/>
            </a:p>
          </p:txBody>
        </p:sp>
        <p:sp>
          <p:nvSpPr>
            <p:cNvPr id="10" name="object 10"/>
            <p:cNvSpPr/>
            <p:nvPr/>
          </p:nvSpPr>
          <p:spPr>
            <a:xfrm>
              <a:off x="4236597" y="2740151"/>
              <a:ext cx="5390387" cy="316991"/>
            </a:xfrm>
            <a:prstGeom prst="rect">
              <a:avLst/>
            </a:prstGeom>
            <a:blipFill>
              <a:blip r:embed="rId4" cstate="print"/>
              <a:stretch>
                <a:fillRect/>
              </a:stretch>
            </a:blipFill>
          </p:spPr>
          <p:txBody>
            <a:bodyPr wrap="square" lIns="0" tIns="0" rIns="0" bIns="0" rtlCol="0"/>
            <a:lstStyle/>
            <a:p>
              <a:endParaRPr sz="1634"/>
            </a:p>
          </p:txBody>
        </p:sp>
        <p:sp>
          <p:nvSpPr>
            <p:cNvPr id="11" name="object 11"/>
            <p:cNvSpPr/>
            <p:nvPr/>
          </p:nvSpPr>
          <p:spPr>
            <a:xfrm>
              <a:off x="1231273" y="2717291"/>
              <a:ext cx="3017520" cy="364490"/>
            </a:xfrm>
            <a:custGeom>
              <a:avLst/>
              <a:gdLst/>
              <a:ahLst/>
              <a:cxnLst/>
              <a:rect l="l" t="t" r="r" b="b"/>
              <a:pathLst>
                <a:path w="3017520" h="364489">
                  <a:moveTo>
                    <a:pt x="3017516" y="303275"/>
                  </a:moveTo>
                  <a:lnTo>
                    <a:pt x="3017516" y="59435"/>
                  </a:lnTo>
                  <a:lnTo>
                    <a:pt x="3012944" y="36004"/>
                  </a:lnTo>
                  <a:lnTo>
                    <a:pt x="3000371" y="17144"/>
                  </a:lnTo>
                  <a:lnTo>
                    <a:pt x="2981512" y="4571"/>
                  </a:lnTo>
                  <a:lnTo>
                    <a:pt x="2958080" y="0"/>
                  </a:lnTo>
                  <a:lnTo>
                    <a:pt x="60959" y="0"/>
                  </a:lnTo>
                  <a:lnTo>
                    <a:pt x="37290" y="4571"/>
                  </a:lnTo>
                  <a:lnTo>
                    <a:pt x="17906" y="17144"/>
                  </a:lnTo>
                  <a:lnTo>
                    <a:pt x="4810" y="36004"/>
                  </a:lnTo>
                  <a:lnTo>
                    <a:pt x="0" y="59435"/>
                  </a:lnTo>
                  <a:lnTo>
                    <a:pt x="0" y="303275"/>
                  </a:lnTo>
                  <a:lnTo>
                    <a:pt x="4810" y="326945"/>
                  </a:lnTo>
                  <a:lnTo>
                    <a:pt x="17906" y="346328"/>
                  </a:lnTo>
                  <a:lnTo>
                    <a:pt x="37290" y="359425"/>
                  </a:lnTo>
                  <a:lnTo>
                    <a:pt x="60959" y="364235"/>
                  </a:lnTo>
                  <a:lnTo>
                    <a:pt x="2958080" y="364235"/>
                  </a:lnTo>
                  <a:lnTo>
                    <a:pt x="2981512" y="359425"/>
                  </a:lnTo>
                  <a:lnTo>
                    <a:pt x="3000371" y="346328"/>
                  </a:lnTo>
                  <a:lnTo>
                    <a:pt x="3012944" y="326945"/>
                  </a:lnTo>
                  <a:lnTo>
                    <a:pt x="3017516" y="303275"/>
                  </a:lnTo>
                  <a:close/>
                </a:path>
              </a:pathLst>
            </a:custGeom>
            <a:solidFill>
              <a:srgbClr val="2D2D89"/>
            </a:solidFill>
          </p:spPr>
          <p:txBody>
            <a:bodyPr wrap="square" lIns="0" tIns="0" rIns="0" bIns="0" rtlCol="0"/>
            <a:lstStyle/>
            <a:p>
              <a:endParaRPr sz="1634"/>
            </a:p>
          </p:txBody>
        </p:sp>
        <p:sp>
          <p:nvSpPr>
            <p:cNvPr id="12" name="object 12"/>
            <p:cNvSpPr/>
            <p:nvPr/>
          </p:nvSpPr>
          <p:spPr>
            <a:xfrm>
              <a:off x="1219081" y="2703576"/>
              <a:ext cx="3043555" cy="390525"/>
            </a:xfrm>
            <a:custGeom>
              <a:avLst/>
              <a:gdLst/>
              <a:ahLst/>
              <a:cxnLst/>
              <a:rect l="l" t="t" r="r" b="b"/>
              <a:pathLst>
                <a:path w="3043554" h="390525">
                  <a:moveTo>
                    <a:pt x="6096" y="344424"/>
                  </a:moveTo>
                  <a:lnTo>
                    <a:pt x="6096" y="45720"/>
                  </a:lnTo>
                  <a:lnTo>
                    <a:pt x="3048" y="51816"/>
                  </a:lnTo>
                  <a:lnTo>
                    <a:pt x="0" y="67056"/>
                  </a:lnTo>
                  <a:lnTo>
                    <a:pt x="0" y="324612"/>
                  </a:lnTo>
                  <a:lnTo>
                    <a:pt x="3048" y="339852"/>
                  </a:lnTo>
                  <a:lnTo>
                    <a:pt x="6096" y="344424"/>
                  </a:lnTo>
                  <a:close/>
                </a:path>
                <a:path w="3043554" h="390525">
                  <a:moveTo>
                    <a:pt x="3037329" y="347472"/>
                  </a:moveTo>
                  <a:lnTo>
                    <a:pt x="3037329" y="44196"/>
                  </a:lnTo>
                  <a:lnTo>
                    <a:pt x="3031233" y="33528"/>
                  </a:lnTo>
                  <a:lnTo>
                    <a:pt x="3029709" y="32004"/>
                  </a:lnTo>
                  <a:lnTo>
                    <a:pt x="3022089" y="22860"/>
                  </a:lnTo>
                  <a:lnTo>
                    <a:pt x="3022089" y="21336"/>
                  </a:lnTo>
                  <a:lnTo>
                    <a:pt x="3020565" y="21336"/>
                  </a:lnTo>
                  <a:lnTo>
                    <a:pt x="3011421" y="13716"/>
                  </a:lnTo>
                  <a:lnTo>
                    <a:pt x="3009897" y="12192"/>
                  </a:lnTo>
                  <a:lnTo>
                    <a:pt x="2999229" y="6096"/>
                  </a:lnTo>
                  <a:lnTo>
                    <a:pt x="2997705" y="6096"/>
                  </a:lnTo>
                  <a:lnTo>
                    <a:pt x="2991609" y="3048"/>
                  </a:lnTo>
                  <a:lnTo>
                    <a:pt x="2976369" y="0"/>
                  </a:lnTo>
                  <a:lnTo>
                    <a:pt x="65532" y="0"/>
                  </a:lnTo>
                  <a:lnTo>
                    <a:pt x="57912" y="1524"/>
                  </a:lnTo>
                  <a:lnTo>
                    <a:pt x="51816" y="3048"/>
                  </a:lnTo>
                  <a:lnTo>
                    <a:pt x="45720" y="6096"/>
                  </a:lnTo>
                  <a:lnTo>
                    <a:pt x="44196" y="6096"/>
                  </a:lnTo>
                  <a:lnTo>
                    <a:pt x="33528" y="12192"/>
                  </a:lnTo>
                  <a:lnTo>
                    <a:pt x="32004" y="13716"/>
                  </a:lnTo>
                  <a:lnTo>
                    <a:pt x="22860" y="21336"/>
                  </a:lnTo>
                  <a:lnTo>
                    <a:pt x="21336" y="21336"/>
                  </a:lnTo>
                  <a:lnTo>
                    <a:pt x="21336" y="22860"/>
                  </a:lnTo>
                  <a:lnTo>
                    <a:pt x="13716" y="32004"/>
                  </a:lnTo>
                  <a:lnTo>
                    <a:pt x="12192" y="33528"/>
                  </a:lnTo>
                  <a:lnTo>
                    <a:pt x="6096" y="44196"/>
                  </a:lnTo>
                  <a:lnTo>
                    <a:pt x="6096" y="347472"/>
                  </a:lnTo>
                  <a:lnTo>
                    <a:pt x="12192" y="356616"/>
                  </a:lnTo>
                  <a:lnTo>
                    <a:pt x="12192" y="358140"/>
                  </a:lnTo>
                  <a:lnTo>
                    <a:pt x="13716" y="358140"/>
                  </a:lnTo>
                  <a:lnTo>
                    <a:pt x="13716" y="359664"/>
                  </a:lnTo>
                  <a:lnTo>
                    <a:pt x="21336" y="368808"/>
                  </a:lnTo>
                  <a:lnTo>
                    <a:pt x="22860" y="370332"/>
                  </a:lnTo>
                  <a:lnTo>
                    <a:pt x="25908" y="372872"/>
                  </a:lnTo>
                  <a:lnTo>
                    <a:pt x="25908" y="68580"/>
                  </a:lnTo>
                  <a:lnTo>
                    <a:pt x="27432" y="64008"/>
                  </a:lnTo>
                  <a:lnTo>
                    <a:pt x="27432" y="59436"/>
                  </a:lnTo>
                  <a:lnTo>
                    <a:pt x="28956" y="54864"/>
                  </a:lnTo>
                  <a:lnTo>
                    <a:pt x="28956" y="56388"/>
                  </a:lnTo>
                  <a:lnTo>
                    <a:pt x="33528" y="48387"/>
                  </a:lnTo>
                  <a:lnTo>
                    <a:pt x="33528" y="47244"/>
                  </a:lnTo>
                  <a:lnTo>
                    <a:pt x="38100" y="42672"/>
                  </a:lnTo>
                  <a:lnTo>
                    <a:pt x="38100" y="41148"/>
                  </a:lnTo>
                  <a:lnTo>
                    <a:pt x="47244" y="33528"/>
                  </a:lnTo>
                  <a:lnTo>
                    <a:pt x="47244" y="34181"/>
                  </a:lnTo>
                  <a:lnTo>
                    <a:pt x="56388" y="28956"/>
                  </a:lnTo>
                  <a:lnTo>
                    <a:pt x="56388" y="29464"/>
                  </a:lnTo>
                  <a:lnTo>
                    <a:pt x="59436" y="27432"/>
                  </a:lnTo>
                  <a:lnTo>
                    <a:pt x="64008" y="25908"/>
                  </a:lnTo>
                  <a:lnTo>
                    <a:pt x="2974845" y="25908"/>
                  </a:lnTo>
                  <a:lnTo>
                    <a:pt x="2979417" y="27432"/>
                  </a:lnTo>
                  <a:lnTo>
                    <a:pt x="2983989" y="27432"/>
                  </a:lnTo>
                  <a:lnTo>
                    <a:pt x="2987037" y="29464"/>
                  </a:lnTo>
                  <a:lnTo>
                    <a:pt x="2987037" y="28956"/>
                  </a:lnTo>
                  <a:lnTo>
                    <a:pt x="2996181" y="34181"/>
                  </a:lnTo>
                  <a:lnTo>
                    <a:pt x="2996181" y="33528"/>
                  </a:lnTo>
                  <a:lnTo>
                    <a:pt x="3009897" y="47244"/>
                  </a:lnTo>
                  <a:lnTo>
                    <a:pt x="3009897" y="48387"/>
                  </a:lnTo>
                  <a:lnTo>
                    <a:pt x="3014469" y="56388"/>
                  </a:lnTo>
                  <a:lnTo>
                    <a:pt x="3014469" y="57150"/>
                  </a:lnTo>
                  <a:lnTo>
                    <a:pt x="3015993" y="59436"/>
                  </a:lnTo>
                  <a:lnTo>
                    <a:pt x="3017517" y="65532"/>
                  </a:lnTo>
                  <a:lnTo>
                    <a:pt x="3017517" y="372872"/>
                  </a:lnTo>
                  <a:lnTo>
                    <a:pt x="3020565" y="370332"/>
                  </a:lnTo>
                  <a:lnTo>
                    <a:pt x="3022089" y="368808"/>
                  </a:lnTo>
                  <a:lnTo>
                    <a:pt x="3029709" y="359664"/>
                  </a:lnTo>
                  <a:lnTo>
                    <a:pt x="3029709" y="358140"/>
                  </a:lnTo>
                  <a:lnTo>
                    <a:pt x="3031233" y="358140"/>
                  </a:lnTo>
                  <a:lnTo>
                    <a:pt x="3031233" y="356616"/>
                  </a:lnTo>
                  <a:lnTo>
                    <a:pt x="3037329" y="347472"/>
                  </a:lnTo>
                  <a:close/>
                </a:path>
                <a:path w="3043554" h="390525">
                  <a:moveTo>
                    <a:pt x="35052" y="344424"/>
                  </a:moveTo>
                  <a:lnTo>
                    <a:pt x="28956" y="335280"/>
                  </a:lnTo>
                  <a:lnTo>
                    <a:pt x="28956" y="336804"/>
                  </a:lnTo>
                  <a:lnTo>
                    <a:pt x="27432" y="330708"/>
                  </a:lnTo>
                  <a:lnTo>
                    <a:pt x="25908" y="326136"/>
                  </a:lnTo>
                  <a:lnTo>
                    <a:pt x="25908" y="372872"/>
                  </a:lnTo>
                  <a:lnTo>
                    <a:pt x="32004" y="377952"/>
                  </a:lnTo>
                  <a:lnTo>
                    <a:pt x="33528" y="377952"/>
                  </a:lnTo>
                  <a:lnTo>
                    <a:pt x="33528" y="342900"/>
                  </a:lnTo>
                  <a:lnTo>
                    <a:pt x="35052" y="344424"/>
                  </a:lnTo>
                  <a:close/>
                </a:path>
                <a:path w="3043554" h="390525">
                  <a:moveTo>
                    <a:pt x="35052" y="45720"/>
                  </a:moveTo>
                  <a:lnTo>
                    <a:pt x="33528" y="47244"/>
                  </a:lnTo>
                  <a:lnTo>
                    <a:pt x="33528" y="48387"/>
                  </a:lnTo>
                  <a:lnTo>
                    <a:pt x="35052" y="45720"/>
                  </a:lnTo>
                  <a:close/>
                </a:path>
                <a:path w="3043554" h="390525">
                  <a:moveTo>
                    <a:pt x="41148" y="352044"/>
                  </a:moveTo>
                  <a:lnTo>
                    <a:pt x="33528" y="342900"/>
                  </a:lnTo>
                  <a:lnTo>
                    <a:pt x="33528" y="379476"/>
                  </a:lnTo>
                  <a:lnTo>
                    <a:pt x="38100" y="381435"/>
                  </a:lnTo>
                  <a:lnTo>
                    <a:pt x="38100" y="350520"/>
                  </a:lnTo>
                  <a:lnTo>
                    <a:pt x="41148" y="352044"/>
                  </a:lnTo>
                  <a:close/>
                </a:path>
                <a:path w="3043554" h="390525">
                  <a:moveTo>
                    <a:pt x="41148" y="39624"/>
                  </a:moveTo>
                  <a:lnTo>
                    <a:pt x="38100" y="41148"/>
                  </a:lnTo>
                  <a:lnTo>
                    <a:pt x="38100" y="42672"/>
                  </a:lnTo>
                  <a:lnTo>
                    <a:pt x="41148" y="39624"/>
                  </a:lnTo>
                  <a:close/>
                </a:path>
                <a:path w="3043554" h="390525">
                  <a:moveTo>
                    <a:pt x="47244" y="385953"/>
                  </a:moveTo>
                  <a:lnTo>
                    <a:pt x="47244" y="358140"/>
                  </a:lnTo>
                  <a:lnTo>
                    <a:pt x="38100" y="350520"/>
                  </a:lnTo>
                  <a:lnTo>
                    <a:pt x="38100" y="381435"/>
                  </a:lnTo>
                  <a:lnTo>
                    <a:pt x="44196" y="384048"/>
                  </a:lnTo>
                  <a:lnTo>
                    <a:pt x="45720" y="385572"/>
                  </a:lnTo>
                  <a:lnTo>
                    <a:pt x="47244" y="385953"/>
                  </a:lnTo>
                  <a:close/>
                </a:path>
                <a:path w="3043554" h="390525">
                  <a:moveTo>
                    <a:pt x="47244" y="34181"/>
                  </a:moveTo>
                  <a:lnTo>
                    <a:pt x="47244" y="33528"/>
                  </a:lnTo>
                  <a:lnTo>
                    <a:pt x="45720" y="35052"/>
                  </a:lnTo>
                  <a:lnTo>
                    <a:pt x="47244" y="34181"/>
                  </a:lnTo>
                  <a:close/>
                </a:path>
                <a:path w="3043554" h="390525">
                  <a:moveTo>
                    <a:pt x="56388" y="388010"/>
                  </a:moveTo>
                  <a:lnTo>
                    <a:pt x="56388" y="362712"/>
                  </a:lnTo>
                  <a:lnTo>
                    <a:pt x="45720" y="356616"/>
                  </a:lnTo>
                  <a:lnTo>
                    <a:pt x="47244" y="358140"/>
                  </a:lnTo>
                  <a:lnTo>
                    <a:pt x="47244" y="385953"/>
                  </a:lnTo>
                  <a:lnTo>
                    <a:pt x="51816" y="387096"/>
                  </a:lnTo>
                  <a:lnTo>
                    <a:pt x="56388" y="388010"/>
                  </a:lnTo>
                  <a:close/>
                </a:path>
                <a:path w="3043554" h="390525">
                  <a:moveTo>
                    <a:pt x="56388" y="29464"/>
                  </a:moveTo>
                  <a:lnTo>
                    <a:pt x="56388" y="28956"/>
                  </a:lnTo>
                  <a:lnTo>
                    <a:pt x="54864" y="30480"/>
                  </a:lnTo>
                  <a:lnTo>
                    <a:pt x="56388" y="29464"/>
                  </a:lnTo>
                  <a:close/>
                </a:path>
                <a:path w="3043554" h="390525">
                  <a:moveTo>
                    <a:pt x="2988561" y="361188"/>
                  </a:moveTo>
                  <a:lnTo>
                    <a:pt x="2979417" y="364236"/>
                  </a:lnTo>
                  <a:lnTo>
                    <a:pt x="2973321" y="365760"/>
                  </a:lnTo>
                  <a:lnTo>
                    <a:pt x="68580" y="365760"/>
                  </a:lnTo>
                  <a:lnTo>
                    <a:pt x="54864" y="361188"/>
                  </a:lnTo>
                  <a:lnTo>
                    <a:pt x="56388" y="362712"/>
                  </a:lnTo>
                  <a:lnTo>
                    <a:pt x="56388" y="388010"/>
                  </a:lnTo>
                  <a:lnTo>
                    <a:pt x="67056" y="390144"/>
                  </a:lnTo>
                  <a:lnTo>
                    <a:pt x="2977893" y="390144"/>
                  </a:lnTo>
                  <a:lnTo>
                    <a:pt x="2985513" y="388620"/>
                  </a:lnTo>
                  <a:lnTo>
                    <a:pt x="2987037" y="388239"/>
                  </a:lnTo>
                  <a:lnTo>
                    <a:pt x="2987037" y="362712"/>
                  </a:lnTo>
                  <a:lnTo>
                    <a:pt x="2988561" y="361188"/>
                  </a:lnTo>
                  <a:close/>
                </a:path>
                <a:path w="3043554" h="390525">
                  <a:moveTo>
                    <a:pt x="2988561" y="30480"/>
                  </a:moveTo>
                  <a:lnTo>
                    <a:pt x="2987037" y="28956"/>
                  </a:lnTo>
                  <a:lnTo>
                    <a:pt x="2987037" y="29464"/>
                  </a:lnTo>
                  <a:lnTo>
                    <a:pt x="2988561" y="30480"/>
                  </a:lnTo>
                  <a:close/>
                </a:path>
                <a:path w="3043554" h="390525">
                  <a:moveTo>
                    <a:pt x="2997705" y="356616"/>
                  </a:moveTo>
                  <a:lnTo>
                    <a:pt x="2987037" y="362712"/>
                  </a:lnTo>
                  <a:lnTo>
                    <a:pt x="2987037" y="388239"/>
                  </a:lnTo>
                  <a:lnTo>
                    <a:pt x="2996181" y="385953"/>
                  </a:lnTo>
                  <a:lnTo>
                    <a:pt x="2996181" y="358140"/>
                  </a:lnTo>
                  <a:lnTo>
                    <a:pt x="2997705" y="356616"/>
                  </a:lnTo>
                  <a:close/>
                </a:path>
                <a:path w="3043554" h="390525">
                  <a:moveTo>
                    <a:pt x="2997705" y="35052"/>
                  </a:moveTo>
                  <a:lnTo>
                    <a:pt x="2996181" y="33528"/>
                  </a:lnTo>
                  <a:lnTo>
                    <a:pt x="2996181" y="34181"/>
                  </a:lnTo>
                  <a:lnTo>
                    <a:pt x="2997705" y="35052"/>
                  </a:lnTo>
                  <a:close/>
                </a:path>
                <a:path w="3043554" h="390525">
                  <a:moveTo>
                    <a:pt x="3003801" y="382088"/>
                  </a:moveTo>
                  <a:lnTo>
                    <a:pt x="3003801" y="350520"/>
                  </a:lnTo>
                  <a:lnTo>
                    <a:pt x="2996181" y="358140"/>
                  </a:lnTo>
                  <a:lnTo>
                    <a:pt x="2996181" y="385953"/>
                  </a:lnTo>
                  <a:lnTo>
                    <a:pt x="2997705" y="385572"/>
                  </a:lnTo>
                  <a:lnTo>
                    <a:pt x="2999229" y="384048"/>
                  </a:lnTo>
                  <a:lnTo>
                    <a:pt x="3003801" y="382088"/>
                  </a:lnTo>
                  <a:close/>
                </a:path>
                <a:path w="3043554" h="390525">
                  <a:moveTo>
                    <a:pt x="3009897" y="379476"/>
                  </a:moveTo>
                  <a:lnTo>
                    <a:pt x="3009897" y="342900"/>
                  </a:lnTo>
                  <a:lnTo>
                    <a:pt x="3002277" y="352044"/>
                  </a:lnTo>
                  <a:lnTo>
                    <a:pt x="3003801" y="350520"/>
                  </a:lnTo>
                  <a:lnTo>
                    <a:pt x="3003801" y="382088"/>
                  </a:lnTo>
                  <a:lnTo>
                    <a:pt x="3009897" y="379476"/>
                  </a:lnTo>
                  <a:close/>
                </a:path>
                <a:path w="3043554" h="390525">
                  <a:moveTo>
                    <a:pt x="3009897" y="48387"/>
                  </a:moveTo>
                  <a:lnTo>
                    <a:pt x="3009897" y="47244"/>
                  </a:lnTo>
                  <a:lnTo>
                    <a:pt x="3008373" y="45720"/>
                  </a:lnTo>
                  <a:lnTo>
                    <a:pt x="3009897" y="48387"/>
                  </a:lnTo>
                  <a:close/>
                </a:path>
                <a:path w="3043554" h="390525">
                  <a:moveTo>
                    <a:pt x="3014469" y="375412"/>
                  </a:moveTo>
                  <a:lnTo>
                    <a:pt x="3014469" y="335280"/>
                  </a:lnTo>
                  <a:lnTo>
                    <a:pt x="3008373" y="344424"/>
                  </a:lnTo>
                  <a:lnTo>
                    <a:pt x="3009897" y="342900"/>
                  </a:lnTo>
                  <a:lnTo>
                    <a:pt x="3009897" y="377952"/>
                  </a:lnTo>
                  <a:lnTo>
                    <a:pt x="3011421" y="377952"/>
                  </a:lnTo>
                  <a:lnTo>
                    <a:pt x="3014469" y="375412"/>
                  </a:lnTo>
                  <a:close/>
                </a:path>
                <a:path w="3043554" h="390525">
                  <a:moveTo>
                    <a:pt x="3014469" y="57150"/>
                  </a:moveTo>
                  <a:lnTo>
                    <a:pt x="3014469" y="56388"/>
                  </a:lnTo>
                  <a:lnTo>
                    <a:pt x="3012945" y="54864"/>
                  </a:lnTo>
                  <a:lnTo>
                    <a:pt x="3014469" y="57150"/>
                  </a:lnTo>
                  <a:close/>
                </a:path>
                <a:path w="3043554" h="390525">
                  <a:moveTo>
                    <a:pt x="3017517" y="372872"/>
                  </a:moveTo>
                  <a:lnTo>
                    <a:pt x="3017517" y="323088"/>
                  </a:lnTo>
                  <a:lnTo>
                    <a:pt x="3015993" y="327660"/>
                  </a:lnTo>
                  <a:lnTo>
                    <a:pt x="3015993" y="332232"/>
                  </a:lnTo>
                  <a:lnTo>
                    <a:pt x="3012945" y="336804"/>
                  </a:lnTo>
                  <a:lnTo>
                    <a:pt x="3014469" y="335280"/>
                  </a:lnTo>
                  <a:lnTo>
                    <a:pt x="3014469" y="375412"/>
                  </a:lnTo>
                  <a:lnTo>
                    <a:pt x="3017517" y="372872"/>
                  </a:lnTo>
                  <a:close/>
                </a:path>
                <a:path w="3043554" h="390525">
                  <a:moveTo>
                    <a:pt x="3043425" y="324612"/>
                  </a:moveTo>
                  <a:lnTo>
                    <a:pt x="3043425" y="65532"/>
                  </a:lnTo>
                  <a:lnTo>
                    <a:pt x="3041901" y="57912"/>
                  </a:lnTo>
                  <a:lnTo>
                    <a:pt x="3040377" y="51816"/>
                  </a:lnTo>
                  <a:lnTo>
                    <a:pt x="3037329" y="45720"/>
                  </a:lnTo>
                  <a:lnTo>
                    <a:pt x="3037329" y="344424"/>
                  </a:lnTo>
                  <a:lnTo>
                    <a:pt x="3040377" y="338328"/>
                  </a:lnTo>
                  <a:lnTo>
                    <a:pt x="3041901" y="330708"/>
                  </a:lnTo>
                  <a:lnTo>
                    <a:pt x="3043425" y="324612"/>
                  </a:lnTo>
                  <a:close/>
                </a:path>
              </a:pathLst>
            </a:custGeom>
            <a:solidFill>
              <a:srgbClr val="FFFFFF"/>
            </a:solidFill>
          </p:spPr>
          <p:txBody>
            <a:bodyPr wrap="square" lIns="0" tIns="0" rIns="0" bIns="0" rtlCol="0"/>
            <a:lstStyle/>
            <a:p>
              <a:endParaRPr sz="1634"/>
            </a:p>
          </p:txBody>
        </p:sp>
        <p:sp>
          <p:nvSpPr>
            <p:cNvPr id="13" name="object 13"/>
            <p:cNvSpPr/>
            <p:nvPr/>
          </p:nvSpPr>
          <p:spPr>
            <a:xfrm>
              <a:off x="4236597" y="3124199"/>
              <a:ext cx="5390387" cy="316991"/>
            </a:xfrm>
            <a:prstGeom prst="rect">
              <a:avLst/>
            </a:prstGeom>
            <a:blipFill>
              <a:blip r:embed="rId5" cstate="print"/>
              <a:stretch>
                <a:fillRect/>
              </a:stretch>
            </a:blipFill>
          </p:spPr>
          <p:txBody>
            <a:bodyPr wrap="square" lIns="0" tIns="0" rIns="0" bIns="0" rtlCol="0"/>
            <a:lstStyle/>
            <a:p>
              <a:endParaRPr sz="1634"/>
            </a:p>
          </p:txBody>
        </p:sp>
        <p:sp>
          <p:nvSpPr>
            <p:cNvPr id="14" name="object 14"/>
            <p:cNvSpPr/>
            <p:nvPr/>
          </p:nvSpPr>
          <p:spPr>
            <a:xfrm>
              <a:off x="1231273" y="3099815"/>
              <a:ext cx="3017520" cy="364490"/>
            </a:xfrm>
            <a:custGeom>
              <a:avLst/>
              <a:gdLst/>
              <a:ahLst/>
              <a:cxnLst/>
              <a:rect l="l" t="t" r="r" b="b"/>
              <a:pathLst>
                <a:path w="3017520" h="364489">
                  <a:moveTo>
                    <a:pt x="3017516" y="304799"/>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4799"/>
                  </a:lnTo>
                  <a:lnTo>
                    <a:pt x="4810" y="328231"/>
                  </a:lnTo>
                  <a:lnTo>
                    <a:pt x="17906" y="347090"/>
                  </a:lnTo>
                  <a:lnTo>
                    <a:pt x="37290" y="359663"/>
                  </a:lnTo>
                  <a:lnTo>
                    <a:pt x="60959" y="364235"/>
                  </a:lnTo>
                  <a:lnTo>
                    <a:pt x="2958080" y="364235"/>
                  </a:lnTo>
                  <a:lnTo>
                    <a:pt x="2981512" y="359663"/>
                  </a:lnTo>
                  <a:lnTo>
                    <a:pt x="3000371" y="347090"/>
                  </a:lnTo>
                  <a:lnTo>
                    <a:pt x="3012944" y="328231"/>
                  </a:lnTo>
                  <a:lnTo>
                    <a:pt x="3017516" y="304799"/>
                  </a:lnTo>
                  <a:close/>
                </a:path>
              </a:pathLst>
            </a:custGeom>
            <a:solidFill>
              <a:srgbClr val="2D2D89"/>
            </a:solidFill>
          </p:spPr>
          <p:txBody>
            <a:bodyPr wrap="square" lIns="0" tIns="0" rIns="0" bIns="0" rtlCol="0"/>
            <a:lstStyle/>
            <a:p>
              <a:endParaRPr sz="1634"/>
            </a:p>
          </p:txBody>
        </p:sp>
        <p:sp>
          <p:nvSpPr>
            <p:cNvPr id="15" name="object 15"/>
            <p:cNvSpPr/>
            <p:nvPr/>
          </p:nvSpPr>
          <p:spPr>
            <a:xfrm>
              <a:off x="1219081" y="3087624"/>
              <a:ext cx="3043555" cy="390525"/>
            </a:xfrm>
            <a:custGeom>
              <a:avLst/>
              <a:gdLst/>
              <a:ahLst/>
              <a:cxnLst/>
              <a:rect l="l" t="t" r="r" b="b"/>
              <a:pathLst>
                <a:path w="3043554" h="390525">
                  <a:moveTo>
                    <a:pt x="6096" y="344424"/>
                  </a:moveTo>
                  <a:lnTo>
                    <a:pt x="6096" y="45720"/>
                  </a:lnTo>
                  <a:lnTo>
                    <a:pt x="3048" y="51816"/>
                  </a:lnTo>
                  <a:lnTo>
                    <a:pt x="1524" y="59436"/>
                  </a:lnTo>
                  <a:lnTo>
                    <a:pt x="0" y="65532"/>
                  </a:lnTo>
                  <a:lnTo>
                    <a:pt x="0" y="324612"/>
                  </a:lnTo>
                  <a:lnTo>
                    <a:pt x="1524" y="332232"/>
                  </a:lnTo>
                  <a:lnTo>
                    <a:pt x="3048" y="338328"/>
                  </a:lnTo>
                  <a:lnTo>
                    <a:pt x="6096" y="344424"/>
                  </a:lnTo>
                  <a:close/>
                </a:path>
                <a:path w="3043554" h="390525">
                  <a:moveTo>
                    <a:pt x="3037329" y="345948"/>
                  </a:moveTo>
                  <a:lnTo>
                    <a:pt x="3037329" y="42672"/>
                  </a:lnTo>
                  <a:lnTo>
                    <a:pt x="3031233" y="33528"/>
                  </a:lnTo>
                  <a:lnTo>
                    <a:pt x="3031233" y="32004"/>
                  </a:lnTo>
                  <a:lnTo>
                    <a:pt x="3029709" y="32004"/>
                  </a:lnTo>
                  <a:lnTo>
                    <a:pt x="3029709" y="30480"/>
                  </a:lnTo>
                  <a:lnTo>
                    <a:pt x="3022089" y="21336"/>
                  </a:lnTo>
                  <a:lnTo>
                    <a:pt x="3020565" y="21336"/>
                  </a:lnTo>
                  <a:lnTo>
                    <a:pt x="3020565" y="19812"/>
                  </a:lnTo>
                  <a:lnTo>
                    <a:pt x="3011421" y="12192"/>
                  </a:lnTo>
                  <a:lnTo>
                    <a:pt x="3009897" y="12192"/>
                  </a:lnTo>
                  <a:lnTo>
                    <a:pt x="2999229" y="6096"/>
                  </a:lnTo>
                  <a:lnTo>
                    <a:pt x="2997705" y="4572"/>
                  </a:lnTo>
                  <a:lnTo>
                    <a:pt x="2991609" y="3048"/>
                  </a:lnTo>
                  <a:lnTo>
                    <a:pt x="2976369" y="0"/>
                  </a:lnTo>
                  <a:lnTo>
                    <a:pt x="65532" y="0"/>
                  </a:lnTo>
                  <a:lnTo>
                    <a:pt x="57912" y="1524"/>
                  </a:lnTo>
                  <a:lnTo>
                    <a:pt x="45720" y="4572"/>
                  </a:lnTo>
                  <a:lnTo>
                    <a:pt x="44196" y="6096"/>
                  </a:lnTo>
                  <a:lnTo>
                    <a:pt x="33528" y="12192"/>
                  </a:lnTo>
                  <a:lnTo>
                    <a:pt x="32004" y="12192"/>
                  </a:lnTo>
                  <a:lnTo>
                    <a:pt x="22860" y="19812"/>
                  </a:lnTo>
                  <a:lnTo>
                    <a:pt x="21336" y="21336"/>
                  </a:lnTo>
                  <a:lnTo>
                    <a:pt x="13716" y="30480"/>
                  </a:lnTo>
                  <a:lnTo>
                    <a:pt x="13716" y="32004"/>
                  </a:lnTo>
                  <a:lnTo>
                    <a:pt x="12192" y="32004"/>
                  </a:lnTo>
                  <a:lnTo>
                    <a:pt x="12192" y="33528"/>
                  </a:lnTo>
                  <a:lnTo>
                    <a:pt x="6096" y="42672"/>
                  </a:lnTo>
                  <a:lnTo>
                    <a:pt x="6096" y="345948"/>
                  </a:lnTo>
                  <a:lnTo>
                    <a:pt x="12192" y="356616"/>
                  </a:lnTo>
                  <a:lnTo>
                    <a:pt x="13716" y="358140"/>
                  </a:lnTo>
                  <a:lnTo>
                    <a:pt x="21336" y="367284"/>
                  </a:lnTo>
                  <a:lnTo>
                    <a:pt x="21336" y="368808"/>
                  </a:lnTo>
                  <a:lnTo>
                    <a:pt x="22860" y="368808"/>
                  </a:lnTo>
                  <a:lnTo>
                    <a:pt x="25908" y="371348"/>
                  </a:lnTo>
                  <a:lnTo>
                    <a:pt x="25908" y="67056"/>
                  </a:lnTo>
                  <a:lnTo>
                    <a:pt x="27432" y="62484"/>
                  </a:lnTo>
                  <a:lnTo>
                    <a:pt x="27432" y="57912"/>
                  </a:lnTo>
                  <a:lnTo>
                    <a:pt x="28956" y="53340"/>
                  </a:lnTo>
                  <a:lnTo>
                    <a:pt x="28956" y="54864"/>
                  </a:lnTo>
                  <a:lnTo>
                    <a:pt x="33528" y="48006"/>
                  </a:lnTo>
                  <a:lnTo>
                    <a:pt x="33528" y="47244"/>
                  </a:lnTo>
                  <a:lnTo>
                    <a:pt x="38100" y="41757"/>
                  </a:lnTo>
                  <a:lnTo>
                    <a:pt x="38100" y="39624"/>
                  </a:lnTo>
                  <a:lnTo>
                    <a:pt x="47244" y="32004"/>
                  </a:lnTo>
                  <a:lnTo>
                    <a:pt x="47244" y="32657"/>
                  </a:lnTo>
                  <a:lnTo>
                    <a:pt x="56388" y="27432"/>
                  </a:lnTo>
                  <a:lnTo>
                    <a:pt x="56388" y="28448"/>
                  </a:lnTo>
                  <a:lnTo>
                    <a:pt x="64008" y="25908"/>
                  </a:lnTo>
                  <a:lnTo>
                    <a:pt x="70104" y="24384"/>
                  </a:lnTo>
                  <a:lnTo>
                    <a:pt x="2970273" y="24384"/>
                  </a:lnTo>
                  <a:lnTo>
                    <a:pt x="2974845" y="25908"/>
                  </a:lnTo>
                  <a:lnTo>
                    <a:pt x="2979417" y="25908"/>
                  </a:lnTo>
                  <a:lnTo>
                    <a:pt x="2987037" y="28448"/>
                  </a:lnTo>
                  <a:lnTo>
                    <a:pt x="2987037" y="27432"/>
                  </a:lnTo>
                  <a:lnTo>
                    <a:pt x="2996181" y="32657"/>
                  </a:lnTo>
                  <a:lnTo>
                    <a:pt x="2996181" y="32004"/>
                  </a:lnTo>
                  <a:lnTo>
                    <a:pt x="3003801" y="39624"/>
                  </a:lnTo>
                  <a:lnTo>
                    <a:pt x="3003801" y="39928"/>
                  </a:lnTo>
                  <a:lnTo>
                    <a:pt x="3009897" y="47244"/>
                  </a:lnTo>
                  <a:lnTo>
                    <a:pt x="3009897" y="48006"/>
                  </a:lnTo>
                  <a:lnTo>
                    <a:pt x="3014469" y="54864"/>
                  </a:lnTo>
                  <a:lnTo>
                    <a:pt x="3014469" y="53340"/>
                  </a:lnTo>
                  <a:lnTo>
                    <a:pt x="3015993" y="59436"/>
                  </a:lnTo>
                  <a:lnTo>
                    <a:pt x="3017517" y="64008"/>
                  </a:lnTo>
                  <a:lnTo>
                    <a:pt x="3017517" y="371348"/>
                  </a:lnTo>
                  <a:lnTo>
                    <a:pt x="3020565" y="368808"/>
                  </a:lnTo>
                  <a:lnTo>
                    <a:pt x="3022089" y="368808"/>
                  </a:lnTo>
                  <a:lnTo>
                    <a:pt x="3022089" y="367284"/>
                  </a:lnTo>
                  <a:lnTo>
                    <a:pt x="3029709" y="358140"/>
                  </a:lnTo>
                  <a:lnTo>
                    <a:pt x="3031233" y="356616"/>
                  </a:lnTo>
                  <a:lnTo>
                    <a:pt x="3037329" y="345948"/>
                  </a:lnTo>
                  <a:close/>
                </a:path>
                <a:path w="3043554" h="390525">
                  <a:moveTo>
                    <a:pt x="35052" y="344424"/>
                  </a:moveTo>
                  <a:lnTo>
                    <a:pt x="28956" y="333756"/>
                  </a:lnTo>
                  <a:lnTo>
                    <a:pt x="28956" y="335280"/>
                  </a:lnTo>
                  <a:lnTo>
                    <a:pt x="25908" y="326136"/>
                  </a:lnTo>
                  <a:lnTo>
                    <a:pt x="25908" y="371348"/>
                  </a:lnTo>
                  <a:lnTo>
                    <a:pt x="32004" y="376428"/>
                  </a:lnTo>
                  <a:lnTo>
                    <a:pt x="33528" y="377952"/>
                  </a:lnTo>
                  <a:lnTo>
                    <a:pt x="33528" y="342900"/>
                  </a:lnTo>
                  <a:lnTo>
                    <a:pt x="35052" y="344424"/>
                  </a:lnTo>
                  <a:close/>
                </a:path>
                <a:path w="3043554" h="390525">
                  <a:moveTo>
                    <a:pt x="35052" y="45720"/>
                  </a:moveTo>
                  <a:lnTo>
                    <a:pt x="33528" y="47244"/>
                  </a:lnTo>
                  <a:lnTo>
                    <a:pt x="33528" y="48006"/>
                  </a:lnTo>
                  <a:lnTo>
                    <a:pt x="35052" y="45720"/>
                  </a:lnTo>
                  <a:close/>
                </a:path>
                <a:path w="3043554" h="390525">
                  <a:moveTo>
                    <a:pt x="39762" y="350381"/>
                  </a:moveTo>
                  <a:lnTo>
                    <a:pt x="33528" y="342900"/>
                  </a:lnTo>
                  <a:lnTo>
                    <a:pt x="33528" y="377952"/>
                  </a:lnTo>
                  <a:lnTo>
                    <a:pt x="38100" y="380564"/>
                  </a:lnTo>
                  <a:lnTo>
                    <a:pt x="38100" y="348996"/>
                  </a:lnTo>
                  <a:lnTo>
                    <a:pt x="39762" y="350381"/>
                  </a:lnTo>
                  <a:close/>
                </a:path>
                <a:path w="3043554" h="390525">
                  <a:moveTo>
                    <a:pt x="41148" y="38100"/>
                  </a:moveTo>
                  <a:lnTo>
                    <a:pt x="38100" y="39624"/>
                  </a:lnTo>
                  <a:lnTo>
                    <a:pt x="38100" y="41757"/>
                  </a:lnTo>
                  <a:lnTo>
                    <a:pt x="41148" y="38100"/>
                  </a:lnTo>
                  <a:close/>
                </a:path>
                <a:path w="3043554" h="390525">
                  <a:moveTo>
                    <a:pt x="41148" y="352044"/>
                  </a:moveTo>
                  <a:lnTo>
                    <a:pt x="39762" y="350381"/>
                  </a:lnTo>
                  <a:lnTo>
                    <a:pt x="38100" y="348996"/>
                  </a:lnTo>
                  <a:lnTo>
                    <a:pt x="41148" y="352044"/>
                  </a:lnTo>
                  <a:close/>
                </a:path>
                <a:path w="3043554" h="390525">
                  <a:moveTo>
                    <a:pt x="41148" y="382306"/>
                  </a:moveTo>
                  <a:lnTo>
                    <a:pt x="41148" y="352044"/>
                  </a:lnTo>
                  <a:lnTo>
                    <a:pt x="38100" y="348996"/>
                  </a:lnTo>
                  <a:lnTo>
                    <a:pt x="38100" y="380564"/>
                  </a:lnTo>
                  <a:lnTo>
                    <a:pt x="41148" y="382306"/>
                  </a:lnTo>
                  <a:close/>
                </a:path>
                <a:path w="3043554" h="390525">
                  <a:moveTo>
                    <a:pt x="47244" y="384810"/>
                  </a:moveTo>
                  <a:lnTo>
                    <a:pt x="47244" y="356616"/>
                  </a:lnTo>
                  <a:lnTo>
                    <a:pt x="39762" y="350381"/>
                  </a:lnTo>
                  <a:lnTo>
                    <a:pt x="41148" y="352044"/>
                  </a:lnTo>
                  <a:lnTo>
                    <a:pt x="41148" y="382306"/>
                  </a:lnTo>
                  <a:lnTo>
                    <a:pt x="44196" y="384048"/>
                  </a:lnTo>
                  <a:lnTo>
                    <a:pt x="45720" y="384048"/>
                  </a:lnTo>
                  <a:lnTo>
                    <a:pt x="47244" y="384810"/>
                  </a:lnTo>
                  <a:close/>
                </a:path>
                <a:path w="3043554" h="390525">
                  <a:moveTo>
                    <a:pt x="47244" y="32657"/>
                  </a:moveTo>
                  <a:lnTo>
                    <a:pt x="47244" y="32004"/>
                  </a:lnTo>
                  <a:lnTo>
                    <a:pt x="45720" y="33528"/>
                  </a:lnTo>
                  <a:lnTo>
                    <a:pt x="47244" y="32657"/>
                  </a:lnTo>
                  <a:close/>
                </a:path>
                <a:path w="3043554" h="390525">
                  <a:moveTo>
                    <a:pt x="56388" y="361188"/>
                  </a:moveTo>
                  <a:lnTo>
                    <a:pt x="45720" y="355092"/>
                  </a:lnTo>
                  <a:lnTo>
                    <a:pt x="47244" y="356616"/>
                  </a:lnTo>
                  <a:lnTo>
                    <a:pt x="47244" y="384810"/>
                  </a:lnTo>
                  <a:lnTo>
                    <a:pt x="51816" y="387096"/>
                  </a:lnTo>
                  <a:lnTo>
                    <a:pt x="54864" y="387705"/>
                  </a:lnTo>
                  <a:lnTo>
                    <a:pt x="54864" y="361188"/>
                  </a:lnTo>
                  <a:lnTo>
                    <a:pt x="56388" y="361188"/>
                  </a:lnTo>
                  <a:close/>
                </a:path>
                <a:path w="3043554" h="390525">
                  <a:moveTo>
                    <a:pt x="56388" y="28448"/>
                  </a:moveTo>
                  <a:lnTo>
                    <a:pt x="56388" y="27432"/>
                  </a:lnTo>
                  <a:lnTo>
                    <a:pt x="54864" y="28956"/>
                  </a:lnTo>
                  <a:lnTo>
                    <a:pt x="56388" y="28448"/>
                  </a:lnTo>
                  <a:close/>
                </a:path>
                <a:path w="3043554" h="390525">
                  <a:moveTo>
                    <a:pt x="2988561" y="387858"/>
                  </a:moveTo>
                  <a:lnTo>
                    <a:pt x="2988561" y="361188"/>
                  </a:lnTo>
                  <a:lnTo>
                    <a:pt x="2979417" y="364236"/>
                  </a:lnTo>
                  <a:lnTo>
                    <a:pt x="68580" y="364236"/>
                  </a:lnTo>
                  <a:lnTo>
                    <a:pt x="64008" y="362712"/>
                  </a:lnTo>
                  <a:lnTo>
                    <a:pt x="59436" y="362712"/>
                  </a:lnTo>
                  <a:lnTo>
                    <a:pt x="54864" y="361188"/>
                  </a:lnTo>
                  <a:lnTo>
                    <a:pt x="54864" y="387705"/>
                  </a:lnTo>
                  <a:lnTo>
                    <a:pt x="67056" y="390144"/>
                  </a:lnTo>
                  <a:lnTo>
                    <a:pt x="2977893" y="390144"/>
                  </a:lnTo>
                  <a:lnTo>
                    <a:pt x="2985513" y="388620"/>
                  </a:lnTo>
                  <a:lnTo>
                    <a:pt x="2988561" y="387858"/>
                  </a:lnTo>
                  <a:close/>
                </a:path>
                <a:path w="3043554" h="390525">
                  <a:moveTo>
                    <a:pt x="2988561" y="28956"/>
                  </a:moveTo>
                  <a:lnTo>
                    <a:pt x="2987037" y="27432"/>
                  </a:lnTo>
                  <a:lnTo>
                    <a:pt x="2987037" y="28448"/>
                  </a:lnTo>
                  <a:lnTo>
                    <a:pt x="2988561" y="28956"/>
                  </a:lnTo>
                  <a:close/>
                </a:path>
                <a:path w="3043554" h="390525">
                  <a:moveTo>
                    <a:pt x="2997705" y="355092"/>
                  </a:moveTo>
                  <a:lnTo>
                    <a:pt x="2987037" y="361188"/>
                  </a:lnTo>
                  <a:lnTo>
                    <a:pt x="2988561" y="361188"/>
                  </a:lnTo>
                  <a:lnTo>
                    <a:pt x="2988561" y="387858"/>
                  </a:lnTo>
                  <a:lnTo>
                    <a:pt x="2991609" y="387096"/>
                  </a:lnTo>
                  <a:lnTo>
                    <a:pt x="2996181" y="384810"/>
                  </a:lnTo>
                  <a:lnTo>
                    <a:pt x="2996181" y="356616"/>
                  </a:lnTo>
                  <a:lnTo>
                    <a:pt x="2997705" y="355092"/>
                  </a:lnTo>
                  <a:close/>
                </a:path>
                <a:path w="3043554" h="390525">
                  <a:moveTo>
                    <a:pt x="2997705" y="33528"/>
                  </a:moveTo>
                  <a:lnTo>
                    <a:pt x="2996181" y="32004"/>
                  </a:lnTo>
                  <a:lnTo>
                    <a:pt x="2996181" y="32657"/>
                  </a:lnTo>
                  <a:lnTo>
                    <a:pt x="2997705" y="33528"/>
                  </a:lnTo>
                  <a:close/>
                </a:path>
                <a:path w="3043554" h="390525">
                  <a:moveTo>
                    <a:pt x="3003801" y="348996"/>
                  </a:moveTo>
                  <a:lnTo>
                    <a:pt x="2996181" y="356616"/>
                  </a:lnTo>
                  <a:lnTo>
                    <a:pt x="2996181" y="384810"/>
                  </a:lnTo>
                  <a:lnTo>
                    <a:pt x="2997705" y="384048"/>
                  </a:lnTo>
                  <a:lnTo>
                    <a:pt x="2999229" y="384048"/>
                  </a:lnTo>
                  <a:lnTo>
                    <a:pt x="3002277" y="382306"/>
                  </a:lnTo>
                  <a:lnTo>
                    <a:pt x="3002277" y="352044"/>
                  </a:lnTo>
                  <a:lnTo>
                    <a:pt x="3003801" y="348996"/>
                  </a:lnTo>
                  <a:close/>
                </a:path>
                <a:path w="3043554" h="390525">
                  <a:moveTo>
                    <a:pt x="3003801" y="39928"/>
                  </a:moveTo>
                  <a:lnTo>
                    <a:pt x="3003801" y="39624"/>
                  </a:lnTo>
                  <a:lnTo>
                    <a:pt x="3002277" y="38100"/>
                  </a:lnTo>
                  <a:lnTo>
                    <a:pt x="3003801" y="39928"/>
                  </a:lnTo>
                  <a:close/>
                </a:path>
                <a:path w="3043554" h="390525">
                  <a:moveTo>
                    <a:pt x="3009897" y="377952"/>
                  </a:moveTo>
                  <a:lnTo>
                    <a:pt x="3009897" y="342900"/>
                  </a:lnTo>
                  <a:lnTo>
                    <a:pt x="3002277" y="352044"/>
                  </a:lnTo>
                  <a:lnTo>
                    <a:pt x="3002277" y="382306"/>
                  </a:lnTo>
                  <a:lnTo>
                    <a:pt x="3009897" y="377952"/>
                  </a:lnTo>
                  <a:close/>
                </a:path>
                <a:path w="3043554" h="390525">
                  <a:moveTo>
                    <a:pt x="3009897" y="48006"/>
                  </a:moveTo>
                  <a:lnTo>
                    <a:pt x="3009897" y="47244"/>
                  </a:lnTo>
                  <a:lnTo>
                    <a:pt x="3008373" y="45720"/>
                  </a:lnTo>
                  <a:lnTo>
                    <a:pt x="3009897" y="48006"/>
                  </a:lnTo>
                  <a:close/>
                </a:path>
                <a:path w="3043554" h="390525">
                  <a:moveTo>
                    <a:pt x="3014469" y="373888"/>
                  </a:moveTo>
                  <a:lnTo>
                    <a:pt x="3014469" y="333756"/>
                  </a:lnTo>
                  <a:lnTo>
                    <a:pt x="3008373" y="344424"/>
                  </a:lnTo>
                  <a:lnTo>
                    <a:pt x="3009897" y="342900"/>
                  </a:lnTo>
                  <a:lnTo>
                    <a:pt x="3009897" y="377952"/>
                  </a:lnTo>
                  <a:lnTo>
                    <a:pt x="3011421" y="376428"/>
                  </a:lnTo>
                  <a:lnTo>
                    <a:pt x="3014469" y="373888"/>
                  </a:lnTo>
                  <a:close/>
                </a:path>
                <a:path w="3043554" h="390525">
                  <a:moveTo>
                    <a:pt x="3017517" y="371348"/>
                  </a:moveTo>
                  <a:lnTo>
                    <a:pt x="3017517" y="321564"/>
                  </a:lnTo>
                  <a:lnTo>
                    <a:pt x="3015993" y="326136"/>
                  </a:lnTo>
                  <a:lnTo>
                    <a:pt x="3015993" y="330708"/>
                  </a:lnTo>
                  <a:lnTo>
                    <a:pt x="3012945" y="335280"/>
                  </a:lnTo>
                  <a:lnTo>
                    <a:pt x="3014469" y="333756"/>
                  </a:lnTo>
                  <a:lnTo>
                    <a:pt x="3014469" y="373888"/>
                  </a:lnTo>
                  <a:lnTo>
                    <a:pt x="3017517" y="371348"/>
                  </a:lnTo>
                  <a:close/>
                </a:path>
                <a:path w="3043554" h="390525">
                  <a:moveTo>
                    <a:pt x="3043425" y="323088"/>
                  </a:moveTo>
                  <a:lnTo>
                    <a:pt x="3043425" y="65532"/>
                  </a:lnTo>
                  <a:lnTo>
                    <a:pt x="3041901" y="57912"/>
                  </a:lnTo>
                  <a:lnTo>
                    <a:pt x="3038853" y="50292"/>
                  </a:lnTo>
                  <a:lnTo>
                    <a:pt x="3037329" y="45720"/>
                  </a:lnTo>
                  <a:lnTo>
                    <a:pt x="3037329" y="344424"/>
                  </a:lnTo>
                  <a:lnTo>
                    <a:pt x="3040377" y="338328"/>
                  </a:lnTo>
                  <a:lnTo>
                    <a:pt x="3043425" y="323088"/>
                  </a:lnTo>
                  <a:close/>
                </a:path>
              </a:pathLst>
            </a:custGeom>
            <a:solidFill>
              <a:srgbClr val="FFFFFF"/>
            </a:solidFill>
          </p:spPr>
          <p:txBody>
            <a:bodyPr wrap="square" lIns="0" tIns="0" rIns="0" bIns="0" rtlCol="0"/>
            <a:lstStyle/>
            <a:p>
              <a:endParaRPr sz="1634"/>
            </a:p>
          </p:txBody>
        </p:sp>
        <p:sp>
          <p:nvSpPr>
            <p:cNvPr id="16" name="object 16"/>
            <p:cNvSpPr/>
            <p:nvPr/>
          </p:nvSpPr>
          <p:spPr>
            <a:xfrm>
              <a:off x="4236597" y="3506723"/>
              <a:ext cx="5390387" cy="316991"/>
            </a:xfrm>
            <a:prstGeom prst="rect">
              <a:avLst/>
            </a:prstGeom>
            <a:blipFill>
              <a:blip r:embed="rId6" cstate="print"/>
              <a:stretch>
                <a:fillRect/>
              </a:stretch>
            </a:blipFill>
          </p:spPr>
          <p:txBody>
            <a:bodyPr wrap="square" lIns="0" tIns="0" rIns="0" bIns="0" rtlCol="0"/>
            <a:lstStyle/>
            <a:p>
              <a:endParaRPr sz="1634"/>
            </a:p>
          </p:txBody>
        </p:sp>
        <p:sp>
          <p:nvSpPr>
            <p:cNvPr id="17" name="object 17"/>
            <p:cNvSpPr/>
            <p:nvPr/>
          </p:nvSpPr>
          <p:spPr>
            <a:xfrm>
              <a:off x="1231273" y="3482339"/>
              <a:ext cx="3017520" cy="365760"/>
            </a:xfrm>
            <a:custGeom>
              <a:avLst/>
              <a:gdLst/>
              <a:ahLst/>
              <a:cxnLst/>
              <a:rect l="l" t="t" r="r" b="b"/>
              <a:pathLst>
                <a:path w="3017520" h="365760">
                  <a:moveTo>
                    <a:pt x="3017516" y="304799"/>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4799"/>
                  </a:lnTo>
                  <a:lnTo>
                    <a:pt x="4810" y="328469"/>
                  </a:lnTo>
                  <a:lnTo>
                    <a:pt x="17906" y="347852"/>
                  </a:lnTo>
                  <a:lnTo>
                    <a:pt x="37290" y="360949"/>
                  </a:lnTo>
                  <a:lnTo>
                    <a:pt x="60959" y="365759"/>
                  </a:lnTo>
                  <a:lnTo>
                    <a:pt x="2958080" y="365759"/>
                  </a:lnTo>
                  <a:lnTo>
                    <a:pt x="2981512" y="360949"/>
                  </a:lnTo>
                  <a:lnTo>
                    <a:pt x="3000371" y="347852"/>
                  </a:lnTo>
                  <a:lnTo>
                    <a:pt x="3012944" y="328469"/>
                  </a:lnTo>
                  <a:lnTo>
                    <a:pt x="3017516" y="304799"/>
                  </a:lnTo>
                  <a:close/>
                </a:path>
              </a:pathLst>
            </a:custGeom>
            <a:solidFill>
              <a:srgbClr val="2D2D89"/>
            </a:solidFill>
          </p:spPr>
          <p:txBody>
            <a:bodyPr wrap="square" lIns="0" tIns="0" rIns="0" bIns="0" rtlCol="0"/>
            <a:lstStyle/>
            <a:p>
              <a:endParaRPr sz="1634"/>
            </a:p>
          </p:txBody>
        </p:sp>
        <p:sp>
          <p:nvSpPr>
            <p:cNvPr id="18" name="object 18"/>
            <p:cNvSpPr/>
            <p:nvPr/>
          </p:nvSpPr>
          <p:spPr>
            <a:xfrm>
              <a:off x="1219081" y="3470148"/>
              <a:ext cx="3043555" cy="390525"/>
            </a:xfrm>
            <a:custGeom>
              <a:avLst/>
              <a:gdLst/>
              <a:ahLst/>
              <a:cxnLst/>
              <a:rect l="l" t="t" r="r" b="b"/>
              <a:pathLst>
                <a:path w="3043554" h="390525">
                  <a:moveTo>
                    <a:pt x="6096" y="344424"/>
                  </a:moveTo>
                  <a:lnTo>
                    <a:pt x="6096" y="45720"/>
                  </a:lnTo>
                  <a:lnTo>
                    <a:pt x="3048" y="51816"/>
                  </a:lnTo>
                  <a:lnTo>
                    <a:pt x="0" y="67056"/>
                  </a:lnTo>
                  <a:lnTo>
                    <a:pt x="0" y="324612"/>
                  </a:lnTo>
                  <a:lnTo>
                    <a:pt x="3048" y="339852"/>
                  </a:lnTo>
                  <a:lnTo>
                    <a:pt x="6096" y="344424"/>
                  </a:lnTo>
                  <a:close/>
                </a:path>
                <a:path w="3043554" h="390525">
                  <a:moveTo>
                    <a:pt x="3037329" y="347472"/>
                  </a:moveTo>
                  <a:lnTo>
                    <a:pt x="3037329" y="44196"/>
                  </a:lnTo>
                  <a:lnTo>
                    <a:pt x="3031233" y="33528"/>
                  </a:lnTo>
                  <a:lnTo>
                    <a:pt x="3029709" y="32004"/>
                  </a:lnTo>
                  <a:lnTo>
                    <a:pt x="3022089" y="22860"/>
                  </a:lnTo>
                  <a:lnTo>
                    <a:pt x="3022089" y="21336"/>
                  </a:lnTo>
                  <a:lnTo>
                    <a:pt x="3020565" y="21336"/>
                  </a:lnTo>
                  <a:lnTo>
                    <a:pt x="3011421" y="13716"/>
                  </a:lnTo>
                  <a:lnTo>
                    <a:pt x="3009897" y="12192"/>
                  </a:lnTo>
                  <a:lnTo>
                    <a:pt x="2999229" y="6096"/>
                  </a:lnTo>
                  <a:lnTo>
                    <a:pt x="2997705" y="6096"/>
                  </a:lnTo>
                  <a:lnTo>
                    <a:pt x="2991609" y="3048"/>
                  </a:lnTo>
                  <a:lnTo>
                    <a:pt x="2976369" y="0"/>
                  </a:lnTo>
                  <a:lnTo>
                    <a:pt x="65532" y="0"/>
                  </a:lnTo>
                  <a:lnTo>
                    <a:pt x="57912" y="1524"/>
                  </a:lnTo>
                  <a:lnTo>
                    <a:pt x="51816" y="3048"/>
                  </a:lnTo>
                  <a:lnTo>
                    <a:pt x="45720" y="6096"/>
                  </a:lnTo>
                  <a:lnTo>
                    <a:pt x="44196" y="6096"/>
                  </a:lnTo>
                  <a:lnTo>
                    <a:pt x="33528" y="12192"/>
                  </a:lnTo>
                  <a:lnTo>
                    <a:pt x="32004" y="13716"/>
                  </a:lnTo>
                  <a:lnTo>
                    <a:pt x="22860" y="21336"/>
                  </a:lnTo>
                  <a:lnTo>
                    <a:pt x="21336" y="21336"/>
                  </a:lnTo>
                  <a:lnTo>
                    <a:pt x="21336" y="22860"/>
                  </a:lnTo>
                  <a:lnTo>
                    <a:pt x="13716" y="32004"/>
                  </a:lnTo>
                  <a:lnTo>
                    <a:pt x="12192" y="33528"/>
                  </a:lnTo>
                  <a:lnTo>
                    <a:pt x="6096" y="44196"/>
                  </a:lnTo>
                  <a:lnTo>
                    <a:pt x="6096" y="347472"/>
                  </a:lnTo>
                  <a:lnTo>
                    <a:pt x="12192" y="356616"/>
                  </a:lnTo>
                  <a:lnTo>
                    <a:pt x="12192" y="358140"/>
                  </a:lnTo>
                  <a:lnTo>
                    <a:pt x="13716" y="358140"/>
                  </a:lnTo>
                  <a:lnTo>
                    <a:pt x="13716" y="359664"/>
                  </a:lnTo>
                  <a:lnTo>
                    <a:pt x="21336" y="368808"/>
                  </a:lnTo>
                  <a:lnTo>
                    <a:pt x="22860" y="370332"/>
                  </a:lnTo>
                  <a:lnTo>
                    <a:pt x="25908" y="372872"/>
                  </a:lnTo>
                  <a:lnTo>
                    <a:pt x="25908" y="68580"/>
                  </a:lnTo>
                  <a:lnTo>
                    <a:pt x="27432" y="64008"/>
                  </a:lnTo>
                  <a:lnTo>
                    <a:pt x="27432" y="59436"/>
                  </a:lnTo>
                  <a:lnTo>
                    <a:pt x="28956" y="54864"/>
                  </a:lnTo>
                  <a:lnTo>
                    <a:pt x="28956" y="56388"/>
                  </a:lnTo>
                  <a:lnTo>
                    <a:pt x="33528" y="48387"/>
                  </a:lnTo>
                  <a:lnTo>
                    <a:pt x="33528" y="47244"/>
                  </a:lnTo>
                  <a:lnTo>
                    <a:pt x="38100" y="41757"/>
                  </a:lnTo>
                  <a:lnTo>
                    <a:pt x="38100" y="41148"/>
                  </a:lnTo>
                  <a:lnTo>
                    <a:pt x="41148" y="38100"/>
                  </a:lnTo>
                  <a:lnTo>
                    <a:pt x="41148" y="38608"/>
                  </a:lnTo>
                  <a:lnTo>
                    <a:pt x="47244" y="33528"/>
                  </a:lnTo>
                  <a:lnTo>
                    <a:pt x="47244" y="34181"/>
                  </a:lnTo>
                  <a:lnTo>
                    <a:pt x="54864" y="29826"/>
                  </a:lnTo>
                  <a:lnTo>
                    <a:pt x="54864" y="28956"/>
                  </a:lnTo>
                  <a:lnTo>
                    <a:pt x="64008" y="25908"/>
                  </a:lnTo>
                  <a:lnTo>
                    <a:pt x="2974845" y="25908"/>
                  </a:lnTo>
                  <a:lnTo>
                    <a:pt x="2979417" y="27432"/>
                  </a:lnTo>
                  <a:lnTo>
                    <a:pt x="2983989" y="27432"/>
                  </a:lnTo>
                  <a:lnTo>
                    <a:pt x="2988561" y="28956"/>
                  </a:lnTo>
                  <a:lnTo>
                    <a:pt x="2988561" y="29826"/>
                  </a:lnTo>
                  <a:lnTo>
                    <a:pt x="2996181" y="34181"/>
                  </a:lnTo>
                  <a:lnTo>
                    <a:pt x="2996181" y="33528"/>
                  </a:lnTo>
                  <a:lnTo>
                    <a:pt x="3002277" y="39624"/>
                  </a:lnTo>
                  <a:lnTo>
                    <a:pt x="3002277" y="38100"/>
                  </a:lnTo>
                  <a:lnTo>
                    <a:pt x="3009897" y="47244"/>
                  </a:lnTo>
                  <a:lnTo>
                    <a:pt x="3009897" y="48387"/>
                  </a:lnTo>
                  <a:lnTo>
                    <a:pt x="3014469" y="56388"/>
                  </a:lnTo>
                  <a:lnTo>
                    <a:pt x="3014469" y="57150"/>
                  </a:lnTo>
                  <a:lnTo>
                    <a:pt x="3015993" y="59436"/>
                  </a:lnTo>
                  <a:lnTo>
                    <a:pt x="3017517" y="64008"/>
                  </a:lnTo>
                  <a:lnTo>
                    <a:pt x="3017517" y="372872"/>
                  </a:lnTo>
                  <a:lnTo>
                    <a:pt x="3020565" y="370332"/>
                  </a:lnTo>
                  <a:lnTo>
                    <a:pt x="3020565" y="368808"/>
                  </a:lnTo>
                  <a:lnTo>
                    <a:pt x="3022089" y="368808"/>
                  </a:lnTo>
                  <a:lnTo>
                    <a:pt x="3029709" y="359664"/>
                  </a:lnTo>
                  <a:lnTo>
                    <a:pt x="3029709" y="358140"/>
                  </a:lnTo>
                  <a:lnTo>
                    <a:pt x="3031233" y="358140"/>
                  </a:lnTo>
                  <a:lnTo>
                    <a:pt x="3031233" y="356616"/>
                  </a:lnTo>
                  <a:lnTo>
                    <a:pt x="3037329" y="347472"/>
                  </a:lnTo>
                  <a:close/>
                </a:path>
                <a:path w="3043554" h="390525">
                  <a:moveTo>
                    <a:pt x="35052" y="344424"/>
                  </a:moveTo>
                  <a:lnTo>
                    <a:pt x="28956" y="335280"/>
                  </a:lnTo>
                  <a:lnTo>
                    <a:pt x="28956" y="336804"/>
                  </a:lnTo>
                  <a:lnTo>
                    <a:pt x="27432" y="330708"/>
                  </a:lnTo>
                  <a:lnTo>
                    <a:pt x="25908" y="326136"/>
                  </a:lnTo>
                  <a:lnTo>
                    <a:pt x="25908" y="372872"/>
                  </a:lnTo>
                  <a:lnTo>
                    <a:pt x="32004" y="377952"/>
                  </a:lnTo>
                  <a:lnTo>
                    <a:pt x="33528" y="377952"/>
                  </a:lnTo>
                  <a:lnTo>
                    <a:pt x="33528" y="342900"/>
                  </a:lnTo>
                  <a:lnTo>
                    <a:pt x="35052" y="344424"/>
                  </a:lnTo>
                  <a:close/>
                </a:path>
                <a:path w="3043554" h="390525">
                  <a:moveTo>
                    <a:pt x="35052" y="45720"/>
                  </a:moveTo>
                  <a:lnTo>
                    <a:pt x="33528" y="47244"/>
                  </a:lnTo>
                  <a:lnTo>
                    <a:pt x="33528" y="48387"/>
                  </a:lnTo>
                  <a:lnTo>
                    <a:pt x="35052" y="45720"/>
                  </a:lnTo>
                  <a:close/>
                </a:path>
                <a:path w="3043554" h="390525">
                  <a:moveTo>
                    <a:pt x="41148" y="352044"/>
                  </a:moveTo>
                  <a:lnTo>
                    <a:pt x="33528" y="342900"/>
                  </a:lnTo>
                  <a:lnTo>
                    <a:pt x="33528" y="377952"/>
                  </a:lnTo>
                  <a:lnTo>
                    <a:pt x="38100" y="380564"/>
                  </a:lnTo>
                  <a:lnTo>
                    <a:pt x="38100" y="350520"/>
                  </a:lnTo>
                  <a:lnTo>
                    <a:pt x="41148" y="352044"/>
                  </a:lnTo>
                  <a:close/>
                </a:path>
                <a:path w="3043554" h="390525">
                  <a:moveTo>
                    <a:pt x="41148" y="38100"/>
                  </a:moveTo>
                  <a:lnTo>
                    <a:pt x="38100" y="41148"/>
                  </a:lnTo>
                  <a:lnTo>
                    <a:pt x="39762" y="39762"/>
                  </a:lnTo>
                  <a:lnTo>
                    <a:pt x="41148" y="38100"/>
                  </a:lnTo>
                  <a:close/>
                </a:path>
                <a:path w="3043554" h="390525">
                  <a:moveTo>
                    <a:pt x="39762" y="39762"/>
                  </a:moveTo>
                  <a:lnTo>
                    <a:pt x="38100" y="41148"/>
                  </a:lnTo>
                  <a:lnTo>
                    <a:pt x="38100" y="41757"/>
                  </a:lnTo>
                  <a:lnTo>
                    <a:pt x="39762" y="39762"/>
                  </a:lnTo>
                  <a:close/>
                </a:path>
                <a:path w="3043554" h="390525">
                  <a:moveTo>
                    <a:pt x="47244" y="385953"/>
                  </a:moveTo>
                  <a:lnTo>
                    <a:pt x="47244" y="358140"/>
                  </a:lnTo>
                  <a:lnTo>
                    <a:pt x="38100" y="350520"/>
                  </a:lnTo>
                  <a:lnTo>
                    <a:pt x="38100" y="380564"/>
                  </a:lnTo>
                  <a:lnTo>
                    <a:pt x="44196" y="384048"/>
                  </a:lnTo>
                  <a:lnTo>
                    <a:pt x="45720" y="385572"/>
                  </a:lnTo>
                  <a:lnTo>
                    <a:pt x="47244" y="385953"/>
                  </a:lnTo>
                  <a:close/>
                </a:path>
                <a:path w="3043554" h="390525">
                  <a:moveTo>
                    <a:pt x="41148" y="38608"/>
                  </a:moveTo>
                  <a:lnTo>
                    <a:pt x="41148" y="38100"/>
                  </a:lnTo>
                  <a:lnTo>
                    <a:pt x="39762" y="39762"/>
                  </a:lnTo>
                  <a:lnTo>
                    <a:pt x="41148" y="38608"/>
                  </a:lnTo>
                  <a:close/>
                </a:path>
                <a:path w="3043554" h="390525">
                  <a:moveTo>
                    <a:pt x="47244" y="34181"/>
                  </a:moveTo>
                  <a:lnTo>
                    <a:pt x="47244" y="33528"/>
                  </a:lnTo>
                  <a:lnTo>
                    <a:pt x="45720" y="35052"/>
                  </a:lnTo>
                  <a:lnTo>
                    <a:pt x="47244" y="34181"/>
                  </a:lnTo>
                  <a:close/>
                </a:path>
                <a:path w="3043554" h="390525">
                  <a:moveTo>
                    <a:pt x="56388" y="388010"/>
                  </a:moveTo>
                  <a:lnTo>
                    <a:pt x="56388" y="362712"/>
                  </a:lnTo>
                  <a:lnTo>
                    <a:pt x="45720" y="356616"/>
                  </a:lnTo>
                  <a:lnTo>
                    <a:pt x="47244" y="358140"/>
                  </a:lnTo>
                  <a:lnTo>
                    <a:pt x="47244" y="385953"/>
                  </a:lnTo>
                  <a:lnTo>
                    <a:pt x="51816" y="387096"/>
                  </a:lnTo>
                  <a:lnTo>
                    <a:pt x="56388" y="388010"/>
                  </a:lnTo>
                  <a:close/>
                </a:path>
                <a:path w="3043554" h="390525">
                  <a:moveTo>
                    <a:pt x="56388" y="28956"/>
                  </a:moveTo>
                  <a:lnTo>
                    <a:pt x="54864" y="28956"/>
                  </a:lnTo>
                  <a:lnTo>
                    <a:pt x="54864" y="29826"/>
                  </a:lnTo>
                  <a:lnTo>
                    <a:pt x="56388" y="28956"/>
                  </a:lnTo>
                  <a:close/>
                </a:path>
                <a:path w="3043554" h="390525">
                  <a:moveTo>
                    <a:pt x="2988561" y="361188"/>
                  </a:moveTo>
                  <a:lnTo>
                    <a:pt x="2979417" y="364236"/>
                  </a:lnTo>
                  <a:lnTo>
                    <a:pt x="2973321" y="365760"/>
                  </a:lnTo>
                  <a:lnTo>
                    <a:pt x="73152" y="365760"/>
                  </a:lnTo>
                  <a:lnTo>
                    <a:pt x="68580" y="364236"/>
                  </a:lnTo>
                  <a:lnTo>
                    <a:pt x="64008" y="364236"/>
                  </a:lnTo>
                  <a:lnTo>
                    <a:pt x="54864" y="361188"/>
                  </a:lnTo>
                  <a:lnTo>
                    <a:pt x="56388" y="362712"/>
                  </a:lnTo>
                  <a:lnTo>
                    <a:pt x="56388" y="388010"/>
                  </a:lnTo>
                  <a:lnTo>
                    <a:pt x="67056" y="390144"/>
                  </a:lnTo>
                  <a:lnTo>
                    <a:pt x="2977893" y="390144"/>
                  </a:lnTo>
                  <a:lnTo>
                    <a:pt x="2985513" y="388620"/>
                  </a:lnTo>
                  <a:lnTo>
                    <a:pt x="2987037" y="388239"/>
                  </a:lnTo>
                  <a:lnTo>
                    <a:pt x="2987037" y="362712"/>
                  </a:lnTo>
                  <a:lnTo>
                    <a:pt x="2988561" y="361188"/>
                  </a:lnTo>
                  <a:close/>
                </a:path>
                <a:path w="3043554" h="390525">
                  <a:moveTo>
                    <a:pt x="2988561" y="29826"/>
                  </a:moveTo>
                  <a:lnTo>
                    <a:pt x="2988561" y="28956"/>
                  </a:lnTo>
                  <a:lnTo>
                    <a:pt x="2987037" y="28956"/>
                  </a:lnTo>
                  <a:lnTo>
                    <a:pt x="2988561" y="29826"/>
                  </a:lnTo>
                  <a:close/>
                </a:path>
                <a:path w="3043554" h="390525">
                  <a:moveTo>
                    <a:pt x="2997705" y="356616"/>
                  </a:moveTo>
                  <a:lnTo>
                    <a:pt x="2987037" y="362712"/>
                  </a:lnTo>
                  <a:lnTo>
                    <a:pt x="2987037" y="388239"/>
                  </a:lnTo>
                  <a:lnTo>
                    <a:pt x="2996181" y="385953"/>
                  </a:lnTo>
                  <a:lnTo>
                    <a:pt x="2996181" y="358140"/>
                  </a:lnTo>
                  <a:lnTo>
                    <a:pt x="2997705" y="356616"/>
                  </a:lnTo>
                  <a:close/>
                </a:path>
                <a:path w="3043554" h="390525">
                  <a:moveTo>
                    <a:pt x="2997705" y="35052"/>
                  </a:moveTo>
                  <a:lnTo>
                    <a:pt x="2996181" y="33528"/>
                  </a:lnTo>
                  <a:lnTo>
                    <a:pt x="2996181" y="34181"/>
                  </a:lnTo>
                  <a:lnTo>
                    <a:pt x="2997705" y="35052"/>
                  </a:lnTo>
                  <a:close/>
                </a:path>
                <a:path w="3043554" h="390525">
                  <a:moveTo>
                    <a:pt x="3003801" y="381435"/>
                  </a:moveTo>
                  <a:lnTo>
                    <a:pt x="3003801" y="350520"/>
                  </a:lnTo>
                  <a:lnTo>
                    <a:pt x="2996181" y="358140"/>
                  </a:lnTo>
                  <a:lnTo>
                    <a:pt x="2996181" y="385953"/>
                  </a:lnTo>
                  <a:lnTo>
                    <a:pt x="2997705" y="385572"/>
                  </a:lnTo>
                  <a:lnTo>
                    <a:pt x="2999229" y="384048"/>
                  </a:lnTo>
                  <a:lnTo>
                    <a:pt x="3003801" y="381435"/>
                  </a:lnTo>
                  <a:close/>
                </a:path>
                <a:path w="3043554" h="390525">
                  <a:moveTo>
                    <a:pt x="3003801" y="41148"/>
                  </a:moveTo>
                  <a:lnTo>
                    <a:pt x="3002277" y="38100"/>
                  </a:lnTo>
                  <a:lnTo>
                    <a:pt x="3002277" y="39624"/>
                  </a:lnTo>
                  <a:lnTo>
                    <a:pt x="3003801" y="41148"/>
                  </a:lnTo>
                  <a:close/>
                </a:path>
                <a:path w="3043554" h="390525">
                  <a:moveTo>
                    <a:pt x="3009897" y="377952"/>
                  </a:moveTo>
                  <a:lnTo>
                    <a:pt x="3009897" y="342900"/>
                  </a:lnTo>
                  <a:lnTo>
                    <a:pt x="3002277" y="352044"/>
                  </a:lnTo>
                  <a:lnTo>
                    <a:pt x="3003801" y="350520"/>
                  </a:lnTo>
                  <a:lnTo>
                    <a:pt x="3003801" y="381435"/>
                  </a:lnTo>
                  <a:lnTo>
                    <a:pt x="3009897" y="377952"/>
                  </a:lnTo>
                  <a:close/>
                </a:path>
                <a:path w="3043554" h="390525">
                  <a:moveTo>
                    <a:pt x="3009897" y="48387"/>
                  </a:moveTo>
                  <a:lnTo>
                    <a:pt x="3009897" y="47244"/>
                  </a:lnTo>
                  <a:lnTo>
                    <a:pt x="3008373" y="45720"/>
                  </a:lnTo>
                  <a:lnTo>
                    <a:pt x="3009897" y="48387"/>
                  </a:lnTo>
                  <a:close/>
                </a:path>
                <a:path w="3043554" h="390525">
                  <a:moveTo>
                    <a:pt x="3017517" y="372872"/>
                  </a:moveTo>
                  <a:lnTo>
                    <a:pt x="3017517" y="323088"/>
                  </a:lnTo>
                  <a:lnTo>
                    <a:pt x="3015993" y="327660"/>
                  </a:lnTo>
                  <a:lnTo>
                    <a:pt x="3015993" y="332232"/>
                  </a:lnTo>
                  <a:lnTo>
                    <a:pt x="3014469" y="336804"/>
                  </a:lnTo>
                  <a:lnTo>
                    <a:pt x="3014469" y="335280"/>
                  </a:lnTo>
                  <a:lnTo>
                    <a:pt x="3008373" y="344424"/>
                  </a:lnTo>
                  <a:lnTo>
                    <a:pt x="3009897" y="342900"/>
                  </a:lnTo>
                  <a:lnTo>
                    <a:pt x="3009897" y="377952"/>
                  </a:lnTo>
                  <a:lnTo>
                    <a:pt x="3011421" y="377952"/>
                  </a:lnTo>
                  <a:lnTo>
                    <a:pt x="3017517" y="372872"/>
                  </a:lnTo>
                  <a:close/>
                </a:path>
                <a:path w="3043554" h="390525">
                  <a:moveTo>
                    <a:pt x="3014469" y="57150"/>
                  </a:moveTo>
                  <a:lnTo>
                    <a:pt x="3014469" y="56388"/>
                  </a:lnTo>
                  <a:lnTo>
                    <a:pt x="3012945" y="54864"/>
                  </a:lnTo>
                  <a:lnTo>
                    <a:pt x="3014469" y="57150"/>
                  </a:lnTo>
                  <a:close/>
                </a:path>
                <a:path w="3043554" h="390525">
                  <a:moveTo>
                    <a:pt x="3043425" y="324612"/>
                  </a:moveTo>
                  <a:lnTo>
                    <a:pt x="3043425" y="65532"/>
                  </a:lnTo>
                  <a:lnTo>
                    <a:pt x="3041901" y="57912"/>
                  </a:lnTo>
                  <a:lnTo>
                    <a:pt x="3040377" y="51816"/>
                  </a:lnTo>
                  <a:lnTo>
                    <a:pt x="3037329" y="45720"/>
                  </a:lnTo>
                  <a:lnTo>
                    <a:pt x="3037329" y="344424"/>
                  </a:lnTo>
                  <a:lnTo>
                    <a:pt x="3040377" y="338328"/>
                  </a:lnTo>
                  <a:lnTo>
                    <a:pt x="3041901" y="330708"/>
                  </a:lnTo>
                  <a:lnTo>
                    <a:pt x="3043425" y="324612"/>
                  </a:lnTo>
                  <a:close/>
                </a:path>
              </a:pathLst>
            </a:custGeom>
            <a:solidFill>
              <a:srgbClr val="FFFFFF"/>
            </a:solidFill>
          </p:spPr>
          <p:txBody>
            <a:bodyPr wrap="square" lIns="0" tIns="0" rIns="0" bIns="0" rtlCol="0"/>
            <a:lstStyle/>
            <a:p>
              <a:endParaRPr sz="1634"/>
            </a:p>
          </p:txBody>
        </p:sp>
        <p:sp>
          <p:nvSpPr>
            <p:cNvPr id="19" name="object 19"/>
            <p:cNvSpPr/>
            <p:nvPr/>
          </p:nvSpPr>
          <p:spPr>
            <a:xfrm>
              <a:off x="4236597" y="3890771"/>
              <a:ext cx="5390387" cy="316991"/>
            </a:xfrm>
            <a:prstGeom prst="rect">
              <a:avLst/>
            </a:prstGeom>
            <a:blipFill>
              <a:blip r:embed="rId7" cstate="print"/>
              <a:stretch>
                <a:fillRect/>
              </a:stretch>
            </a:blipFill>
          </p:spPr>
          <p:txBody>
            <a:bodyPr wrap="square" lIns="0" tIns="0" rIns="0" bIns="0" rtlCol="0"/>
            <a:lstStyle/>
            <a:p>
              <a:endParaRPr sz="1634"/>
            </a:p>
          </p:txBody>
        </p:sp>
        <p:sp>
          <p:nvSpPr>
            <p:cNvPr id="20" name="object 20"/>
            <p:cNvSpPr/>
            <p:nvPr/>
          </p:nvSpPr>
          <p:spPr>
            <a:xfrm>
              <a:off x="1231273" y="3866387"/>
              <a:ext cx="3017520" cy="364490"/>
            </a:xfrm>
            <a:custGeom>
              <a:avLst/>
              <a:gdLst/>
              <a:ahLst/>
              <a:cxnLst/>
              <a:rect l="l" t="t" r="r" b="b"/>
              <a:pathLst>
                <a:path w="3017520" h="364489">
                  <a:moveTo>
                    <a:pt x="3017516" y="304799"/>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4799"/>
                  </a:lnTo>
                  <a:lnTo>
                    <a:pt x="4810" y="328231"/>
                  </a:lnTo>
                  <a:lnTo>
                    <a:pt x="17906" y="347090"/>
                  </a:lnTo>
                  <a:lnTo>
                    <a:pt x="37290" y="359663"/>
                  </a:lnTo>
                  <a:lnTo>
                    <a:pt x="60959" y="364235"/>
                  </a:lnTo>
                  <a:lnTo>
                    <a:pt x="2958080" y="364235"/>
                  </a:lnTo>
                  <a:lnTo>
                    <a:pt x="2981512" y="359663"/>
                  </a:lnTo>
                  <a:lnTo>
                    <a:pt x="3000371" y="347090"/>
                  </a:lnTo>
                  <a:lnTo>
                    <a:pt x="3012944" y="328231"/>
                  </a:lnTo>
                  <a:lnTo>
                    <a:pt x="3017516" y="304799"/>
                  </a:lnTo>
                  <a:close/>
                </a:path>
              </a:pathLst>
            </a:custGeom>
            <a:solidFill>
              <a:srgbClr val="2D2D89"/>
            </a:solidFill>
          </p:spPr>
          <p:txBody>
            <a:bodyPr wrap="square" lIns="0" tIns="0" rIns="0" bIns="0" rtlCol="0"/>
            <a:lstStyle/>
            <a:p>
              <a:endParaRPr sz="1634"/>
            </a:p>
          </p:txBody>
        </p:sp>
        <p:sp>
          <p:nvSpPr>
            <p:cNvPr id="21" name="object 21"/>
            <p:cNvSpPr/>
            <p:nvPr/>
          </p:nvSpPr>
          <p:spPr>
            <a:xfrm>
              <a:off x="1219081" y="3854196"/>
              <a:ext cx="3043555" cy="390525"/>
            </a:xfrm>
            <a:custGeom>
              <a:avLst/>
              <a:gdLst/>
              <a:ahLst/>
              <a:cxnLst/>
              <a:rect l="l" t="t" r="r" b="b"/>
              <a:pathLst>
                <a:path w="3043554" h="390525">
                  <a:moveTo>
                    <a:pt x="6096" y="344424"/>
                  </a:moveTo>
                  <a:lnTo>
                    <a:pt x="6096" y="45720"/>
                  </a:lnTo>
                  <a:lnTo>
                    <a:pt x="3048" y="51816"/>
                  </a:lnTo>
                  <a:lnTo>
                    <a:pt x="1524" y="59436"/>
                  </a:lnTo>
                  <a:lnTo>
                    <a:pt x="0" y="65532"/>
                  </a:lnTo>
                  <a:lnTo>
                    <a:pt x="0" y="324612"/>
                  </a:lnTo>
                  <a:lnTo>
                    <a:pt x="1524" y="332232"/>
                  </a:lnTo>
                  <a:lnTo>
                    <a:pt x="3048" y="338328"/>
                  </a:lnTo>
                  <a:lnTo>
                    <a:pt x="6096" y="344424"/>
                  </a:lnTo>
                  <a:close/>
                </a:path>
                <a:path w="3043554" h="390525">
                  <a:moveTo>
                    <a:pt x="35052" y="45720"/>
                  </a:moveTo>
                  <a:lnTo>
                    <a:pt x="33528" y="47244"/>
                  </a:lnTo>
                  <a:lnTo>
                    <a:pt x="33528" y="12192"/>
                  </a:lnTo>
                  <a:lnTo>
                    <a:pt x="32004" y="12192"/>
                  </a:lnTo>
                  <a:lnTo>
                    <a:pt x="22860" y="19812"/>
                  </a:lnTo>
                  <a:lnTo>
                    <a:pt x="21336" y="21336"/>
                  </a:lnTo>
                  <a:lnTo>
                    <a:pt x="13716" y="30480"/>
                  </a:lnTo>
                  <a:lnTo>
                    <a:pt x="13716" y="32004"/>
                  </a:lnTo>
                  <a:lnTo>
                    <a:pt x="12192" y="32004"/>
                  </a:lnTo>
                  <a:lnTo>
                    <a:pt x="12192" y="33528"/>
                  </a:lnTo>
                  <a:lnTo>
                    <a:pt x="6096" y="42672"/>
                  </a:lnTo>
                  <a:lnTo>
                    <a:pt x="6096" y="345948"/>
                  </a:lnTo>
                  <a:lnTo>
                    <a:pt x="12192" y="356616"/>
                  </a:lnTo>
                  <a:lnTo>
                    <a:pt x="13716" y="358140"/>
                  </a:lnTo>
                  <a:lnTo>
                    <a:pt x="21336" y="367284"/>
                  </a:lnTo>
                  <a:lnTo>
                    <a:pt x="21336" y="368808"/>
                  </a:lnTo>
                  <a:lnTo>
                    <a:pt x="22860" y="368808"/>
                  </a:lnTo>
                  <a:lnTo>
                    <a:pt x="25908" y="371348"/>
                  </a:lnTo>
                  <a:lnTo>
                    <a:pt x="25908" y="67056"/>
                  </a:lnTo>
                  <a:lnTo>
                    <a:pt x="27432" y="62484"/>
                  </a:lnTo>
                  <a:lnTo>
                    <a:pt x="27432" y="57912"/>
                  </a:lnTo>
                  <a:lnTo>
                    <a:pt x="28956" y="53340"/>
                  </a:lnTo>
                  <a:lnTo>
                    <a:pt x="28956" y="54864"/>
                  </a:lnTo>
                  <a:lnTo>
                    <a:pt x="35052" y="45720"/>
                  </a:lnTo>
                  <a:close/>
                </a:path>
                <a:path w="3043554" h="390525">
                  <a:moveTo>
                    <a:pt x="35052" y="344424"/>
                  </a:moveTo>
                  <a:lnTo>
                    <a:pt x="28956" y="333756"/>
                  </a:lnTo>
                  <a:lnTo>
                    <a:pt x="28956" y="335280"/>
                  </a:lnTo>
                  <a:lnTo>
                    <a:pt x="27432" y="330708"/>
                  </a:lnTo>
                  <a:lnTo>
                    <a:pt x="25908" y="324612"/>
                  </a:lnTo>
                  <a:lnTo>
                    <a:pt x="25908" y="371348"/>
                  </a:lnTo>
                  <a:lnTo>
                    <a:pt x="32004" y="376428"/>
                  </a:lnTo>
                  <a:lnTo>
                    <a:pt x="33528" y="377952"/>
                  </a:lnTo>
                  <a:lnTo>
                    <a:pt x="33528" y="342900"/>
                  </a:lnTo>
                  <a:lnTo>
                    <a:pt x="35052" y="344424"/>
                  </a:lnTo>
                  <a:close/>
                </a:path>
                <a:path w="3043554" h="390525">
                  <a:moveTo>
                    <a:pt x="3009897" y="47244"/>
                  </a:moveTo>
                  <a:lnTo>
                    <a:pt x="3009897" y="10668"/>
                  </a:lnTo>
                  <a:lnTo>
                    <a:pt x="2999229" y="6096"/>
                  </a:lnTo>
                  <a:lnTo>
                    <a:pt x="2997705" y="4572"/>
                  </a:lnTo>
                  <a:lnTo>
                    <a:pt x="2991609" y="3048"/>
                  </a:lnTo>
                  <a:lnTo>
                    <a:pt x="2976369" y="0"/>
                  </a:lnTo>
                  <a:lnTo>
                    <a:pt x="65532" y="0"/>
                  </a:lnTo>
                  <a:lnTo>
                    <a:pt x="57912" y="1524"/>
                  </a:lnTo>
                  <a:lnTo>
                    <a:pt x="45720" y="4572"/>
                  </a:lnTo>
                  <a:lnTo>
                    <a:pt x="44196" y="6096"/>
                  </a:lnTo>
                  <a:lnTo>
                    <a:pt x="33528" y="10668"/>
                  </a:lnTo>
                  <a:lnTo>
                    <a:pt x="33528" y="47244"/>
                  </a:lnTo>
                  <a:lnTo>
                    <a:pt x="38100" y="41757"/>
                  </a:lnTo>
                  <a:lnTo>
                    <a:pt x="38100" y="39624"/>
                  </a:lnTo>
                  <a:lnTo>
                    <a:pt x="47244" y="32004"/>
                  </a:lnTo>
                  <a:lnTo>
                    <a:pt x="47244" y="32657"/>
                  </a:lnTo>
                  <a:lnTo>
                    <a:pt x="56388" y="27432"/>
                  </a:lnTo>
                  <a:lnTo>
                    <a:pt x="56388" y="28448"/>
                  </a:lnTo>
                  <a:lnTo>
                    <a:pt x="64008" y="25908"/>
                  </a:lnTo>
                  <a:lnTo>
                    <a:pt x="70104" y="24384"/>
                  </a:lnTo>
                  <a:lnTo>
                    <a:pt x="2974845" y="24384"/>
                  </a:lnTo>
                  <a:lnTo>
                    <a:pt x="2987037" y="28448"/>
                  </a:lnTo>
                  <a:lnTo>
                    <a:pt x="2987037" y="27432"/>
                  </a:lnTo>
                  <a:lnTo>
                    <a:pt x="2996181" y="32657"/>
                  </a:lnTo>
                  <a:lnTo>
                    <a:pt x="2996181" y="32004"/>
                  </a:lnTo>
                  <a:lnTo>
                    <a:pt x="3003801" y="39624"/>
                  </a:lnTo>
                  <a:lnTo>
                    <a:pt x="3003801" y="39928"/>
                  </a:lnTo>
                  <a:lnTo>
                    <a:pt x="3009897" y="47244"/>
                  </a:lnTo>
                  <a:close/>
                </a:path>
                <a:path w="3043554" h="390525">
                  <a:moveTo>
                    <a:pt x="41148" y="350520"/>
                  </a:moveTo>
                  <a:lnTo>
                    <a:pt x="33528" y="342900"/>
                  </a:lnTo>
                  <a:lnTo>
                    <a:pt x="33528" y="377952"/>
                  </a:lnTo>
                  <a:lnTo>
                    <a:pt x="38100" y="380564"/>
                  </a:lnTo>
                  <a:lnTo>
                    <a:pt x="38100" y="348996"/>
                  </a:lnTo>
                  <a:lnTo>
                    <a:pt x="41148" y="350520"/>
                  </a:lnTo>
                  <a:close/>
                </a:path>
                <a:path w="3043554" h="390525">
                  <a:moveTo>
                    <a:pt x="41148" y="38100"/>
                  </a:moveTo>
                  <a:lnTo>
                    <a:pt x="38100" y="39624"/>
                  </a:lnTo>
                  <a:lnTo>
                    <a:pt x="38100" y="41757"/>
                  </a:lnTo>
                  <a:lnTo>
                    <a:pt x="41148" y="38100"/>
                  </a:lnTo>
                  <a:close/>
                </a:path>
                <a:path w="3043554" h="390525">
                  <a:moveTo>
                    <a:pt x="47244" y="384810"/>
                  </a:moveTo>
                  <a:lnTo>
                    <a:pt x="47244" y="356616"/>
                  </a:lnTo>
                  <a:lnTo>
                    <a:pt x="38100" y="348996"/>
                  </a:lnTo>
                  <a:lnTo>
                    <a:pt x="38100" y="380564"/>
                  </a:lnTo>
                  <a:lnTo>
                    <a:pt x="44196" y="384048"/>
                  </a:lnTo>
                  <a:lnTo>
                    <a:pt x="45720" y="384048"/>
                  </a:lnTo>
                  <a:lnTo>
                    <a:pt x="47244" y="384810"/>
                  </a:lnTo>
                  <a:close/>
                </a:path>
                <a:path w="3043554" h="390525">
                  <a:moveTo>
                    <a:pt x="47244" y="32657"/>
                  </a:moveTo>
                  <a:lnTo>
                    <a:pt x="47244" y="32004"/>
                  </a:lnTo>
                  <a:lnTo>
                    <a:pt x="45720" y="33528"/>
                  </a:lnTo>
                  <a:lnTo>
                    <a:pt x="47244" y="32657"/>
                  </a:lnTo>
                  <a:close/>
                </a:path>
                <a:path w="3043554" h="390525">
                  <a:moveTo>
                    <a:pt x="56388" y="388010"/>
                  </a:moveTo>
                  <a:lnTo>
                    <a:pt x="56388" y="361188"/>
                  </a:lnTo>
                  <a:lnTo>
                    <a:pt x="45720" y="355092"/>
                  </a:lnTo>
                  <a:lnTo>
                    <a:pt x="47244" y="356616"/>
                  </a:lnTo>
                  <a:lnTo>
                    <a:pt x="47244" y="384810"/>
                  </a:lnTo>
                  <a:lnTo>
                    <a:pt x="51816" y="387096"/>
                  </a:lnTo>
                  <a:lnTo>
                    <a:pt x="56388" y="388010"/>
                  </a:lnTo>
                  <a:close/>
                </a:path>
                <a:path w="3043554" h="390525">
                  <a:moveTo>
                    <a:pt x="56388" y="28448"/>
                  </a:moveTo>
                  <a:lnTo>
                    <a:pt x="56388" y="27432"/>
                  </a:lnTo>
                  <a:lnTo>
                    <a:pt x="54864" y="28956"/>
                  </a:lnTo>
                  <a:lnTo>
                    <a:pt x="56388" y="28448"/>
                  </a:lnTo>
                  <a:close/>
                </a:path>
                <a:path w="3043554" h="390525">
                  <a:moveTo>
                    <a:pt x="2988561" y="359664"/>
                  </a:moveTo>
                  <a:lnTo>
                    <a:pt x="2983989" y="362712"/>
                  </a:lnTo>
                  <a:lnTo>
                    <a:pt x="2979417" y="364236"/>
                  </a:lnTo>
                  <a:lnTo>
                    <a:pt x="68580" y="364236"/>
                  </a:lnTo>
                  <a:lnTo>
                    <a:pt x="64008" y="362712"/>
                  </a:lnTo>
                  <a:lnTo>
                    <a:pt x="59436" y="362712"/>
                  </a:lnTo>
                  <a:lnTo>
                    <a:pt x="54864" y="359664"/>
                  </a:lnTo>
                  <a:lnTo>
                    <a:pt x="56388" y="361188"/>
                  </a:lnTo>
                  <a:lnTo>
                    <a:pt x="56388" y="388010"/>
                  </a:lnTo>
                  <a:lnTo>
                    <a:pt x="67056" y="390144"/>
                  </a:lnTo>
                  <a:lnTo>
                    <a:pt x="2977893" y="390144"/>
                  </a:lnTo>
                  <a:lnTo>
                    <a:pt x="2985513" y="388620"/>
                  </a:lnTo>
                  <a:lnTo>
                    <a:pt x="2987037" y="388239"/>
                  </a:lnTo>
                  <a:lnTo>
                    <a:pt x="2987037" y="361188"/>
                  </a:lnTo>
                  <a:lnTo>
                    <a:pt x="2988561" y="359664"/>
                  </a:lnTo>
                  <a:close/>
                </a:path>
                <a:path w="3043554" h="390525">
                  <a:moveTo>
                    <a:pt x="2988561" y="28956"/>
                  </a:moveTo>
                  <a:lnTo>
                    <a:pt x="2987037" y="27432"/>
                  </a:lnTo>
                  <a:lnTo>
                    <a:pt x="2987037" y="28448"/>
                  </a:lnTo>
                  <a:lnTo>
                    <a:pt x="2988561" y="28956"/>
                  </a:lnTo>
                  <a:close/>
                </a:path>
                <a:path w="3043554" h="390525">
                  <a:moveTo>
                    <a:pt x="2997705" y="355092"/>
                  </a:moveTo>
                  <a:lnTo>
                    <a:pt x="2987037" y="361188"/>
                  </a:lnTo>
                  <a:lnTo>
                    <a:pt x="2987037" y="388239"/>
                  </a:lnTo>
                  <a:lnTo>
                    <a:pt x="2991609" y="387096"/>
                  </a:lnTo>
                  <a:lnTo>
                    <a:pt x="2996181" y="384810"/>
                  </a:lnTo>
                  <a:lnTo>
                    <a:pt x="2996181" y="356616"/>
                  </a:lnTo>
                  <a:lnTo>
                    <a:pt x="2997705" y="355092"/>
                  </a:lnTo>
                  <a:close/>
                </a:path>
                <a:path w="3043554" h="390525">
                  <a:moveTo>
                    <a:pt x="2997705" y="33528"/>
                  </a:moveTo>
                  <a:lnTo>
                    <a:pt x="2996181" y="32004"/>
                  </a:lnTo>
                  <a:lnTo>
                    <a:pt x="2996181" y="32657"/>
                  </a:lnTo>
                  <a:lnTo>
                    <a:pt x="2997705" y="33528"/>
                  </a:lnTo>
                  <a:close/>
                </a:path>
                <a:path w="3043554" h="390525">
                  <a:moveTo>
                    <a:pt x="3009897" y="377952"/>
                  </a:moveTo>
                  <a:lnTo>
                    <a:pt x="3009897" y="342900"/>
                  </a:lnTo>
                  <a:lnTo>
                    <a:pt x="2996181" y="356616"/>
                  </a:lnTo>
                  <a:lnTo>
                    <a:pt x="2996181" y="384810"/>
                  </a:lnTo>
                  <a:lnTo>
                    <a:pt x="2997705" y="384048"/>
                  </a:lnTo>
                  <a:lnTo>
                    <a:pt x="2999229" y="384048"/>
                  </a:lnTo>
                  <a:lnTo>
                    <a:pt x="3009897" y="377952"/>
                  </a:lnTo>
                  <a:close/>
                </a:path>
                <a:path w="3043554" h="390525">
                  <a:moveTo>
                    <a:pt x="3003801" y="39928"/>
                  </a:moveTo>
                  <a:lnTo>
                    <a:pt x="3003801" y="39624"/>
                  </a:lnTo>
                  <a:lnTo>
                    <a:pt x="3002277" y="38100"/>
                  </a:lnTo>
                  <a:lnTo>
                    <a:pt x="3003801" y="39928"/>
                  </a:lnTo>
                  <a:close/>
                </a:path>
                <a:path w="3043554" h="390525">
                  <a:moveTo>
                    <a:pt x="3037329" y="345948"/>
                  </a:moveTo>
                  <a:lnTo>
                    <a:pt x="3037329" y="42672"/>
                  </a:lnTo>
                  <a:lnTo>
                    <a:pt x="3031233" y="33528"/>
                  </a:lnTo>
                  <a:lnTo>
                    <a:pt x="3031233" y="32004"/>
                  </a:lnTo>
                  <a:lnTo>
                    <a:pt x="3029709" y="32004"/>
                  </a:lnTo>
                  <a:lnTo>
                    <a:pt x="3029709" y="30480"/>
                  </a:lnTo>
                  <a:lnTo>
                    <a:pt x="3022089" y="21336"/>
                  </a:lnTo>
                  <a:lnTo>
                    <a:pt x="3020565" y="19812"/>
                  </a:lnTo>
                  <a:lnTo>
                    <a:pt x="3011421" y="12192"/>
                  </a:lnTo>
                  <a:lnTo>
                    <a:pt x="3009897" y="12192"/>
                  </a:lnTo>
                  <a:lnTo>
                    <a:pt x="3009897" y="47244"/>
                  </a:lnTo>
                  <a:lnTo>
                    <a:pt x="3008373" y="45720"/>
                  </a:lnTo>
                  <a:lnTo>
                    <a:pt x="3014469" y="54864"/>
                  </a:lnTo>
                  <a:lnTo>
                    <a:pt x="3014469" y="56388"/>
                  </a:lnTo>
                  <a:lnTo>
                    <a:pt x="3015993" y="59436"/>
                  </a:lnTo>
                  <a:lnTo>
                    <a:pt x="3017517" y="64008"/>
                  </a:lnTo>
                  <a:lnTo>
                    <a:pt x="3017517" y="371348"/>
                  </a:lnTo>
                  <a:lnTo>
                    <a:pt x="3020565" y="368808"/>
                  </a:lnTo>
                  <a:lnTo>
                    <a:pt x="3022089" y="368808"/>
                  </a:lnTo>
                  <a:lnTo>
                    <a:pt x="3022089" y="367284"/>
                  </a:lnTo>
                  <a:lnTo>
                    <a:pt x="3029709" y="358140"/>
                  </a:lnTo>
                  <a:lnTo>
                    <a:pt x="3031233" y="356616"/>
                  </a:lnTo>
                  <a:lnTo>
                    <a:pt x="3037329" y="345948"/>
                  </a:lnTo>
                  <a:close/>
                </a:path>
                <a:path w="3043554" h="390525">
                  <a:moveTo>
                    <a:pt x="3014469" y="373888"/>
                  </a:moveTo>
                  <a:lnTo>
                    <a:pt x="3014469" y="333756"/>
                  </a:lnTo>
                  <a:lnTo>
                    <a:pt x="3008373" y="344424"/>
                  </a:lnTo>
                  <a:lnTo>
                    <a:pt x="3009897" y="342900"/>
                  </a:lnTo>
                  <a:lnTo>
                    <a:pt x="3009897" y="377952"/>
                  </a:lnTo>
                  <a:lnTo>
                    <a:pt x="3011421" y="376428"/>
                  </a:lnTo>
                  <a:lnTo>
                    <a:pt x="3014469" y="373888"/>
                  </a:lnTo>
                  <a:close/>
                </a:path>
                <a:path w="3043554" h="390525">
                  <a:moveTo>
                    <a:pt x="3014469" y="56388"/>
                  </a:moveTo>
                  <a:lnTo>
                    <a:pt x="3014469" y="54864"/>
                  </a:lnTo>
                  <a:lnTo>
                    <a:pt x="3012945" y="53340"/>
                  </a:lnTo>
                  <a:lnTo>
                    <a:pt x="3014469" y="56388"/>
                  </a:lnTo>
                  <a:close/>
                </a:path>
                <a:path w="3043554" h="390525">
                  <a:moveTo>
                    <a:pt x="3017517" y="371348"/>
                  </a:moveTo>
                  <a:lnTo>
                    <a:pt x="3017517" y="321564"/>
                  </a:lnTo>
                  <a:lnTo>
                    <a:pt x="3015993" y="326136"/>
                  </a:lnTo>
                  <a:lnTo>
                    <a:pt x="3015993" y="330708"/>
                  </a:lnTo>
                  <a:lnTo>
                    <a:pt x="3012945" y="335280"/>
                  </a:lnTo>
                  <a:lnTo>
                    <a:pt x="3014469" y="333756"/>
                  </a:lnTo>
                  <a:lnTo>
                    <a:pt x="3014469" y="373888"/>
                  </a:lnTo>
                  <a:lnTo>
                    <a:pt x="3017517" y="371348"/>
                  </a:lnTo>
                  <a:close/>
                </a:path>
                <a:path w="3043554" h="390525">
                  <a:moveTo>
                    <a:pt x="3043425" y="323088"/>
                  </a:moveTo>
                  <a:lnTo>
                    <a:pt x="3043425" y="65532"/>
                  </a:lnTo>
                  <a:lnTo>
                    <a:pt x="3040377" y="50292"/>
                  </a:lnTo>
                  <a:lnTo>
                    <a:pt x="3037329" y="45720"/>
                  </a:lnTo>
                  <a:lnTo>
                    <a:pt x="3037329" y="344424"/>
                  </a:lnTo>
                  <a:lnTo>
                    <a:pt x="3040377" y="338328"/>
                  </a:lnTo>
                  <a:lnTo>
                    <a:pt x="3043425" y="323088"/>
                  </a:lnTo>
                  <a:close/>
                </a:path>
              </a:pathLst>
            </a:custGeom>
            <a:solidFill>
              <a:srgbClr val="FFFFFF"/>
            </a:solidFill>
          </p:spPr>
          <p:txBody>
            <a:bodyPr wrap="square" lIns="0" tIns="0" rIns="0" bIns="0" rtlCol="0"/>
            <a:lstStyle/>
            <a:p>
              <a:endParaRPr sz="1634"/>
            </a:p>
          </p:txBody>
        </p:sp>
        <p:sp>
          <p:nvSpPr>
            <p:cNvPr id="22" name="object 22"/>
            <p:cNvSpPr/>
            <p:nvPr/>
          </p:nvSpPr>
          <p:spPr>
            <a:xfrm>
              <a:off x="4236597" y="4273295"/>
              <a:ext cx="5390387" cy="316991"/>
            </a:xfrm>
            <a:prstGeom prst="rect">
              <a:avLst/>
            </a:prstGeom>
            <a:blipFill>
              <a:blip r:embed="rId8" cstate="print"/>
              <a:stretch>
                <a:fillRect/>
              </a:stretch>
            </a:blipFill>
          </p:spPr>
          <p:txBody>
            <a:bodyPr wrap="square" lIns="0" tIns="0" rIns="0" bIns="0" rtlCol="0"/>
            <a:lstStyle/>
            <a:p>
              <a:endParaRPr sz="1634"/>
            </a:p>
          </p:txBody>
        </p:sp>
        <p:sp>
          <p:nvSpPr>
            <p:cNvPr id="23" name="object 23"/>
            <p:cNvSpPr/>
            <p:nvPr/>
          </p:nvSpPr>
          <p:spPr>
            <a:xfrm>
              <a:off x="1231273" y="4248911"/>
              <a:ext cx="3017520" cy="365760"/>
            </a:xfrm>
            <a:custGeom>
              <a:avLst/>
              <a:gdLst/>
              <a:ahLst/>
              <a:cxnLst/>
              <a:rect l="l" t="t" r="r" b="b"/>
              <a:pathLst>
                <a:path w="3017520" h="365760">
                  <a:moveTo>
                    <a:pt x="3017516" y="304799"/>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4799"/>
                  </a:lnTo>
                  <a:lnTo>
                    <a:pt x="4810" y="328469"/>
                  </a:lnTo>
                  <a:lnTo>
                    <a:pt x="17906" y="347852"/>
                  </a:lnTo>
                  <a:lnTo>
                    <a:pt x="37290" y="360949"/>
                  </a:lnTo>
                  <a:lnTo>
                    <a:pt x="60959" y="365759"/>
                  </a:lnTo>
                  <a:lnTo>
                    <a:pt x="2958080" y="365759"/>
                  </a:lnTo>
                  <a:lnTo>
                    <a:pt x="2981512" y="360949"/>
                  </a:lnTo>
                  <a:lnTo>
                    <a:pt x="3000371" y="347852"/>
                  </a:lnTo>
                  <a:lnTo>
                    <a:pt x="3012944" y="328469"/>
                  </a:lnTo>
                  <a:lnTo>
                    <a:pt x="3017516" y="304799"/>
                  </a:lnTo>
                  <a:close/>
                </a:path>
              </a:pathLst>
            </a:custGeom>
            <a:solidFill>
              <a:srgbClr val="2D2D89"/>
            </a:solidFill>
          </p:spPr>
          <p:txBody>
            <a:bodyPr wrap="square" lIns="0" tIns="0" rIns="0" bIns="0" rtlCol="0"/>
            <a:lstStyle/>
            <a:p>
              <a:endParaRPr sz="1634"/>
            </a:p>
          </p:txBody>
        </p:sp>
        <p:sp>
          <p:nvSpPr>
            <p:cNvPr id="24" name="object 24"/>
            <p:cNvSpPr/>
            <p:nvPr/>
          </p:nvSpPr>
          <p:spPr>
            <a:xfrm>
              <a:off x="1219081" y="4236720"/>
              <a:ext cx="3043555" cy="390525"/>
            </a:xfrm>
            <a:custGeom>
              <a:avLst/>
              <a:gdLst/>
              <a:ahLst/>
              <a:cxnLst/>
              <a:rect l="l" t="t" r="r" b="b"/>
              <a:pathLst>
                <a:path w="3043554" h="390525">
                  <a:moveTo>
                    <a:pt x="6096" y="344424"/>
                  </a:moveTo>
                  <a:lnTo>
                    <a:pt x="6096" y="45720"/>
                  </a:lnTo>
                  <a:lnTo>
                    <a:pt x="3048" y="51816"/>
                  </a:lnTo>
                  <a:lnTo>
                    <a:pt x="0" y="67056"/>
                  </a:lnTo>
                  <a:lnTo>
                    <a:pt x="0" y="324612"/>
                  </a:lnTo>
                  <a:lnTo>
                    <a:pt x="3048" y="339852"/>
                  </a:lnTo>
                  <a:lnTo>
                    <a:pt x="6096" y="344424"/>
                  </a:lnTo>
                  <a:close/>
                </a:path>
                <a:path w="3043554" h="390525">
                  <a:moveTo>
                    <a:pt x="3037329" y="347472"/>
                  </a:moveTo>
                  <a:lnTo>
                    <a:pt x="3037329" y="44196"/>
                  </a:lnTo>
                  <a:lnTo>
                    <a:pt x="3031233" y="33528"/>
                  </a:lnTo>
                  <a:lnTo>
                    <a:pt x="3029709" y="32004"/>
                  </a:lnTo>
                  <a:lnTo>
                    <a:pt x="3022089" y="22860"/>
                  </a:lnTo>
                  <a:lnTo>
                    <a:pt x="3022089" y="21336"/>
                  </a:lnTo>
                  <a:lnTo>
                    <a:pt x="3020565" y="21336"/>
                  </a:lnTo>
                  <a:lnTo>
                    <a:pt x="3011421" y="13716"/>
                  </a:lnTo>
                  <a:lnTo>
                    <a:pt x="3009897" y="12192"/>
                  </a:lnTo>
                  <a:lnTo>
                    <a:pt x="2999229" y="6096"/>
                  </a:lnTo>
                  <a:lnTo>
                    <a:pt x="2997705" y="6096"/>
                  </a:lnTo>
                  <a:lnTo>
                    <a:pt x="2991609" y="3048"/>
                  </a:lnTo>
                  <a:lnTo>
                    <a:pt x="2976369" y="0"/>
                  </a:lnTo>
                  <a:lnTo>
                    <a:pt x="65532" y="0"/>
                  </a:lnTo>
                  <a:lnTo>
                    <a:pt x="57912" y="1524"/>
                  </a:lnTo>
                  <a:lnTo>
                    <a:pt x="51816" y="3048"/>
                  </a:lnTo>
                  <a:lnTo>
                    <a:pt x="45720" y="6096"/>
                  </a:lnTo>
                  <a:lnTo>
                    <a:pt x="44196" y="6096"/>
                  </a:lnTo>
                  <a:lnTo>
                    <a:pt x="33528" y="12192"/>
                  </a:lnTo>
                  <a:lnTo>
                    <a:pt x="32004" y="13716"/>
                  </a:lnTo>
                  <a:lnTo>
                    <a:pt x="22860" y="21336"/>
                  </a:lnTo>
                  <a:lnTo>
                    <a:pt x="21336" y="21336"/>
                  </a:lnTo>
                  <a:lnTo>
                    <a:pt x="21336" y="22860"/>
                  </a:lnTo>
                  <a:lnTo>
                    <a:pt x="13716" y="32004"/>
                  </a:lnTo>
                  <a:lnTo>
                    <a:pt x="12192" y="33528"/>
                  </a:lnTo>
                  <a:lnTo>
                    <a:pt x="6096" y="44196"/>
                  </a:lnTo>
                  <a:lnTo>
                    <a:pt x="6096" y="347472"/>
                  </a:lnTo>
                  <a:lnTo>
                    <a:pt x="12192" y="356616"/>
                  </a:lnTo>
                  <a:lnTo>
                    <a:pt x="12192" y="358140"/>
                  </a:lnTo>
                  <a:lnTo>
                    <a:pt x="13716" y="358140"/>
                  </a:lnTo>
                  <a:lnTo>
                    <a:pt x="13716" y="359664"/>
                  </a:lnTo>
                  <a:lnTo>
                    <a:pt x="21336" y="368808"/>
                  </a:lnTo>
                  <a:lnTo>
                    <a:pt x="22860" y="370332"/>
                  </a:lnTo>
                  <a:lnTo>
                    <a:pt x="25908" y="372872"/>
                  </a:lnTo>
                  <a:lnTo>
                    <a:pt x="25908" y="68580"/>
                  </a:lnTo>
                  <a:lnTo>
                    <a:pt x="27432" y="64008"/>
                  </a:lnTo>
                  <a:lnTo>
                    <a:pt x="27432" y="59436"/>
                  </a:lnTo>
                  <a:lnTo>
                    <a:pt x="28956" y="54864"/>
                  </a:lnTo>
                  <a:lnTo>
                    <a:pt x="28956" y="56388"/>
                  </a:lnTo>
                  <a:lnTo>
                    <a:pt x="33528" y="48387"/>
                  </a:lnTo>
                  <a:lnTo>
                    <a:pt x="33528" y="47244"/>
                  </a:lnTo>
                  <a:lnTo>
                    <a:pt x="38100" y="41757"/>
                  </a:lnTo>
                  <a:lnTo>
                    <a:pt x="38100" y="41148"/>
                  </a:lnTo>
                  <a:lnTo>
                    <a:pt x="41148" y="38100"/>
                  </a:lnTo>
                  <a:lnTo>
                    <a:pt x="41148" y="38608"/>
                  </a:lnTo>
                  <a:lnTo>
                    <a:pt x="47244" y="33528"/>
                  </a:lnTo>
                  <a:lnTo>
                    <a:pt x="47244" y="34181"/>
                  </a:lnTo>
                  <a:lnTo>
                    <a:pt x="54864" y="29826"/>
                  </a:lnTo>
                  <a:lnTo>
                    <a:pt x="54864" y="28956"/>
                  </a:lnTo>
                  <a:lnTo>
                    <a:pt x="64008" y="25908"/>
                  </a:lnTo>
                  <a:lnTo>
                    <a:pt x="2974845" y="25908"/>
                  </a:lnTo>
                  <a:lnTo>
                    <a:pt x="2979417" y="27432"/>
                  </a:lnTo>
                  <a:lnTo>
                    <a:pt x="2983989" y="27432"/>
                  </a:lnTo>
                  <a:lnTo>
                    <a:pt x="2988561" y="28956"/>
                  </a:lnTo>
                  <a:lnTo>
                    <a:pt x="2988561" y="29826"/>
                  </a:lnTo>
                  <a:lnTo>
                    <a:pt x="2996181" y="34181"/>
                  </a:lnTo>
                  <a:lnTo>
                    <a:pt x="2996181" y="33528"/>
                  </a:lnTo>
                  <a:lnTo>
                    <a:pt x="3002277" y="39624"/>
                  </a:lnTo>
                  <a:lnTo>
                    <a:pt x="3002277" y="38100"/>
                  </a:lnTo>
                  <a:lnTo>
                    <a:pt x="3009897" y="47244"/>
                  </a:lnTo>
                  <a:lnTo>
                    <a:pt x="3009897" y="48387"/>
                  </a:lnTo>
                  <a:lnTo>
                    <a:pt x="3014469" y="56388"/>
                  </a:lnTo>
                  <a:lnTo>
                    <a:pt x="3014469" y="57150"/>
                  </a:lnTo>
                  <a:lnTo>
                    <a:pt x="3015993" y="59436"/>
                  </a:lnTo>
                  <a:lnTo>
                    <a:pt x="3017517" y="64008"/>
                  </a:lnTo>
                  <a:lnTo>
                    <a:pt x="3017517" y="372872"/>
                  </a:lnTo>
                  <a:lnTo>
                    <a:pt x="3020565" y="370332"/>
                  </a:lnTo>
                  <a:lnTo>
                    <a:pt x="3022089" y="368808"/>
                  </a:lnTo>
                  <a:lnTo>
                    <a:pt x="3029709" y="359664"/>
                  </a:lnTo>
                  <a:lnTo>
                    <a:pt x="3029709" y="358140"/>
                  </a:lnTo>
                  <a:lnTo>
                    <a:pt x="3031233" y="358140"/>
                  </a:lnTo>
                  <a:lnTo>
                    <a:pt x="3031233" y="356616"/>
                  </a:lnTo>
                  <a:lnTo>
                    <a:pt x="3037329" y="347472"/>
                  </a:lnTo>
                  <a:close/>
                </a:path>
                <a:path w="3043554" h="390525">
                  <a:moveTo>
                    <a:pt x="35052" y="344424"/>
                  </a:moveTo>
                  <a:lnTo>
                    <a:pt x="28956" y="335280"/>
                  </a:lnTo>
                  <a:lnTo>
                    <a:pt x="28956" y="336804"/>
                  </a:lnTo>
                  <a:lnTo>
                    <a:pt x="27432" y="330708"/>
                  </a:lnTo>
                  <a:lnTo>
                    <a:pt x="25908" y="326136"/>
                  </a:lnTo>
                  <a:lnTo>
                    <a:pt x="25908" y="372872"/>
                  </a:lnTo>
                  <a:lnTo>
                    <a:pt x="32004" y="377952"/>
                  </a:lnTo>
                  <a:lnTo>
                    <a:pt x="33528" y="377952"/>
                  </a:lnTo>
                  <a:lnTo>
                    <a:pt x="33528" y="342900"/>
                  </a:lnTo>
                  <a:lnTo>
                    <a:pt x="35052" y="344424"/>
                  </a:lnTo>
                  <a:close/>
                </a:path>
                <a:path w="3043554" h="390525">
                  <a:moveTo>
                    <a:pt x="35052" y="45720"/>
                  </a:moveTo>
                  <a:lnTo>
                    <a:pt x="33528" y="47244"/>
                  </a:lnTo>
                  <a:lnTo>
                    <a:pt x="33528" y="48387"/>
                  </a:lnTo>
                  <a:lnTo>
                    <a:pt x="35052" y="45720"/>
                  </a:lnTo>
                  <a:close/>
                </a:path>
                <a:path w="3043554" h="390525">
                  <a:moveTo>
                    <a:pt x="41148" y="352044"/>
                  </a:moveTo>
                  <a:lnTo>
                    <a:pt x="33528" y="342900"/>
                  </a:lnTo>
                  <a:lnTo>
                    <a:pt x="33528" y="377952"/>
                  </a:lnTo>
                  <a:lnTo>
                    <a:pt x="38100" y="380564"/>
                  </a:lnTo>
                  <a:lnTo>
                    <a:pt x="38100" y="350520"/>
                  </a:lnTo>
                  <a:lnTo>
                    <a:pt x="41148" y="352044"/>
                  </a:lnTo>
                  <a:close/>
                </a:path>
                <a:path w="3043554" h="390525">
                  <a:moveTo>
                    <a:pt x="41148" y="38100"/>
                  </a:moveTo>
                  <a:lnTo>
                    <a:pt x="38100" y="41148"/>
                  </a:lnTo>
                  <a:lnTo>
                    <a:pt x="39762" y="39762"/>
                  </a:lnTo>
                  <a:lnTo>
                    <a:pt x="41148" y="38100"/>
                  </a:lnTo>
                  <a:close/>
                </a:path>
                <a:path w="3043554" h="390525">
                  <a:moveTo>
                    <a:pt x="39762" y="39762"/>
                  </a:moveTo>
                  <a:lnTo>
                    <a:pt x="38100" y="41148"/>
                  </a:lnTo>
                  <a:lnTo>
                    <a:pt x="38100" y="41757"/>
                  </a:lnTo>
                  <a:lnTo>
                    <a:pt x="39762" y="39762"/>
                  </a:lnTo>
                  <a:close/>
                </a:path>
                <a:path w="3043554" h="390525">
                  <a:moveTo>
                    <a:pt x="47244" y="385953"/>
                  </a:moveTo>
                  <a:lnTo>
                    <a:pt x="47244" y="358140"/>
                  </a:lnTo>
                  <a:lnTo>
                    <a:pt x="38100" y="350520"/>
                  </a:lnTo>
                  <a:lnTo>
                    <a:pt x="38100" y="380564"/>
                  </a:lnTo>
                  <a:lnTo>
                    <a:pt x="44196" y="384048"/>
                  </a:lnTo>
                  <a:lnTo>
                    <a:pt x="45720" y="385572"/>
                  </a:lnTo>
                  <a:lnTo>
                    <a:pt x="47244" y="385953"/>
                  </a:lnTo>
                  <a:close/>
                </a:path>
                <a:path w="3043554" h="390525">
                  <a:moveTo>
                    <a:pt x="41148" y="38608"/>
                  </a:moveTo>
                  <a:lnTo>
                    <a:pt x="41148" y="38100"/>
                  </a:lnTo>
                  <a:lnTo>
                    <a:pt x="39762" y="39762"/>
                  </a:lnTo>
                  <a:lnTo>
                    <a:pt x="41148" y="38608"/>
                  </a:lnTo>
                  <a:close/>
                </a:path>
                <a:path w="3043554" h="390525">
                  <a:moveTo>
                    <a:pt x="47244" y="34181"/>
                  </a:moveTo>
                  <a:lnTo>
                    <a:pt x="47244" y="33528"/>
                  </a:lnTo>
                  <a:lnTo>
                    <a:pt x="45720" y="35052"/>
                  </a:lnTo>
                  <a:lnTo>
                    <a:pt x="47244" y="34181"/>
                  </a:lnTo>
                  <a:close/>
                </a:path>
                <a:path w="3043554" h="390525">
                  <a:moveTo>
                    <a:pt x="56388" y="388010"/>
                  </a:moveTo>
                  <a:lnTo>
                    <a:pt x="56388" y="362712"/>
                  </a:lnTo>
                  <a:lnTo>
                    <a:pt x="45720" y="356616"/>
                  </a:lnTo>
                  <a:lnTo>
                    <a:pt x="47244" y="358140"/>
                  </a:lnTo>
                  <a:lnTo>
                    <a:pt x="47244" y="385953"/>
                  </a:lnTo>
                  <a:lnTo>
                    <a:pt x="51816" y="387096"/>
                  </a:lnTo>
                  <a:lnTo>
                    <a:pt x="56388" y="388010"/>
                  </a:lnTo>
                  <a:close/>
                </a:path>
                <a:path w="3043554" h="390525">
                  <a:moveTo>
                    <a:pt x="56388" y="28956"/>
                  </a:moveTo>
                  <a:lnTo>
                    <a:pt x="54864" y="28956"/>
                  </a:lnTo>
                  <a:lnTo>
                    <a:pt x="54864" y="29826"/>
                  </a:lnTo>
                  <a:lnTo>
                    <a:pt x="56388" y="28956"/>
                  </a:lnTo>
                  <a:close/>
                </a:path>
                <a:path w="3043554" h="390525">
                  <a:moveTo>
                    <a:pt x="2988561" y="361188"/>
                  </a:moveTo>
                  <a:lnTo>
                    <a:pt x="2979417" y="364236"/>
                  </a:lnTo>
                  <a:lnTo>
                    <a:pt x="2973321" y="365760"/>
                  </a:lnTo>
                  <a:lnTo>
                    <a:pt x="73152" y="365760"/>
                  </a:lnTo>
                  <a:lnTo>
                    <a:pt x="68580" y="364236"/>
                  </a:lnTo>
                  <a:lnTo>
                    <a:pt x="64008" y="364236"/>
                  </a:lnTo>
                  <a:lnTo>
                    <a:pt x="54864" y="361188"/>
                  </a:lnTo>
                  <a:lnTo>
                    <a:pt x="56388" y="362712"/>
                  </a:lnTo>
                  <a:lnTo>
                    <a:pt x="56388" y="388010"/>
                  </a:lnTo>
                  <a:lnTo>
                    <a:pt x="67056" y="390144"/>
                  </a:lnTo>
                  <a:lnTo>
                    <a:pt x="2977893" y="390144"/>
                  </a:lnTo>
                  <a:lnTo>
                    <a:pt x="2985513" y="388620"/>
                  </a:lnTo>
                  <a:lnTo>
                    <a:pt x="2987037" y="388239"/>
                  </a:lnTo>
                  <a:lnTo>
                    <a:pt x="2987037" y="362712"/>
                  </a:lnTo>
                  <a:lnTo>
                    <a:pt x="2988561" y="361188"/>
                  </a:lnTo>
                  <a:close/>
                </a:path>
                <a:path w="3043554" h="390525">
                  <a:moveTo>
                    <a:pt x="2988561" y="29826"/>
                  </a:moveTo>
                  <a:lnTo>
                    <a:pt x="2988561" y="28956"/>
                  </a:lnTo>
                  <a:lnTo>
                    <a:pt x="2987037" y="28956"/>
                  </a:lnTo>
                  <a:lnTo>
                    <a:pt x="2988561" y="29826"/>
                  </a:lnTo>
                  <a:close/>
                </a:path>
                <a:path w="3043554" h="390525">
                  <a:moveTo>
                    <a:pt x="2997705" y="356616"/>
                  </a:moveTo>
                  <a:lnTo>
                    <a:pt x="2987037" y="362712"/>
                  </a:lnTo>
                  <a:lnTo>
                    <a:pt x="2987037" y="388239"/>
                  </a:lnTo>
                  <a:lnTo>
                    <a:pt x="2996181" y="385953"/>
                  </a:lnTo>
                  <a:lnTo>
                    <a:pt x="2996181" y="358140"/>
                  </a:lnTo>
                  <a:lnTo>
                    <a:pt x="2997705" y="356616"/>
                  </a:lnTo>
                  <a:close/>
                </a:path>
                <a:path w="3043554" h="390525">
                  <a:moveTo>
                    <a:pt x="2997705" y="35052"/>
                  </a:moveTo>
                  <a:lnTo>
                    <a:pt x="2996181" y="33528"/>
                  </a:lnTo>
                  <a:lnTo>
                    <a:pt x="2996181" y="34181"/>
                  </a:lnTo>
                  <a:lnTo>
                    <a:pt x="2997705" y="35052"/>
                  </a:lnTo>
                  <a:close/>
                </a:path>
                <a:path w="3043554" h="390525">
                  <a:moveTo>
                    <a:pt x="3003801" y="381435"/>
                  </a:moveTo>
                  <a:lnTo>
                    <a:pt x="3003801" y="350520"/>
                  </a:lnTo>
                  <a:lnTo>
                    <a:pt x="2996181" y="358140"/>
                  </a:lnTo>
                  <a:lnTo>
                    <a:pt x="2996181" y="385953"/>
                  </a:lnTo>
                  <a:lnTo>
                    <a:pt x="2997705" y="385572"/>
                  </a:lnTo>
                  <a:lnTo>
                    <a:pt x="2999229" y="384048"/>
                  </a:lnTo>
                  <a:lnTo>
                    <a:pt x="3003801" y="381435"/>
                  </a:lnTo>
                  <a:close/>
                </a:path>
                <a:path w="3043554" h="390525">
                  <a:moveTo>
                    <a:pt x="3003801" y="41148"/>
                  </a:moveTo>
                  <a:lnTo>
                    <a:pt x="3002277" y="38100"/>
                  </a:lnTo>
                  <a:lnTo>
                    <a:pt x="3002277" y="39624"/>
                  </a:lnTo>
                  <a:lnTo>
                    <a:pt x="3003801" y="41148"/>
                  </a:lnTo>
                  <a:close/>
                </a:path>
                <a:path w="3043554" h="390525">
                  <a:moveTo>
                    <a:pt x="3009897" y="377952"/>
                  </a:moveTo>
                  <a:lnTo>
                    <a:pt x="3009897" y="342900"/>
                  </a:lnTo>
                  <a:lnTo>
                    <a:pt x="3002277" y="352044"/>
                  </a:lnTo>
                  <a:lnTo>
                    <a:pt x="3003801" y="350520"/>
                  </a:lnTo>
                  <a:lnTo>
                    <a:pt x="3003801" y="381435"/>
                  </a:lnTo>
                  <a:lnTo>
                    <a:pt x="3009897" y="377952"/>
                  </a:lnTo>
                  <a:close/>
                </a:path>
                <a:path w="3043554" h="390525">
                  <a:moveTo>
                    <a:pt x="3009897" y="48387"/>
                  </a:moveTo>
                  <a:lnTo>
                    <a:pt x="3009897" y="47244"/>
                  </a:lnTo>
                  <a:lnTo>
                    <a:pt x="3008373" y="45720"/>
                  </a:lnTo>
                  <a:lnTo>
                    <a:pt x="3009897" y="48387"/>
                  </a:lnTo>
                  <a:close/>
                </a:path>
                <a:path w="3043554" h="390525">
                  <a:moveTo>
                    <a:pt x="3014469" y="375412"/>
                  </a:moveTo>
                  <a:lnTo>
                    <a:pt x="3014469" y="335280"/>
                  </a:lnTo>
                  <a:lnTo>
                    <a:pt x="3008373" y="344424"/>
                  </a:lnTo>
                  <a:lnTo>
                    <a:pt x="3009897" y="342900"/>
                  </a:lnTo>
                  <a:lnTo>
                    <a:pt x="3009897" y="377952"/>
                  </a:lnTo>
                  <a:lnTo>
                    <a:pt x="3011421" y="377952"/>
                  </a:lnTo>
                  <a:lnTo>
                    <a:pt x="3014469" y="375412"/>
                  </a:lnTo>
                  <a:close/>
                </a:path>
                <a:path w="3043554" h="390525">
                  <a:moveTo>
                    <a:pt x="3014469" y="57150"/>
                  </a:moveTo>
                  <a:lnTo>
                    <a:pt x="3014469" y="56388"/>
                  </a:lnTo>
                  <a:lnTo>
                    <a:pt x="3012945" y="54864"/>
                  </a:lnTo>
                  <a:lnTo>
                    <a:pt x="3014469" y="57150"/>
                  </a:lnTo>
                  <a:close/>
                </a:path>
                <a:path w="3043554" h="390525">
                  <a:moveTo>
                    <a:pt x="3017517" y="372872"/>
                  </a:moveTo>
                  <a:lnTo>
                    <a:pt x="3017517" y="323088"/>
                  </a:lnTo>
                  <a:lnTo>
                    <a:pt x="3015993" y="327660"/>
                  </a:lnTo>
                  <a:lnTo>
                    <a:pt x="3015993" y="332232"/>
                  </a:lnTo>
                  <a:lnTo>
                    <a:pt x="3012945" y="336804"/>
                  </a:lnTo>
                  <a:lnTo>
                    <a:pt x="3014469" y="335280"/>
                  </a:lnTo>
                  <a:lnTo>
                    <a:pt x="3014469" y="375412"/>
                  </a:lnTo>
                  <a:lnTo>
                    <a:pt x="3017517" y="372872"/>
                  </a:lnTo>
                  <a:close/>
                </a:path>
                <a:path w="3043554" h="390525">
                  <a:moveTo>
                    <a:pt x="3043425" y="323088"/>
                  </a:moveTo>
                  <a:lnTo>
                    <a:pt x="3043425" y="65532"/>
                  </a:lnTo>
                  <a:lnTo>
                    <a:pt x="3041901" y="57912"/>
                  </a:lnTo>
                  <a:lnTo>
                    <a:pt x="3040377" y="51816"/>
                  </a:lnTo>
                  <a:lnTo>
                    <a:pt x="3037329" y="45720"/>
                  </a:lnTo>
                  <a:lnTo>
                    <a:pt x="3037329" y="344424"/>
                  </a:lnTo>
                  <a:lnTo>
                    <a:pt x="3040377" y="338328"/>
                  </a:lnTo>
                  <a:lnTo>
                    <a:pt x="3043425" y="323088"/>
                  </a:lnTo>
                  <a:close/>
                </a:path>
              </a:pathLst>
            </a:custGeom>
            <a:solidFill>
              <a:srgbClr val="FFFFFF"/>
            </a:solidFill>
          </p:spPr>
          <p:txBody>
            <a:bodyPr wrap="square" lIns="0" tIns="0" rIns="0" bIns="0" rtlCol="0"/>
            <a:lstStyle/>
            <a:p>
              <a:endParaRPr sz="1634"/>
            </a:p>
          </p:txBody>
        </p:sp>
        <p:sp>
          <p:nvSpPr>
            <p:cNvPr id="25" name="object 25"/>
            <p:cNvSpPr/>
            <p:nvPr/>
          </p:nvSpPr>
          <p:spPr>
            <a:xfrm>
              <a:off x="4236597" y="4657343"/>
              <a:ext cx="5390387" cy="316991"/>
            </a:xfrm>
            <a:prstGeom prst="rect">
              <a:avLst/>
            </a:prstGeom>
            <a:blipFill>
              <a:blip r:embed="rId9" cstate="print"/>
              <a:stretch>
                <a:fillRect/>
              </a:stretch>
            </a:blipFill>
          </p:spPr>
          <p:txBody>
            <a:bodyPr wrap="square" lIns="0" tIns="0" rIns="0" bIns="0" rtlCol="0"/>
            <a:lstStyle/>
            <a:p>
              <a:endParaRPr sz="1634"/>
            </a:p>
          </p:txBody>
        </p:sp>
      </p:grpSp>
      <p:sp>
        <p:nvSpPr>
          <p:cNvPr id="26" name="object 26"/>
          <p:cNvSpPr txBox="1"/>
          <p:nvPr/>
        </p:nvSpPr>
        <p:spPr>
          <a:xfrm>
            <a:off x="5136465" y="1815583"/>
            <a:ext cx="4240434" cy="2653387"/>
          </a:xfrm>
          <a:prstGeom prst="rect">
            <a:avLst/>
          </a:prstGeom>
        </p:spPr>
        <p:txBody>
          <a:bodyPr vert="horz" wrap="square" lIns="0" tIns="11526" rIns="0" bIns="0" rtlCol="0">
            <a:spAutoFit/>
          </a:bodyPr>
          <a:lstStyle/>
          <a:p>
            <a:pPr marL="11527">
              <a:spcBef>
                <a:spcPts val="91"/>
              </a:spcBef>
            </a:pPr>
            <a:r>
              <a:rPr sz="1271" dirty="0">
                <a:latin typeface="Verdana"/>
                <a:cs typeface="Verdana"/>
              </a:rPr>
              <a:t>•</a:t>
            </a:r>
            <a:r>
              <a:rPr sz="1271" spc="-371" dirty="0">
                <a:latin typeface="Verdana"/>
                <a:cs typeface="Verdana"/>
              </a:rPr>
              <a:t> </a:t>
            </a:r>
            <a:r>
              <a:rPr sz="1271" dirty="0">
                <a:latin typeface="Verdana"/>
                <a:cs typeface="Verdana"/>
              </a:rPr>
              <a:t>18bp reads, ~1Gbp / run</a:t>
            </a:r>
            <a:endParaRPr sz="1271">
              <a:latin typeface="Verdana"/>
              <a:cs typeface="Verdana"/>
            </a:endParaRPr>
          </a:p>
          <a:p>
            <a:pPr marL="11527">
              <a:spcBef>
                <a:spcPts val="1221"/>
              </a:spcBef>
            </a:pPr>
            <a:r>
              <a:rPr sz="1271" dirty="0">
                <a:latin typeface="Verdana"/>
                <a:cs typeface="Verdana"/>
              </a:rPr>
              <a:t>•</a:t>
            </a:r>
            <a:r>
              <a:rPr sz="1271" spc="-377" dirty="0">
                <a:latin typeface="Verdana"/>
                <a:cs typeface="Verdana"/>
              </a:rPr>
              <a:t> </a:t>
            </a:r>
            <a:r>
              <a:rPr sz="1271" dirty="0">
                <a:latin typeface="Verdana"/>
                <a:cs typeface="Verdana"/>
              </a:rPr>
              <a:t>36bp reads ~3Gbp / run</a:t>
            </a:r>
            <a:endParaRPr sz="1271">
              <a:latin typeface="Verdana"/>
              <a:cs typeface="Verdana"/>
            </a:endParaRPr>
          </a:p>
          <a:p>
            <a:pPr marL="11527">
              <a:spcBef>
                <a:spcPts val="1212"/>
              </a:spcBef>
            </a:pPr>
            <a:r>
              <a:rPr sz="1271" dirty="0">
                <a:latin typeface="Verdana"/>
                <a:cs typeface="Verdana"/>
              </a:rPr>
              <a:t>•</a:t>
            </a:r>
            <a:r>
              <a:rPr sz="1271" spc="-408" dirty="0">
                <a:latin typeface="Verdana"/>
                <a:cs typeface="Verdana"/>
              </a:rPr>
              <a:t> </a:t>
            </a:r>
            <a:r>
              <a:rPr sz="1271" dirty="0">
                <a:latin typeface="Verdana"/>
                <a:cs typeface="Verdana"/>
              </a:rPr>
              <a:t>75bp paired ends ~10Gbp / run </a:t>
            </a:r>
            <a:r>
              <a:rPr sz="1271" spc="-5" dirty="0">
                <a:latin typeface="Verdana"/>
                <a:cs typeface="Verdana"/>
              </a:rPr>
              <a:t>(8 days)</a:t>
            </a:r>
            <a:endParaRPr sz="1271">
              <a:latin typeface="Verdana"/>
              <a:cs typeface="Verdana"/>
            </a:endParaRPr>
          </a:p>
          <a:p>
            <a:pPr marL="11527">
              <a:spcBef>
                <a:spcPts val="1207"/>
              </a:spcBef>
            </a:pPr>
            <a:r>
              <a:rPr sz="1271" dirty="0">
                <a:latin typeface="Verdana"/>
                <a:cs typeface="Verdana"/>
              </a:rPr>
              <a:t>•</a:t>
            </a:r>
            <a:r>
              <a:rPr sz="1271" spc="-331" dirty="0">
                <a:latin typeface="Verdana"/>
                <a:cs typeface="Verdana"/>
              </a:rPr>
              <a:t> </a:t>
            </a:r>
            <a:r>
              <a:rPr sz="1271" dirty="0">
                <a:latin typeface="Verdana"/>
                <a:cs typeface="Verdana"/>
              </a:rPr>
              <a:t>75bp paired</a:t>
            </a:r>
            <a:r>
              <a:rPr sz="1271" spc="-27" dirty="0">
                <a:latin typeface="Verdana"/>
                <a:cs typeface="Verdana"/>
              </a:rPr>
              <a:t> </a:t>
            </a:r>
            <a:r>
              <a:rPr sz="1271" dirty="0">
                <a:latin typeface="Verdana"/>
                <a:cs typeface="Verdana"/>
              </a:rPr>
              <a:t>end</a:t>
            </a:r>
            <a:r>
              <a:rPr sz="1271" spc="-14" dirty="0">
                <a:latin typeface="Verdana"/>
                <a:cs typeface="Verdana"/>
              </a:rPr>
              <a:t> </a:t>
            </a:r>
            <a:r>
              <a:rPr sz="1271" dirty="0">
                <a:latin typeface="Verdana"/>
                <a:cs typeface="Verdana"/>
              </a:rPr>
              <a:t>reads</a:t>
            </a:r>
            <a:r>
              <a:rPr sz="1271" spc="-23" dirty="0">
                <a:latin typeface="Verdana"/>
                <a:cs typeface="Verdana"/>
              </a:rPr>
              <a:t> </a:t>
            </a:r>
            <a:r>
              <a:rPr sz="1271" dirty="0">
                <a:latin typeface="Verdana"/>
                <a:cs typeface="Verdana"/>
              </a:rPr>
              <a:t>~40Gbp</a:t>
            </a:r>
            <a:r>
              <a:rPr sz="1271" spc="-18" dirty="0">
                <a:latin typeface="Verdana"/>
                <a:cs typeface="Verdana"/>
              </a:rPr>
              <a:t> </a:t>
            </a:r>
            <a:r>
              <a:rPr sz="1271" dirty="0">
                <a:latin typeface="Verdana"/>
                <a:cs typeface="Verdana"/>
              </a:rPr>
              <a:t>/</a:t>
            </a:r>
            <a:r>
              <a:rPr sz="1271" spc="-5" dirty="0">
                <a:latin typeface="Verdana"/>
                <a:cs typeface="Verdana"/>
              </a:rPr>
              <a:t> </a:t>
            </a:r>
            <a:r>
              <a:rPr sz="1271" dirty="0">
                <a:latin typeface="Verdana"/>
                <a:cs typeface="Verdana"/>
              </a:rPr>
              <a:t>run</a:t>
            </a:r>
            <a:r>
              <a:rPr sz="1271" spc="-5" dirty="0">
                <a:latin typeface="Verdana"/>
                <a:cs typeface="Verdana"/>
              </a:rPr>
              <a:t> (8 days)</a:t>
            </a:r>
            <a:endParaRPr sz="1271">
              <a:latin typeface="Verdana"/>
              <a:cs typeface="Verdana"/>
            </a:endParaRPr>
          </a:p>
          <a:p>
            <a:pPr marL="11527">
              <a:spcBef>
                <a:spcPts val="1221"/>
              </a:spcBef>
            </a:pPr>
            <a:r>
              <a:rPr sz="1271" dirty="0">
                <a:latin typeface="Verdana"/>
                <a:cs typeface="Verdana"/>
              </a:rPr>
              <a:t>•</a:t>
            </a:r>
            <a:r>
              <a:rPr sz="1271" spc="-331" dirty="0">
                <a:latin typeface="Verdana"/>
                <a:cs typeface="Verdana"/>
              </a:rPr>
              <a:t> </a:t>
            </a:r>
            <a:r>
              <a:rPr sz="1271" spc="-5" dirty="0">
                <a:latin typeface="Verdana"/>
                <a:cs typeface="Verdana"/>
              </a:rPr>
              <a:t>100 </a:t>
            </a:r>
            <a:r>
              <a:rPr sz="1271" dirty="0">
                <a:latin typeface="Verdana"/>
                <a:cs typeface="Verdana"/>
              </a:rPr>
              <a:t>bp paired</a:t>
            </a:r>
            <a:r>
              <a:rPr sz="1271" spc="-23" dirty="0">
                <a:latin typeface="Verdana"/>
                <a:cs typeface="Verdana"/>
              </a:rPr>
              <a:t> </a:t>
            </a:r>
            <a:r>
              <a:rPr sz="1271" dirty="0">
                <a:latin typeface="Verdana"/>
                <a:cs typeface="Verdana"/>
              </a:rPr>
              <a:t>end</a:t>
            </a:r>
            <a:r>
              <a:rPr sz="1271" spc="-18" dirty="0">
                <a:latin typeface="Verdana"/>
                <a:cs typeface="Verdana"/>
              </a:rPr>
              <a:t> </a:t>
            </a:r>
            <a:r>
              <a:rPr sz="1271" dirty="0">
                <a:latin typeface="Verdana"/>
                <a:cs typeface="Verdana"/>
              </a:rPr>
              <a:t>reads</a:t>
            </a:r>
            <a:r>
              <a:rPr sz="1271" spc="-14" dirty="0">
                <a:latin typeface="Verdana"/>
                <a:cs typeface="Verdana"/>
              </a:rPr>
              <a:t> </a:t>
            </a:r>
            <a:r>
              <a:rPr sz="1271" dirty="0">
                <a:latin typeface="Verdana"/>
                <a:cs typeface="Verdana"/>
              </a:rPr>
              <a:t>~200</a:t>
            </a:r>
            <a:r>
              <a:rPr sz="1271" spc="-5" dirty="0">
                <a:latin typeface="Verdana"/>
                <a:cs typeface="Verdana"/>
              </a:rPr>
              <a:t> </a:t>
            </a:r>
            <a:r>
              <a:rPr sz="1271" dirty="0">
                <a:latin typeface="Verdana"/>
                <a:cs typeface="Verdana"/>
              </a:rPr>
              <a:t>Gbp/</a:t>
            </a:r>
            <a:r>
              <a:rPr sz="1271" spc="-27" dirty="0">
                <a:latin typeface="Verdana"/>
                <a:cs typeface="Verdana"/>
              </a:rPr>
              <a:t> </a:t>
            </a:r>
            <a:r>
              <a:rPr sz="1271" dirty="0">
                <a:latin typeface="Verdana"/>
                <a:cs typeface="Verdana"/>
              </a:rPr>
              <a:t>run </a:t>
            </a:r>
            <a:r>
              <a:rPr sz="1271" spc="-5" dirty="0">
                <a:latin typeface="Verdana"/>
                <a:cs typeface="Verdana"/>
              </a:rPr>
              <a:t>(10 days)</a:t>
            </a:r>
            <a:endParaRPr sz="1271">
              <a:latin typeface="Verdana"/>
              <a:cs typeface="Verdana"/>
            </a:endParaRPr>
          </a:p>
          <a:p>
            <a:pPr marL="11527">
              <a:spcBef>
                <a:spcPts val="1207"/>
              </a:spcBef>
            </a:pPr>
            <a:r>
              <a:rPr sz="1271" dirty="0">
                <a:latin typeface="Verdana"/>
                <a:cs typeface="Verdana"/>
              </a:rPr>
              <a:t>•</a:t>
            </a:r>
            <a:r>
              <a:rPr sz="1271" spc="-331" dirty="0">
                <a:latin typeface="Verdana"/>
                <a:cs typeface="Verdana"/>
              </a:rPr>
              <a:t> </a:t>
            </a:r>
            <a:r>
              <a:rPr sz="1271" spc="-5" dirty="0">
                <a:latin typeface="Verdana"/>
                <a:cs typeface="Verdana"/>
              </a:rPr>
              <a:t>100bp</a:t>
            </a:r>
            <a:r>
              <a:rPr sz="1271" dirty="0">
                <a:latin typeface="Verdana"/>
                <a:cs typeface="Verdana"/>
              </a:rPr>
              <a:t> paired</a:t>
            </a:r>
            <a:r>
              <a:rPr sz="1271" spc="-23" dirty="0">
                <a:latin typeface="Verdana"/>
                <a:cs typeface="Verdana"/>
              </a:rPr>
              <a:t> </a:t>
            </a:r>
            <a:r>
              <a:rPr sz="1271" dirty="0">
                <a:latin typeface="Verdana"/>
                <a:cs typeface="Verdana"/>
              </a:rPr>
              <a:t>end</a:t>
            </a:r>
            <a:r>
              <a:rPr sz="1271" spc="-18" dirty="0">
                <a:latin typeface="Verdana"/>
                <a:cs typeface="Verdana"/>
              </a:rPr>
              <a:t> </a:t>
            </a:r>
            <a:r>
              <a:rPr sz="1271" dirty="0">
                <a:latin typeface="Verdana"/>
                <a:cs typeface="Verdana"/>
              </a:rPr>
              <a:t>reads</a:t>
            </a:r>
            <a:r>
              <a:rPr sz="1271" spc="-14" dirty="0">
                <a:latin typeface="Verdana"/>
                <a:cs typeface="Verdana"/>
              </a:rPr>
              <a:t> </a:t>
            </a:r>
            <a:r>
              <a:rPr sz="1271" dirty="0">
                <a:latin typeface="Verdana"/>
                <a:cs typeface="Verdana"/>
              </a:rPr>
              <a:t>~600Gbp</a:t>
            </a:r>
            <a:r>
              <a:rPr sz="1271" spc="-23" dirty="0">
                <a:latin typeface="Verdana"/>
                <a:cs typeface="Verdana"/>
              </a:rPr>
              <a:t> </a:t>
            </a:r>
            <a:r>
              <a:rPr sz="1271" dirty="0">
                <a:latin typeface="Verdana"/>
                <a:cs typeface="Verdana"/>
              </a:rPr>
              <a:t>/</a:t>
            </a:r>
            <a:r>
              <a:rPr sz="1271" spc="-9" dirty="0">
                <a:latin typeface="Verdana"/>
                <a:cs typeface="Verdana"/>
              </a:rPr>
              <a:t> </a:t>
            </a:r>
            <a:r>
              <a:rPr sz="1271" dirty="0">
                <a:latin typeface="Verdana"/>
                <a:cs typeface="Verdana"/>
              </a:rPr>
              <a:t>run </a:t>
            </a:r>
            <a:r>
              <a:rPr sz="1271" spc="-5" dirty="0">
                <a:latin typeface="Verdana"/>
                <a:cs typeface="Verdana"/>
              </a:rPr>
              <a:t>(12 days)</a:t>
            </a:r>
            <a:endParaRPr sz="1271">
              <a:latin typeface="Verdana"/>
              <a:cs typeface="Verdana"/>
            </a:endParaRPr>
          </a:p>
          <a:p>
            <a:pPr marL="11527">
              <a:spcBef>
                <a:spcPts val="1221"/>
              </a:spcBef>
            </a:pPr>
            <a:r>
              <a:rPr sz="1271" dirty="0">
                <a:latin typeface="Verdana"/>
                <a:cs typeface="Verdana"/>
              </a:rPr>
              <a:t>•</a:t>
            </a:r>
            <a:r>
              <a:rPr sz="1271" spc="-404" dirty="0">
                <a:latin typeface="Verdana"/>
                <a:cs typeface="Verdana"/>
              </a:rPr>
              <a:t> </a:t>
            </a:r>
            <a:r>
              <a:rPr sz="1271" spc="-5" dirty="0">
                <a:latin typeface="Verdana"/>
                <a:cs typeface="Verdana"/>
              </a:rPr>
              <a:t>150 </a:t>
            </a:r>
            <a:r>
              <a:rPr sz="1271" dirty="0">
                <a:latin typeface="Verdana"/>
                <a:cs typeface="Verdana"/>
              </a:rPr>
              <a:t>bp paired end reads ~ </a:t>
            </a:r>
            <a:r>
              <a:rPr sz="1271" spc="-5" dirty="0">
                <a:latin typeface="Verdana"/>
                <a:cs typeface="Verdana"/>
              </a:rPr>
              <a:t>180 </a:t>
            </a:r>
            <a:r>
              <a:rPr sz="1271" dirty="0">
                <a:latin typeface="Verdana"/>
                <a:cs typeface="Verdana"/>
              </a:rPr>
              <a:t>Gbp/ run </a:t>
            </a:r>
            <a:r>
              <a:rPr sz="1271" spc="-5" dirty="0">
                <a:latin typeface="Verdana"/>
                <a:cs typeface="Verdana"/>
              </a:rPr>
              <a:t>(2 days)</a:t>
            </a:r>
            <a:endParaRPr sz="1271">
              <a:latin typeface="Verdana"/>
              <a:cs typeface="Verdana"/>
            </a:endParaRPr>
          </a:p>
          <a:p>
            <a:pPr marL="11527">
              <a:spcBef>
                <a:spcPts val="1207"/>
              </a:spcBef>
            </a:pPr>
            <a:r>
              <a:rPr sz="1271" dirty="0">
                <a:latin typeface="Verdana"/>
                <a:cs typeface="Verdana"/>
              </a:rPr>
              <a:t>•</a:t>
            </a:r>
            <a:r>
              <a:rPr sz="1271" spc="-331" dirty="0">
                <a:latin typeface="Verdana"/>
                <a:cs typeface="Verdana"/>
              </a:rPr>
              <a:t> </a:t>
            </a:r>
            <a:r>
              <a:rPr sz="1271" spc="-5" dirty="0">
                <a:latin typeface="Verdana"/>
                <a:cs typeface="Verdana"/>
              </a:rPr>
              <a:t>250 </a:t>
            </a:r>
            <a:r>
              <a:rPr sz="1271" dirty="0">
                <a:latin typeface="Verdana"/>
                <a:cs typeface="Verdana"/>
              </a:rPr>
              <a:t>bp paired</a:t>
            </a:r>
            <a:r>
              <a:rPr sz="1271" spc="-23" dirty="0">
                <a:latin typeface="Verdana"/>
                <a:cs typeface="Verdana"/>
              </a:rPr>
              <a:t> </a:t>
            </a:r>
            <a:r>
              <a:rPr sz="1271" dirty="0">
                <a:latin typeface="Verdana"/>
                <a:cs typeface="Verdana"/>
              </a:rPr>
              <a:t>end</a:t>
            </a:r>
            <a:r>
              <a:rPr sz="1271" spc="-14" dirty="0">
                <a:latin typeface="Verdana"/>
                <a:cs typeface="Verdana"/>
              </a:rPr>
              <a:t> </a:t>
            </a:r>
            <a:r>
              <a:rPr sz="1271" dirty="0">
                <a:latin typeface="Verdana"/>
                <a:cs typeface="Verdana"/>
              </a:rPr>
              <a:t>reads</a:t>
            </a:r>
            <a:r>
              <a:rPr sz="1271" spc="-18" dirty="0">
                <a:latin typeface="Verdana"/>
                <a:cs typeface="Verdana"/>
              </a:rPr>
              <a:t> </a:t>
            </a:r>
            <a:r>
              <a:rPr sz="1271" dirty="0">
                <a:latin typeface="Verdana"/>
                <a:cs typeface="Verdana"/>
              </a:rPr>
              <a:t>~8</a:t>
            </a:r>
            <a:r>
              <a:rPr sz="1271" spc="-18" dirty="0">
                <a:latin typeface="Verdana"/>
                <a:cs typeface="Verdana"/>
              </a:rPr>
              <a:t> </a:t>
            </a:r>
            <a:r>
              <a:rPr sz="1271" dirty="0">
                <a:latin typeface="Verdana"/>
                <a:cs typeface="Verdana"/>
              </a:rPr>
              <a:t>Gb/run</a:t>
            </a:r>
            <a:r>
              <a:rPr sz="1271" spc="-14" dirty="0">
                <a:latin typeface="Verdana"/>
                <a:cs typeface="Verdana"/>
              </a:rPr>
              <a:t> </a:t>
            </a:r>
            <a:r>
              <a:rPr sz="1271" spc="-5" dirty="0">
                <a:latin typeface="Verdana"/>
                <a:cs typeface="Verdana"/>
              </a:rPr>
              <a:t>(2 days)</a:t>
            </a:r>
            <a:endParaRPr sz="1271">
              <a:latin typeface="Verdana"/>
              <a:cs typeface="Verdana"/>
            </a:endParaRPr>
          </a:p>
        </p:txBody>
      </p:sp>
      <p:grpSp>
        <p:nvGrpSpPr>
          <p:cNvPr id="27" name="object 27"/>
          <p:cNvGrpSpPr/>
          <p:nvPr/>
        </p:nvGrpSpPr>
        <p:grpSpPr>
          <a:xfrm>
            <a:off x="2349926" y="4193638"/>
            <a:ext cx="2762218" cy="354426"/>
            <a:chOff x="1219081" y="4620767"/>
            <a:chExt cx="3043555" cy="390525"/>
          </a:xfrm>
        </p:grpSpPr>
        <p:sp>
          <p:nvSpPr>
            <p:cNvPr id="28" name="object 28"/>
            <p:cNvSpPr/>
            <p:nvPr/>
          </p:nvSpPr>
          <p:spPr>
            <a:xfrm>
              <a:off x="1231273" y="4632959"/>
              <a:ext cx="3017520" cy="364490"/>
            </a:xfrm>
            <a:custGeom>
              <a:avLst/>
              <a:gdLst/>
              <a:ahLst/>
              <a:cxnLst/>
              <a:rect l="l" t="t" r="r" b="b"/>
              <a:pathLst>
                <a:path w="3017520" h="364489">
                  <a:moveTo>
                    <a:pt x="3017516" y="303275"/>
                  </a:moveTo>
                  <a:lnTo>
                    <a:pt x="3017516" y="60959"/>
                  </a:lnTo>
                  <a:lnTo>
                    <a:pt x="3012944" y="37290"/>
                  </a:lnTo>
                  <a:lnTo>
                    <a:pt x="3000371" y="17906"/>
                  </a:lnTo>
                  <a:lnTo>
                    <a:pt x="2981512" y="4810"/>
                  </a:lnTo>
                  <a:lnTo>
                    <a:pt x="2958080" y="0"/>
                  </a:lnTo>
                  <a:lnTo>
                    <a:pt x="60959" y="0"/>
                  </a:lnTo>
                  <a:lnTo>
                    <a:pt x="37290" y="4810"/>
                  </a:lnTo>
                  <a:lnTo>
                    <a:pt x="17906" y="17906"/>
                  </a:lnTo>
                  <a:lnTo>
                    <a:pt x="4810" y="37290"/>
                  </a:lnTo>
                  <a:lnTo>
                    <a:pt x="0" y="60959"/>
                  </a:lnTo>
                  <a:lnTo>
                    <a:pt x="0" y="303275"/>
                  </a:lnTo>
                  <a:lnTo>
                    <a:pt x="4810" y="327588"/>
                  </a:lnTo>
                  <a:lnTo>
                    <a:pt x="17906" y="346900"/>
                  </a:lnTo>
                  <a:lnTo>
                    <a:pt x="37290" y="359640"/>
                  </a:lnTo>
                  <a:lnTo>
                    <a:pt x="60959" y="364235"/>
                  </a:lnTo>
                  <a:lnTo>
                    <a:pt x="2958080" y="364235"/>
                  </a:lnTo>
                  <a:lnTo>
                    <a:pt x="2981512" y="359640"/>
                  </a:lnTo>
                  <a:lnTo>
                    <a:pt x="3000371" y="346900"/>
                  </a:lnTo>
                  <a:lnTo>
                    <a:pt x="3012944" y="327588"/>
                  </a:lnTo>
                  <a:lnTo>
                    <a:pt x="3017516" y="303275"/>
                  </a:lnTo>
                  <a:close/>
                </a:path>
              </a:pathLst>
            </a:custGeom>
            <a:solidFill>
              <a:srgbClr val="7474D1"/>
            </a:solidFill>
          </p:spPr>
          <p:txBody>
            <a:bodyPr wrap="square" lIns="0" tIns="0" rIns="0" bIns="0" rtlCol="0"/>
            <a:lstStyle/>
            <a:p>
              <a:endParaRPr sz="1634"/>
            </a:p>
          </p:txBody>
        </p:sp>
        <p:sp>
          <p:nvSpPr>
            <p:cNvPr id="29" name="object 29"/>
            <p:cNvSpPr/>
            <p:nvPr/>
          </p:nvSpPr>
          <p:spPr>
            <a:xfrm>
              <a:off x="1219081" y="4620767"/>
              <a:ext cx="3043555" cy="390525"/>
            </a:xfrm>
            <a:custGeom>
              <a:avLst/>
              <a:gdLst/>
              <a:ahLst/>
              <a:cxnLst/>
              <a:rect l="l" t="t" r="r" b="b"/>
              <a:pathLst>
                <a:path w="3043554" h="390525">
                  <a:moveTo>
                    <a:pt x="6096" y="344424"/>
                  </a:moveTo>
                  <a:lnTo>
                    <a:pt x="6096" y="44196"/>
                  </a:lnTo>
                  <a:lnTo>
                    <a:pt x="3048" y="51816"/>
                  </a:lnTo>
                  <a:lnTo>
                    <a:pt x="1524" y="57912"/>
                  </a:lnTo>
                  <a:lnTo>
                    <a:pt x="0" y="65532"/>
                  </a:lnTo>
                  <a:lnTo>
                    <a:pt x="0" y="324612"/>
                  </a:lnTo>
                  <a:lnTo>
                    <a:pt x="1524" y="332232"/>
                  </a:lnTo>
                  <a:lnTo>
                    <a:pt x="3048" y="338328"/>
                  </a:lnTo>
                  <a:lnTo>
                    <a:pt x="6096" y="344424"/>
                  </a:lnTo>
                  <a:close/>
                </a:path>
                <a:path w="3043554" h="390525">
                  <a:moveTo>
                    <a:pt x="21336" y="367284"/>
                  </a:moveTo>
                  <a:lnTo>
                    <a:pt x="21336" y="21336"/>
                  </a:lnTo>
                  <a:lnTo>
                    <a:pt x="13716" y="30480"/>
                  </a:lnTo>
                  <a:lnTo>
                    <a:pt x="13716" y="32004"/>
                  </a:lnTo>
                  <a:lnTo>
                    <a:pt x="12192" y="32004"/>
                  </a:lnTo>
                  <a:lnTo>
                    <a:pt x="12192" y="33528"/>
                  </a:lnTo>
                  <a:lnTo>
                    <a:pt x="6096" y="42672"/>
                  </a:lnTo>
                  <a:lnTo>
                    <a:pt x="6096" y="345948"/>
                  </a:lnTo>
                  <a:lnTo>
                    <a:pt x="12192" y="356616"/>
                  </a:lnTo>
                  <a:lnTo>
                    <a:pt x="13716" y="358140"/>
                  </a:lnTo>
                  <a:lnTo>
                    <a:pt x="21336" y="367284"/>
                  </a:lnTo>
                  <a:close/>
                </a:path>
                <a:path w="3043554" h="390525">
                  <a:moveTo>
                    <a:pt x="35052" y="45720"/>
                  </a:moveTo>
                  <a:lnTo>
                    <a:pt x="33528" y="47244"/>
                  </a:lnTo>
                  <a:lnTo>
                    <a:pt x="33528" y="12192"/>
                  </a:lnTo>
                  <a:lnTo>
                    <a:pt x="32004" y="12192"/>
                  </a:lnTo>
                  <a:lnTo>
                    <a:pt x="22860" y="19812"/>
                  </a:lnTo>
                  <a:lnTo>
                    <a:pt x="21336" y="19812"/>
                  </a:lnTo>
                  <a:lnTo>
                    <a:pt x="21336" y="368808"/>
                  </a:lnTo>
                  <a:lnTo>
                    <a:pt x="22860" y="368808"/>
                  </a:lnTo>
                  <a:lnTo>
                    <a:pt x="25908" y="371348"/>
                  </a:lnTo>
                  <a:lnTo>
                    <a:pt x="25908" y="67056"/>
                  </a:lnTo>
                  <a:lnTo>
                    <a:pt x="27432" y="62484"/>
                  </a:lnTo>
                  <a:lnTo>
                    <a:pt x="27432" y="57912"/>
                  </a:lnTo>
                  <a:lnTo>
                    <a:pt x="28956" y="53340"/>
                  </a:lnTo>
                  <a:lnTo>
                    <a:pt x="28956" y="54864"/>
                  </a:lnTo>
                  <a:lnTo>
                    <a:pt x="35052" y="45720"/>
                  </a:lnTo>
                  <a:close/>
                </a:path>
                <a:path w="3043554" h="390525">
                  <a:moveTo>
                    <a:pt x="35052" y="344424"/>
                  </a:moveTo>
                  <a:lnTo>
                    <a:pt x="28956" y="333756"/>
                  </a:lnTo>
                  <a:lnTo>
                    <a:pt x="28956" y="335280"/>
                  </a:lnTo>
                  <a:lnTo>
                    <a:pt x="27432" y="330708"/>
                  </a:lnTo>
                  <a:lnTo>
                    <a:pt x="25908" y="324612"/>
                  </a:lnTo>
                  <a:lnTo>
                    <a:pt x="25908" y="371348"/>
                  </a:lnTo>
                  <a:lnTo>
                    <a:pt x="32004" y="376428"/>
                  </a:lnTo>
                  <a:lnTo>
                    <a:pt x="33528" y="377952"/>
                  </a:lnTo>
                  <a:lnTo>
                    <a:pt x="33528" y="342900"/>
                  </a:lnTo>
                  <a:lnTo>
                    <a:pt x="35052" y="344424"/>
                  </a:lnTo>
                  <a:close/>
                </a:path>
                <a:path w="3043554" h="390525">
                  <a:moveTo>
                    <a:pt x="3009897" y="47244"/>
                  </a:moveTo>
                  <a:lnTo>
                    <a:pt x="3009897" y="10668"/>
                  </a:lnTo>
                  <a:lnTo>
                    <a:pt x="2999229" y="6096"/>
                  </a:lnTo>
                  <a:lnTo>
                    <a:pt x="2997705" y="4572"/>
                  </a:lnTo>
                  <a:lnTo>
                    <a:pt x="2991609" y="3048"/>
                  </a:lnTo>
                  <a:lnTo>
                    <a:pt x="2983989" y="0"/>
                  </a:lnTo>
                  <a:lnTo>
                    <a:pt x="65532" y="0"/>
                  </a:lnTo>
                  <a:lnTo>
                    <a:pt x="57912" y="1524"/>
                  </a:lnTo>
                  <a:lnTo>
                    <a:pt x="45720" y="4572"/>
                  </a:lnTo>
                  <a:lnTo>
                    <a:pt x="44196" y="6096"/>
                  </a:lnTo>
                  <a:lnTo>
                    <a:pt x="33528" y="10668"/>
                  </a:lnTo>
                  <a:lnTo>
                    <a:pt x="33528" y="47244"/>
                  </a:lnTo>
                  <a:lnTo>
                    <a:pt x="38100" y="41757"/>
                  </a:lnTo>
                  <a:lnTo>
                    <a:pt x="38100" y="39624"/>
                  </a:lnTo>
                  <a:lnTo>
                    <a:pt x="47244" y="32004"/>
                  </a:lnTo>
                  <a:lnTo>
                    <a:pt x="47244" y="32657"/>
                  </a:lnTo>
                  <a:lnTo>
                    <a:pt x="56388" y="27432"/>
                  </a:lnTo>
                  <a:lnTo>
                    <a:pt x="56388" y="28448"/>
                  </a:lnTo>
                  <a:lnTo>
                    <a:pt x="64008" y="25908"/>
                  </a:lnTo>
                  <a:lnTo>
                    <a:pt x="70104" y="24384"/>
                  </a:lnTo>
                  <a:lnTo>
                    <a:pt x="2974845" y="24384"/>
                  </a:lnTo>
                  <a:lnTo>
                    <a:pt x="2987037" y="28448"/>
                  </a:lnTo>
                  <a:lnTo>
                    <a:pt x="2987037" y="27432"/>
                  </a:lnTo>
                  <a:lnTo>
                    <a:pt x="2996181" y="32657"/>
                  </a:lnTo>
                  <a:lnTo>
                    <a:pt x="2996181" y="32004"/>
                  </a:lnTo>
                  <a:lnTo>
                    <a:pt x="3003801" y="39624"/>
                  </a:lnTo>
                  <a:lnTo>
                    <a:pt x="3003801" y="39928"/>
                  </a:lnTo>
                  <a:lnTo>
                    <a:pt x="3009897" y="47244"/>
                  </a:lnTo>
                  <a:close/>
                </a:path>
                <a:path w="3043554" h="390525">
                  <a:moveTo>
                    <a:pt x="41148" y="350520"/>
                  </a:moveTo>
                  <a:lnTo>
                    <a:pt x="33528" y="342900"/>
                  </a:lnTo>
                  <a:lnTo>
                    <a:pt x="33528" y="377952"/>
                  </a:lnTo>
                  <a:lnTo>
                    <a:pt x="38100" y="380564"/>
                  </a:lnTo>
                  <a:lnTo>
                    <a:pt x="38100" y="348996"/>
                  </a:lnTo>
                  <a:lnTo>
                    <a:pt x="41148" y="350520"/>
                  </a:lnTo>
                  <a:close/>
                </a:path>
                <a:path w="3043554" h="390525">
                  <a:moveTo>
                    <a:pt x="41148" y="38100"/>
                  </a:moveTo>
                  <a:lnTo>
                    <a:pt x="38100" y="39624"/>
                  </a:lnTo>
                  <a:lnTo>
                    <a:pt x="38100" y="41757"/>
                  </a:lnTo>
                  <a:lnTo>
                    <a:pt x="41148" y="38100"/>
                  </a:lnTo>
                  <a:close/>
                </a:path>
                <a:path w="3043554" h="390525">
                  <a:moveTo>
                    <a:pt x="47244" y="384810"/>
                  </a:moveTo>
                  <a:lnTo>
                    <a:pt x="47244" y="356616"/>
                  </a:lnTo>
                  <a:lnTo>
                    <a:pt x="38100" y="348996"/>
                  </a:lnTo>
                  <a:lnTo>
                    <a:pt x="38100" y="380564"/>
                  </a:lnTo>
                  <a:lnTo>
                    <a:pt x="44196" y="384048"/>
                  </a:lnTo>
                  <a:lnTo>
                    <a:pt x="45720" y="384048"/>
                  </a:lnTo>
                  <a:lnTo>
                    <a:pt x="47244" y="384810"/>
                  </a:lnTo>
                  <a:close/>
                </a:path>
                <a:path w="3043554" h="390525">
                  <a:moveTo>
                    <a:pt x="47244" y="32657"/>
                  </a:moveTo>
                  <a:lnTo>
                    <a:pt x="47244" y="32004"/>
                  </a:lnTo>
                  <a:lnTo>
                    <a:pt x="45720" y="33528"/>
                  </a:lnTo>
                  <a:lnTo>
                    <a:pt x="47244" y="32657"/>
                  </a:lnTo>
                  <a:close/>
                </a:path>
                <a:path w="3043554" h="390525">
                  <a:moveTo>
                    <a:pt x="56388" y="388010"/>
                  </a:moveTo>
                  <a:lnTo>
                    <a:pt x="56388" y="361188"/>
                  </a:lnTo>
                  <a:lnTo>
                    <a:pt x="45720" y="355092"/>
                  </a:lnTo>
                  <a:lnTo>
                    <a:pt x="47244" y="356616"/>
                  </a:lnTo>
                  <a:lnTo>
                    <a:pt x="47244" y="384810"/>
                  </a:lnTo>
                  <a:lnTo>
                    <a:pt x="51816" y="387096"/>
                  </a:lnTo>
                  <a:lnTo>
                    <a:pt x="56388" y="388010"/>
                  </a:lnTo>
                  <a:close/>
                </a:path>
                <a:path w="3043554" h="390525">
                  <a:moveTo>
                    <a:pt x="56388" y="28448"/>
                  </a:moveTo>
                  <a:lnTo>
                    <a:pt x="56388" y="27432"/>
                  </a:lnTo>
                  <a:lnTo>
                    <a:pt x="54864" y="28956"/>
                  </a:lnTo>
                  <a:lnTo>
                    <a:pt x="56388" y="28448"/>
                  </a:lnTo>
                  <a:close/>
                </a:path>
                <a:path w="3043554" h="390525">
                  <a:moveTo>
                    <a:pt x="2988561" y="359664"/>
                  </a:moveTo>
                  <a:lnTo>
                    <a:pt x="2983989" y="362712"/>
                  </a:lnTo>
                  <a:lnTo>
                    <a:pt x="2979417" y="364236"/>
                  </a:lnTo>
                  <a:lnTo>
                    <a:pt x="68580" y="364236"/>
                  </a:lnTo>
                  <a:lnTo>
                    <a:pt x="64008" y="362712"/>
                  </a:lnTo>
                  <a:lnTo>
                    <a:pt x="59436" y="362712"/>
                  </a:lnTo>
                  <a:lnTo>
                    <a:pt x="54864" y="359664"/>
                  </a:lnTo>
                  <a:lnTo>
                    <a:pt x="56388" y="361188"/>
                  </a:lnTo>
                  <a:lnTo>
                    <a:pt x="56388" y="388010"/>
                  </a:lnTo>
                  <a:lnTo>
                    <a:pt x="67056" y="390144"/>
                  </a:lnTo>
                  <a:lnTo>
                    <a:pt x="2970273" y="390144"/>
                  </a:lnTo>
                  <a:lnTo>
                    <a:pt x="2977893" y="388620"/>
                  </a:lnTo>
                  <a:lnTo>
                    <a:pt x="2985513" y="388620"/>
                  </a:lnTo>
                  <a:lnTo>
                    <a:pt x="2987037" y="387858"/>
                  </a:lnTo>
                  <a:lnTo>
                    <a:pt x="2987037" y="361188"/>
                  </a:lnTo>
                  <a:lnTo>
                    <a:pt x="2988561" y="359664"/>
                  </a:lnTo>
                  <a:close/>
                </a:path>
                <a:path w="3043554" h="390525">
                  <a:moveTo>
                    <a:pt x="2988561" y="28956"/>
                  </a:moveTo>
                  <a:lnTo>
                    <a:pt x="2987037" y="27432"/>
                  </a:lnTo>
                  <a:lnTo>
                    <a:pt x="2987037" y="28448"/>
                  </a:lnTo>
                  <a:lnTo>
                    <a:pt x="2988561" y="28956"/>
                  </a:lnTo>
                  <a:close/>
                </a:path>
                <a:path w="3043554" h="390525">
                  <a:moveTo>
                    <a:pt x="2997705" y="355092"/>
                  </a:moveTo>
                  <a:lnTo>
                    <a:pt x="2987037" y="361188"/>
                  </a:lnTo>
                  <a:lnTo>
                    <a:pt x="2987037" y="387858"/>
                  </a:lnTo>
                  <a:lnTo>
                    <a:pt x="2991609" y="385572"/>
                  </a:lnTo>
                  <a:lnTo>
                    <a:pt x="2996181" y="384429"/>
                  </a:lnTo>
                  <a:lnTo>
                    <a:pt x="2996181" y="356616"/>
                  </a:lnTo>
                  <a:lnTo>
                    <a:pt x="2997705" y="355092"/>
                  </a:lnTo>
                  <a:close/>
                </a:path>
                <a:path w="3043554" h="390525">
                  <a:moveTo>
                    <a:pt x="2997705" y="33528"/>
                  </a:moveTo>
                  <a:lnTo>
                    <a:pt x="2996181" y="32004"/>
                  </a:lnTo>
                  <a:lnTo>
                    <a:pt x="2996181" y="32657"/>
                  </a:lnTo>
                  <a:lnTo>
                    <a:pt x="2997705" y="33528"/>
                  </a:lnTo>
                  <a:close/>
                </a:path>
                <a:path w="3043554" h="390525">
                  <a:moveTo>
                    <a:pt x="3009897" y="377952"/>
                  </a:moveTo>
                  <a:lnTo>
                    <a:pt x="3009897" y="342900"/>
                  </a:lnTo>
                  <a:lnTo>
                    <a:pt x="2996181" y="356616"/>
                  </a:lnTo>
                  <a:lnTo>
                    <a:pt x="2996181" y="384429"/>
                  </a:lnTo>
                  <a:lnTo>
                    <a:pt x="2997705" y="384048"/>
                  </a:lnTo>
                  <a:lnTo>
                    <a:pt x="2999229" y="384048"/>
                  </a:lnTo>
                  <a:lnTo>
                    <a:pt x="3009897" y="377952"/>
                  </a:lnTo>
                  <a:close/>
                </a:path>
                <a:path w="3043554" h="390525">
                  <a:moveTo>
                    <a:pt x="3003801" y="39928"/>
                  </a:moveTo>
                  <a:lnTo>
                    <a:pt x="3003801" y="39624"/>
                  </a:lnTo>
                  <a:lnTo>
                    <a:pt x="3002277" y="38100"/>
                  </a:lnTo>
                  <a:lnTo>
                    <a:pt x="3003801" y="39928"/>
                  </a:lnTo>
                  <a:close/>
                </a:path>
                <a:path w="3043554" h="390525">
                  <a:moveTo>
                    <a:pt x="3037329" y="345948"/>
                  </a:moveTo>
                  <a:lnTo>
                    <a:pt x="3037329" y="42672"/>
                  </a:lnTo>
                  <a:lnTo>
                    <a:pt x="3031233" y="33528"/>
                  </a:lnTo>
                  <a:lnTo>
                    <a:pt x="3031233" y="32004"/>
                  </a:lnTo>
                  <a:lnTo>
                    <a:pt x="3029709" y="32004"/>
                  </a:lnTo>
                  <a:lnTo>
                    <a:pt x="3029709" y="30480"/>
                  </a:lnTo>
                  <a:lnTo>
                    <a:pt x="3022089" y="21336"/>
                  </a:lnTo>
                  <a:lnTo>
                    <a:pt x="3020565" y="19812"/>
                  </a:lnTo>
                  <a:lnTo>
                    <a:pt x="3011421" y="12192"/>
                  </a:lnTo>
                  <a:lnTo>
                    <a:pt x="3009897" y="12192"/>
                  </a:lnTo>
                  <a:lnTo>
                    <a:pt x="3009897" y="47244"/>
                  </a:lnTo>
                  <a:lnTo>
                    <a:pt x="3008373" y="45720"/>
                  </a:lnTo>
                  <a:lnTo>
                    <a:pt x="3014469" y="54864"/>
                  </a:lnTo>
                  <a:lnTo>
                    <a:pt x="3014469" y="56388"/>
                  </a:lnTo>
                  <a:lnTo>
                    <a:pt x="3015993" y="59436"/>
                  </a:lnTo>
                  <a:lnTo>
                    <a:pt x="3017517" y="64008"/>
                  </a:lnTo>
                  <a:lnTo>
                    <a:pt x="3017517" y="371348"/>
                  </a:lnTo>
                  <a:lnTo>
                    <a:pt x="3020565" y="368808"/>
                  </a:lnTo>
                  <a:lnTo>
                    <a:pt x="3022089" y="367284"/>
                  </a:lnTo>
                  <a:lnTo>
                    <a:pt x="3029709" y="358140"/>
                  </a:lnTo>
                  <a:lnTo>
                    <a:pt x="3031233" y="356616"/>
                  </a:lnTo>
                  <a:lnTo>
                    <a:pt x="3037329" y="345948"/>
                  </a:lnTo>
                  <a:close/>
                </a:path>
                <a:path w="3043554" h="390525">
                  <a:moveTo>
                    <a:pt x="3017517" y="371348"/>
                  </a:moveTo>
                  <a:lnTo>
                    <a:pt x="3017517" y="321564"/>
                  </a:lnTo>
                  <a:lnTo>
                    <a:pt x="3015993" y="326136"/>
                  </a:lnTo>
                  <a:lnTo>
                    <a:pt x="3015993" y="330708"/>
                  </a:lnTo>
                  <a:lnTo>
                    <a:pt x="3014469" y="335280"/>
                  </a:lnTo>
                  <a:lnTo>
                    <a:pt x="3014469" y="333756"/>
                  </a:lnTo>
                  <a:lnTo>
                    <a:pt x="3008373" y="344424"/>
                  </a:lnTo>
                  <a:lnTo>
                    <a:pt x="3009897" y="342900"/>
                  </a:lnTo>
                  <a:lnTo>
                    <a:pt x="3009897" y="377952"/>
                  </a:lnTo>
                  <a:lnTo>
                    <a:pt x="3011421" y="376428"/>
                  </a:lnTo>
                  <a:lnTo>
                    <a:pt x="3017517" y="371348"/>
                  </a:lnTo>
                  <a:close/>
                </a:path>
                <a:path w="3043554" h="390525">
                  <a:moveTo>
                    <a:pt x="3014469" y="56388"/>
                  </a:moveTo>
                  <a:lnTo>
                    <a:pt x="3014469" y="54864"/>
                  </a:lnTo>
                  <a:lnTo>
                    <a:pt x="3012945" y="53340"/>
                  </a:lnTo>
                  <a:lnTo>
                    <a:pt x="3014469" y="56388"/>
                  </a:lnTo>
                  <a:close/>
                </a:path>
                <a:path w="3043554" h="390525">
                  <a:moveTo>
                    <a:pt x="3043425" y="323088"/>
                  </a:moveTo>
                  <a:lnTo>
                    <a:pt x="3043425" y="64008"/>
                  </a:lnTo>
                  <a:lnTo>
                    <a:pt x="3041901" y="57912"/>
                  </a:lnTo>
                  <a:lnTo>
                    <a:pt x="3040377" y="50292"/>
                  </a:lnTo>
                  <a:lnTo>
                    <a:pt x="3037329" y="44196"/>
                  </a:lnTo>
                  <a:lnTo>
                    <a:pt x="3037329" y="344424"/>
                  </a:lnTo>
                  <a:lnTo>
                    <a:pt x="3040377" y="336804"/>
                  </a:lnTo>
                  <a:lnTo>
                    <a:pt x="3041901" y="330708"/>
                  </a:lnTo>
                  <a:lnTo>
                    <a:pt x="3043425" y="323088"/>
                  </a:lnTo>
                  <a:close/>
                </a:path>
              </a:pathLst>
            </a:custGeom>
            <a:solidFill>
              <a:srgbClr val="FFFFFF"/>
            </a:solidFill>
          </p:spPr>
          <p:txBody>
            <a:bodyPr wrap="square" lIns="0" tIns="0" rIns="0" bIns="0" rtlCol="0"/>
            <a:lstStyle/>
            <a:p>
              <a:endParaRPr sz="1634"/>
            </a:p>
          </p:txBody>
        </p:sp>
      </p:grpSp>
      <p:sp>
        <p:nvSpPr>
          <p:cNvPr id="30" name="object 30"/>
          <p:cNvSpPr txBox="1"/>
          <p:nvPr/>
        </p:nvSpPr>
        <p:spPr>
          <a:xfrm>
            <a:off x="2480865" y="1808667"/>
            <a:ext cx="2497695" cy="2706928"/>
          </a:xfrm>
          <a:prstGeom prst="rect">
            <a:avLst/>
          </a:prstGeom>
        </p:spPr>
        <p:txBody>
          <a:bodyPr vert="horz" wrap="square" lIns="0" tIns="11526" rIns="0" bIns="0" rtlCol="0">
            <a:spAutoFit/>
          </a:bodyPr>
          <a:lstStyle/>
          <a:p>
            <a:pPr algn="ctr">
              <a:spcBef>
                <a:spcPts val="91"/>
              </a:spcBef>
            </a:pPr>
            <a:r>
              <a:rPr sz="1361" spc="-9" dirty="0">
                <a:solidFill>
                  <a:srgbClr val="FFFFFF"/>
                </a:solidFill>
                <a:latin typeface="Verdana"/>
                <a:cs typeface="Verdana"/>
              </a:rPr>
              <a:t>Solexa</a:t>
            </a:r>
            <a:r>
              <a:rPr sz="1361" spc="14" dirty="0">
                <a:solidFill>
                  <a:srgbClr val="FFFFFF"/>
                </a:solidFill>
                <a:latin typeface="Verdana"/>
                <a:cs typeface="Verdana"/>
              </a:rPr>
              <a:t> </a:t>
            </a:r>
            <a:r>
              <a:rPr sz="1361" spc="-5" dirty="0">
                <a:solidFill>
                  <a:srgbClr val="FFFFFF"/>
                </a:solidFill>
                <a:latin typeface="Verdana"/>
                <a:cs typeface="Verdana"/>
              </a:rPr>
              <a:t>1G</a:t>
            </a:r>
            <a:endParaRPr sz="1361">
              <a:latin typeface="Verdana"/>
              <a:cs typeface="Verdana"/>
            </a:endParaRPr>
          </a:p>
          <a:p>
            <a:pPr marL="666809" marR="658741" indent="576" algn="ctr">
              <a:lnSpc>
                <a:spcPct val="167300"/>
              </a:lnSpc>
            </a:pPr>
            <a:r>
              <a:rPr sz="1361" spc="-9" dirty="0">
                <a:solidFill>
                  <a:srgbClr val="FFFFFF"/>
                </a:solidFill>
                <a:latin typeface="Verdana"/>
                <a:cs typeface="Verdana"/>
              </a:rPr>
              <a:t>Illumina </a:t>
            </a:r>
            <a:r>
              <a:rPr sz="1361" dirty="0">
                <a:solidFill>
                  <a:srgbClr val="FFFFFF"/>
                </a:solidFill>
                <a:latin typeface="Verdana"/>
                <a:cs typeface="Verdana"/>
              </a:rPr>
              <a:t>GA  </a:t>
            </a:r>
            <a:r>
              <a:rPr sz="1361" spc="-9" dirty="0">
                <a:solidFill>
                  <a:srgbClr val="FFFFFF"/>
                </a:solidFill>
                <a:latin typeface="Verdana"/>
                <a:cs typeface="Verdana"/>
              </a:rPr>
              <a:t>Illumina</a:t>
            </a:r>
            <a:r>
              <a:rPr sz="1361" spc="-32" dirty="0">
                <a:solidFill>
                  <a:srgbClr val="FFFFFF"/>
                </a:solidFill>
                <a:latin typeface="Verdana"/>
                <a:cs typeface="Verdana"/>
              </a:rPr>
              <a:t> </a:t>
            </a:r>
            <a:r>
              <a:rPr sz="1361" spc="-5" dirty="0">
                <a:solidFill>
                  <a:srgbClr val="FFFFFF"/>
                </a:solidFill>
                <a:latin typeface="Verdana"/>
                <a:cs typeface="Verdana"/>
              </a:rPr>
              <a:t>GAII</a:t>
            </a:r>
            <a:endParaRPr sz="1361">
              <a:latin typeface="Verdana"/>
              <a:cs typeface="Verdana"/>
            </a:endParaRPr>
          </a:p>
          <a:p>
            <a:pPr marL="236870" marR="228225" algn="ctr">
              <a:lnSpc>
                <a:spcPct val="167700"/>
              </a:lnSpc>
              <a:spcBef>
                <a:spcPts val="5"/>
              </a:spcBef>
            </a:pPr>
            <a:r>
              <a:rPr sz="1361" spc="-9" dirty="0">
                <a:solidFill>
                  <a:srgbClr val="FFFFFF"/>
                </a:solidFill>
                <a:latin typeface="Verdana"/>
                <a:cs typeface="Verdana"/>
              </a:rPr>
              <a:t>Illumina </a:t>
            </a:r>
            <a:r>
              <a:rPr sz="1361" spc="-5" dirty="0">
                <a:solidFill>
                  <a:srgbClr val="FFFFFF"/>
                </a:solidFill>
                <a:latin typeface="Verdana"/>
                <a:cs typeface="Verdana"/>
              </a:rPr>
              <a:t>GAIIx  </a:t>
            </a:r>
            <a:r>
              <a:rPr sz="1361" spc="-9" dirty="0">
                <a:solidFill>
                  <a:srgbClr val="FFFFFF"/>
                </a:solidFill>
                <a:latin typeface="Verdana"/>
                <a:cs typeface="Verdana"/>
              </a:rPr>
              <a:t>Illumina HiSeq 2000  Illumina HiSeq, </a:t>
            </a:r>
            <a:r>
              <a:rPr sz="1361" dirty="0">
                <a:solidFill>
                  <a:srgbClr val="FFFFFF"/>
                </a:solidFill>
                <a:latin typeface="Verdana"/>
                <a:cs typeface="Verdana"/>
              </a:rPr>
              <a:t>v3</a:t>
            </a:r>
            <a:r>
              <a:rPr sz="1361" spc="27" dirty="0">
                <a:solidFill>
                  <a:srgbClr val="FFFFFF"/>
                </a:solidFill>
                <a:latin typeface="Verdana"/>
                <a:cs typeface="Verdana"/>
              </a:rPr>
              <a:t> </a:t>
            </a:r>
            <a:r>
              <a:rPr sz="1361" spc="-5" dirty="0">
                <a:solidFill>
                  <a:srgbClr val="FFFFFF"/>
                </a:solidFill>
                <a:latin typeface="Verdana"/>
                <a:cs typeface="Verdana"/>
              </a:rPr>
              <a:t>SBS</a:t>
            </a:r>
            <a:endParaRPr sz="1361">
              <a:latin typeface="Verdana"/>
              <a:cs typeface="Verdana"/>
            </a:endParaRPr>
          </a:p>
          <a:p>
            <a:pPr marL="11527" marR="4611" algn="ctr">
              <a:lnSpc>
                <a:spcPts val="2741"/>
              </a:lnSpc>
              <a:spcBef>
                <a:spcPts val="268"/>
              </a:spcBef>
            </a:pPr>
            <a:r>
              <a:rPr sz="1361" spc="-9" dirty="0">
                <a:solidFill>
                  <a:srgbClr val="FFFFFF"/>
                </a:solidFill>
                <a:latin typeface="Verdana"/>
                <a:cs typeface="Verdana"/>
              </a:rPr>
              <a:t>Illumina HiSeq 2500 (Rapid)  MiSeq</a:t>
            </a:r>
            <a:endParaRPr sz="1361">
              <a:latin typeface="Verdana"/>
              <a:cs typeface="Verdana"/>
            </a:endParaRPr>
          </a:p>
        </p:txBody>
      </p:sp>
      <p:sp>
        <p:nvSpPr>
          <p:cNvPr id="31" name="object 31"/>
          <p:cNvSpPr txBox="1"/>
          <p:nvPr/>
        </p:nvSpPr>
        <p:spPr>
          <a:xfrm>
            <a:off x="2778237" y="4836328"/>
            <a:ext cx="2650415" cy="514597"/>
          </a:xfrm>
          <a:prstGeom prst="rect">
            <a:avLst/>
          </a:prstGeom>
        </p:spPr>
        <p:txBody>
          <a:bodyPr vert="horz" wrap="square" lIns="0" tIns="11526" rIns="0" bIns="0" rtlCol="0">
            <a:spAutoFit/>
          </a:bodyPr>
          <a:lstStyle/>
          <a:p>
            <a:pPr marL="11527">
              <a:spcBef>
                <a:spcPts val="91"/>
              </a:spcBef>
            </a:pPr>
            <a:r>
              <a:rPr sz="1634" spc="-5" dirty="0">
                <a:latin typeface="Arial"/>
                <a:cs typeface="Arial"/>
              </a:rPr>
              <a:t>Maximum </a:t>
            </a:r>
            <a:r>
              <a:rPr sz="1634" spc="-9" dirty="0">
                <a:latin typeface="Arial"/>
                <a:cs typeface="Arial"/>
              </a:rPr>
              <a:t>yield </a:t>
            </a:r>
            <a:r>
              <a:rPr sz="1634" dirty="0">
                <a:latin typeface="Arial"/>
                <a:cs typeface="Arial"/>
              </a:rPr>
              <a:t>/ </a:t>
            </a:r>
            <a:r>
              <a:rPr sz="1634" spc="-5" dirty="0">
                <a:latin typeface="Arial"/>
                <a:cs typeface="Arial"/>
              </a:rPr>
              <a:t>day</a:t>
            </a:r>
            <a:r>
              <a:rPr sz="1634" dirty="0">
                <a:latin typeface="Arial"/>
                <a:cs typeface="Arial"/>
              </a:rPr>
              <a:t> </a:t>
            </a:r>
            <a:r>
              <a:rPr sz="1634" spc="-5" dirty="0">
                <a:latin typeface="Arial"/>
                <a:cs typeface="Arial"/>
              </a:rPr>
              <a:t>50,Gbp</a:t>
            </a:r>
            <a:endParaRPr sz="1634">
              <a:latin typeface="Arial"/>
              <a:cs typeface="Arial"/>
            </a:endParaRPr>
          </a:p>
          <a:p>
            <a:pPr marL="11527"/>
            <a:r>
              <a:rPr sz="1634" spc="-5" dirty="0">
                <a:latin typeface="Arial"/>
                <a:cs typeface="Arial"/>
              </a:rPr>
              <a:t>~16x the human</a:t>
            </a:r>
            <a:r>
              <a:rPr sz="1634" spc="-9" dirty="0">
                <a:latin typeface="Arial"/>
                <a:cs typeface="Arial"/>
              </a:rPr>
              <a:t> </a:t>
            </a:r>
            <a:r>
              <a:rPr sz="1634" spc="-5" dirty="0">
                <a:latin typeface="Arial"/>
                <a:cs typeface="Arial"/>
              </a:rPr>
              <a:t>genome</a:t>
            </a:r>
            <a:endParaRPr sz="1634">
              <a:latin typeface="Arial"/>
              <a:cs typeface="Arial"/>
            </a:endParaRPr>
          </a:p>
        </p:txBody>
      </p:sp>
    </p:spTree>
    <p:extLst>
      <p:ext uri="{BB962C8B-B14F-4D97-AF65-F5344CB8AC3E}">
        <p14:creationId xmlns:p14="http://schemas.microsoft.com/office/powerpoint/2010/main" val="388247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7711" y="796769"/>
            <a:ext cx="6513947"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Illumina </a:t>
            </a:r>
            <a:r>
              <a:rPr sz="3630" spc="-5" dirty="0"/>
              <a:t>Sequencing</a:t>
            </a:r>
            <a:r>
              <a:rPr sz="3630" spc="73" dirty="0"/>
              <a:t> </a:t>
            </a:r>
            <a:r>
              <a:rPr sz="3630" spc="-9" dirty="0"/>
              <a:t>Output</a:t>
            </a:r>
            <a:endParaRPr sz="3630"/>
          </a:p>
        </p:txBody>
      </p:sp>
      <p:sp>
        <p:nvSpPr>
          <p:cNvPr id="3" name="object 3"/>
          <p:cNvSpPr txBox="1"/>
          <p:nvPr/>
        </p:nvSpPr>
        <p:spPr>
          <a:xfrm>
            <a:off x="2432456" y="1866758"/>
            <a:ext cx="6894883" cy="1017107"/>
          </a:xfrm>
          <a:prstGeom prst="rect">
            <a:avLst/>
          </a:prstGeom>
        </p:spPr>
        <p:txBody>
          <a:bodyPr vert="horz" wrap="square" lIns="0" tIns="11526" rIns="0" bIns="0" rtlCol="0">
            <a:spAutoFit/>
          </a:bodyPr>
          <a:lstStyle/>
          <a:p>
            <a:pPr marL="322166" marR="4611" indent="-311216">
              <a:spcBef>
                <a:spcPts val="91"/>
              </a:spcBef>
              <a:tabLst>
                <a:tab pos="322166" algn="l"/>
              </a:tabLst>
            </a:pPr>
            <a:r>
              <a:rPr sz="2178" dirty="0">
                <a:latin typeface="Verdana"/>
                <a:cs typeface="Verdana"/>
              </a:rPr>
              <a:t>•	</a:t>
            </a:r>
            <a:r>
              <a:rPr sz="2178" spc="-5" dirty="0">
                <a:latin typeface="Verdana"/>
                <a:cs typeface="Verdana"/>
              </a:rPr>
              <a:t>*.fastq </a:t>
            </a:r>
            <a:r>
              <a:rPr sz="2178" i="1" spc="-5" dirty="0">
                <a:latin typeface="Verdana"/>
                <a:cs typeface="Verdana"/>
              </a:rPr>
              <a:t>(sequence </a:t>
            </a:r>
            <a:r>
              <a:rPr sz="2178" i="1" dirty="0">
                <a:latin typeface="Verdana"/>
                <a:cs typeface="Verdana"/>
              </a:rPr>
              <a:t>and </a:t>
            </a:r>
            <a:r>
              <a:rPr sz="2178" i="1" spc="-5" dirty="0">
                <a:latin typeface="Verdana"/>
                <a:cs typeface="Verdana"/>
              </a:rPr>
              <a:t>corresponding </a:t>
            </a:r>
            <a:r>
              <a:rPr sz="2178" i="1" dirty="0">
                <a:latin typeface="Verdana"/>
                <a:cs typeface="Verdana"/>
              </a:rPr>
              <a:t>quality  </a:t>
            </a:r>
            <a:r>
              <a:rPr sz="2178" i="1" spc="-5" dirty="0">
                <a:latin typeface="Verdana"/>
                <a:cs typeface="Verdana"/>
              </a:rPr>
              <a:t>score encoded </a:t>
            </a:r>
            <a:r>
              <a:rPr sz="2178" i="1" dirty="0">
                <a:latin typeface="Verdana"/>
                <a:cs typeface="Verdana"/>
              </a:rPr>
              <a:t>with </a:t>
            </a:r>
            <a:r>
              <a:rPr sz="2178" i="1" spc="-5" dirty="0">
                <a:latin typeface="Verdana"/>
                <a:cs typeface="Verdana"/>
              </a:rPr>
              <a:t>an </a:t>
            </a:r>
            <a:r>
              <a:rPr sz="2178" i="1" dirty="0">
                <a:latin typeface="Verdana"/>
                <a:cs typeface="Verdana"/>
              </a:rPr>
              <a:t>ASCII </a:t>
            </a:r>
            <a:r>
              <a:rPr sz="2178" i="1" spc="-5" dirty="0">
                <a:latin typeface="Verdana"/>
                <a:cs typeface="Verdana"/>
              </a:rPr>
              <a:t>character, </a:t>
            </a:r>
            <a:r>
              <a:rPr sz="2178" i="1" dirty="0">
                <a:latin typeface="Verdana"/>
                <a:cs typeface="Verdana"/>
              </a:rPr>
              <a:t>phred-  </a:t>
            </a:r>
            <a:r>
              <a:rPr sz="2178" i="1" spc="-5" dirty="0">
                <a:latin typeface="Verdana"/>
                <a:cs typeface="Verdana"/>
              </a:rPr>
              <a:t>like </a:t>
            </a:r>
            <a:r>
              <a:rPr sz="2178" i="1" dirty="0">
                <a:latin typeface="Verdana"/>
                <a:cs typeface="Verdana"/>
              </a:rPr>
              <a:t>quality </a:t>
            </a:r>
            <a:r>
              <a:rPr sz="2178" i="1" spc="-5" dirty="0">
                <a:latin typeface="Verdana"/>
                <a:cs typeface="Verdana"/>
              </a:rPr>
              <a:t>score </a:t>
            </a:r>
            <a:r>
              <a:rPr sz="2178" i="1" dirty="0">
                <a:latin typeface="Verdana"/>
                <a:cs typeface="Verdana"/>
              </a:rPr>
              <a:t>+</a:t>
            </a:r>
            <a:r>
              <a:rPr sz="2178" i="1" spc="41" dirty="0">
                <a:latin typeface="Verdana"/>
                <a:cs typeface="Verdana"/>
              </a:rPr>
              <a:t> </a:t>
            </a:r>
            <a:r>
              <a:rPr sz="2178" i="1" spc="-5" dirty="0">
                <a:latin typeface="Verdana"/>
                <a:cs typeface="Verdana"/>
              </a:rPr>
              <a:t>33)</a:t>
            </a:r>
            <a:endParaRPr sz="2178">
              <a:latin typeface="Verdana"/>
              <a:cs typeface="Verdana"/>
            </a:endParaRPr>
          </a:p>
        </p:txBody>
      </p:sp>
      <p:sp>
        <p:nvSpPr>
          <p:cNvPr id="4" name="object 4"/>
          <p:cNvSpPr/>
          <p:nvPr/>
        </p:nvSpPr>
        <p:spPr>
          <a:xfrm>
            <a:off x="4103381" y="3039074"/>
            <a:ext cx="3542186" cy="2589212"/>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679218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216" y="876164"/>
            <a:ext cx="3216344" cy="569671"/>
          </a:xfrm>
          <a:prstGeom prst="rect">
            <a:avLst/>
          </a:prstGeom>
        </p:spPr>
        <p:txBody>
          <a:bodyPr vert="horz" wrap="square" lIns="0" tIns="10950" rIns="0" bIns="0" rtlCol="0" anchor="ctr">
            <a:spAutoFit/>
          </a:bodyPr>
          <a:lstStyle/>
          <a:p>
            <a:pPr marL="11527">
              <a:lnSpc>
                <a:spcPct val="100000"/>
              </a:lnSpc>
              <a:spcBef>
                <a:spcPts val="86"/>
              </a:spcBef>
            </a:pPr>
            <a:r>
              <a:rPr sz="3630" b="1" spc="-9" dirty="0">
                <a:latin typeface="Arial Unicode MS" panose="020B0604020202020204" pitchFamily="34" charset="-122"/>
                <a:ea typeface="Arial Unicode MS" panose="020B0604020202020204" pitchFamily="34" charset="-122"/>
                <a:cs typeface="Arial Unicode MS" panose="020B0604020202020204" pitchFamily="34" charset="-122"/>
              </a:rPr>
              <a:t>Illumina</a:t>
            </a:r>
            <a:r>
              <a:rPr sz="3630" b="1" spc="-23" dirty="0">
                <a:latin typeface="Arial Unicode MS" panose="020B0604020202020204" pitchFamily="34" charset="-122"/>
                <a:ea typeface="Arial Unicode MS" panose="020B0604020202020204" pitchFamily="34" charset="-122"/>
                <a:cs typeface="Arial Unicode MS" panose="020B0604020202020204" pitchFamily="34" charset="-122"/>
              </a:rPr>
              <a:t> </a:t>
            </a: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fastq</a:t>
            </a:r>
            <a:endParaRPr sz="363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object 3"/>
          <p:cNvSpPr txBox="1">
            <a:spLocks noGrp="1"/>
          </p:cNvSpPr>
          <p:nvPr>
            <p:ph type="body" idx="1"/>
          </p:nvPr>
        </p:nvSpPr>
        <p:spPr>
          <a:xfrm>
            <a:off x="1905738" y="2071267"/>
            <a:ext cx="9543570" cy="3399746"/>
          </a:xfrm>
          <a:prstGeom prst="rect">
            <a:avLst/>
          </a:prstGeom>
        </p:spPr>
        <p:txBody>
          <a:bodyPr vert="horz" wrap="square" lIns="0" tIns="11526" rIns="0" bIns="0" rtlCol="0">
            <a:spAutoFit/>
          </a:bodyPr>
          <a:lstStyle/>
          <a:p>
            <a:pPr marL="11527" marR="4611" indent="10950">
              <a:lnSpc>
                <a:spcPct val="100000"/>
              </a:lnSpc>
              <a:spcBef>
                <a:spcPts val="91"/>
              </a:spcBef>
            </a:pPr>
            <a:r>
              <a:rPr sz="1800" spc="-5" dirty="0"/>
              <a:t>@</a:t>
            </a:r>
            <a:r>
              <a:rPr sz="1800" b="1" spc="-5" dirty="0">
                <a:latin typeface="Courier New"/>
                <a:cs typeface="Courier New"/>
              </a:rPr>
              <a:t>HWI-ST226:253</a:t>
            </a:r>
            <a:r>
              <a:rPr sz="1800" spc="-5" dirty="0"/>
              <a:t>:D14WFACXX:2:1101:2743:29814 1:N:0:ATCACG  </a:t>
            </a:r>
            <a:r>
              <a:rPr sz="1600" spc="-5" dirty="0"/>
              <a:t>TGCGGAAGGATCATTGTGGAATTCTCGGGTGCCAAGGAACTCCAGTCACATCACGATCTCGTATGCCGTCTTCTGCTT  GAAAAAAAAAAAAAAAAAATTA</a:t>
            </a:r>
          </a:p>
          <a:p>
            <a:pPr marL="22477" marR="4611">
              <a:lnSpc>
                <a:spcPct val="100000"/>
              </a:lnSpc>
            </a:pPr>
            <a:r>
              <a:rPr sz="1600" dirty="0"/>
              <a:t>+  </a:t>
            </a:r>
            <a:r>
              <a:rPr sz="1600" spc="-5" dirty="0"/>
              <a:t>B@CFFFFFHHFFHJIIGHIHIJJIJIIJJGDCHIIIJJJJJJJGJGIHHEH@)=F@EIGHHEHFFFFDCBBD:@CC@C</a:t>
            </a:r>
          </a:p>
          <a:p>
            <a:pPr marL="11527">
              <a:lnSpc>
                <a:spcPct val="100000"/>
              </a:lnSpc>
            </a:pPr>
            <a:r>
              <a:rPr sz="1600" spc="-5" dirty="0"/>
              <a:t>:&lt;CDDDD50559&lt;B########</a:t>
            </a:r>
          </a:p>
          <a:p>
            <a:pPr>
              <a:lnSpc>
                <a:spcPct val="100000"/>
              </a:lnSpc>
              <a:spcBef>
                <a:spcPts val="32"/>
              </a:spcBef>
            </a:pPr>
            <a:endParaRPr sz="1400" dirty="0"/>
          </a:p>
          <a:p>
            <a:pPr marL="149268">
              <a:lnSpc>
                <a:spcPct val="100000"/>
              </a:lnSpc>
              <a:spcBef>
                <a:spcPts val="5"/>
              </a:spcBef>
              <a:tabLst>
                <a:tab pos="460484" algn="l"/>
              </a:tabLst>
            </a:pPr>
            <a:r>
              <a:rPr sz="1050" spc="-5" dirty="0">
                <a:latin typeface="Calibri"/>
                <a:cs typeface="Calibri"/>
              </a:rPr>
              <a:t>1.	unique instrument </a:t>
            </a:r>
            <a:r>
              <a:rPr sz="1050" dirty="0">
                <a:latin typeface="Calibri"/>
                <a:cs typeface="Calibri"/>
              </a:rPr>
              <a:t>ID </a:t>
            </a:r>
            <a:r>
              <a:rPr sz="1050" spc="-5" dirty="0">
                <a:latin typeface="Calibri"/>
                <a:cs typeface="Calibri"/>
              </a:rPr>
              <a:t>and run</a:t>
            </a:r>
            <a:r>
              <a:rPr sz="1050" spc="-18" dirty="0">
                <a:latin typeface="Calibri"/>
                <a:cs typeface="Calibri"/>
              </a:rPr>
              <a:t> </a:t>
            </a:r>
            <a:r>
              <a:rPr sz="1050" dirty="0">
                <a:latin typeface="Calibri"/>
                <a:cs typeface="Calibri"/>
              </a:rPr>
              <a:t>ID</a:t>
            </a:r>
          </a:p>
          <a:p>
            <a:pPr marL="149268">
              <a:lnSpc>
                <a:spcPct val="100000"/>
              </a:lnSpc>
              <a:spcBef>
                <a:spcPts val="345"/>
              </a:spcBef>
              <a:tabLst>
                <a:tab pos="460484" algn="l"/>
              </a:tabLst>
            </a:pPr>
            <a:r>
              <a:rPr sz="1050" spc="-5" dirty="0">
                <a:latin typeface="Calibri"/>
                <a:cs typeface="Calibri"/>
              </a:rPr>
              <a:t>2.	Flow cell </a:t>
            </a:r>
            <a:r>
              <a:rPr sz="1050" dirty="0">
                <a:latin typeface="Calibri"/>
                <a:cs typeface="Calibri"/>
              </a:rPr>
              <a:t>ID </a:t>
            </a:r>
            <a:r>
              <a:rPr sz="1050" spc="-5" dirty="0">
                <a:latin typeface="Calibri"/>
                <a:cs typeface="Calibri"/>
              </a:rPr>
              <a:t>and lane</a:t>
            </a:r>
            <a:endParaRPr sz="1050" dirty="0">
              <a:latin typeface="Calibri"/>
              <a:cs typeface="Calibri"/>
            </a:endParaRPr>
          </a:p>
          <a:p>
            <a:pPr marL="149268">
              <a:lnSpc>
                <a:spcPct val="100000"/>
              </a:lnSpc>
              <a:spcBef>
                <a:spcPts val="349"/>
              </a:spcBef>
              <a:tabLst>
                <a:tab pos="460484" algn="l"/>
              </a:tabLst>
            </a:pPr>
            <a:r>
              <a:rPr sz="1050" spc="-5" dirty="0">
                <a:latin typeface="Calibri"/>
                <a:cs typeface="Calibri"/>
              </a:rPr>
              <a:t>3.	</a:t>
            </a:r>
            <a:r>
              <a:rPr sz="1050" dirty="0">
                <a:latin typeface="Calibri"/>
                <a:cs typeface="Calibri"/>
              </a:rPr>
              <a:t>tile </a:t>
            </a:r>
            <a:r>
              <a:rPr sz="1050" spc="-5" dirty="0">
                <a:latin typeface="Calibri"/>
                <a:cs typeface="Calibri"/>
              </a:rPr>
              <a:t>number within the flow cell</a:t>
            </a:r>
            <a:r>
              <a:rPr sz="1050" spc="-14" dirty="0">
                <a:latin typeface="Calibri"/>
                <a:cs typeface="Calibri"/>
              </a:rPr>
              <a:t> </a:t>
            </a:r>
            <a:r>
              <a:rPr sz="1050" spc="-5" dirty="0">
                <a:latin typeface="Calibri"/>
                <a:cs typeface="Calibri"/>
              </a:rPr>
              <a:t>lane</a:t>
            </a:r>
            <a:endParaRPr sz="1050" dirty="0">
              <a:latin typeface="Calibri"/>
              <a:cs typeface="Calibri"/>
            </a:endParaRPr>
          </a:p>
          <a:p>
            <a:pPr marL="149268">
              <a:lnSpc>
                <a:spcPct val="100000"/>
              </a:lnSpc>
              <a:spcBef>
                <a:spcPts val="349"/>
              </a:spcBef>
              <a:tabLst>
                <a:tab pos="460484" algn="l"/>
              </a:tabLst>
            </a:pPr>
            <a:r>
              <a:rPr sz="1050" spc="-5" dirty="0">
                <a:latin typeface="Calibri"/>
                <a:cs typeface="Calibri"/>
              </a:rPr>
              <a:t>4.	'x'-coordinate of the cluster within the</a:t>
            </a:r>
            <a:r>
              <a:rPr sz="1050" spc="5" dirty="0">
                <a:latin typeface="Calibri"/>
                <a:cs typeface="Calibri"/>
              </a:rPr>
              <a:t> </a:t>
            </a:r>
            <a:r>
              <a:rPr sz="1050" dirty="0">
                <a:latin typeface="Calibri"/>
                <a:cs typeface="Calibri"/>
              </a:rPr>
              <a:t>tile</a:t>
            </a:r>
          </a:p>
          <a:p>
            <a:pPr marL="149268">
              <a:lnSpc>
                <a:spcPct val="100000"/>
              </a:lnSpc>
              <a:spcBef>
                <a:spcPts val="349"/>
              </a:spcBef>
              <a:tabLst>
                <a:tab pos="460484" algn="l"/>
              </a:tabLst>
            </a:pPr>
            <a:r>
              <a:rPr sz="1050" spc="-5" dirty="0">
                <a:latin typeface="Calibri"/>
                <a:cs typeface="Calibri"/>
              </a:rPr>
              <a:t>5.	'y'-coordinate of the cluster within the</a:t>
            </a:r>
            <a:r>
              <a:rPr sz="1050" spc="14" dirty="0">
                <a:latin typeface="Calibri"/>
                <a:cs typeface="Calibri"/>
              </a:rPr>
              <a:t> </a:t>
            </a:r>
            <a:r>
              <a:rPr sz="1050" dirty="0">
                <a:latin typeface="Calibri"/>
                <a:cs typeface="Calibri"/>
              </a:rPr>
              <a:t>tile</a:t>
            </a:r>
          </a:p>
          <a:p>
            <a:pPr marL="149268">
              <a:lnSpc>
                <a:spcPct val="100000"/>
              </a:lnSpc>
              <a:spcBef>
                <a:spcPts val="349"/>
              </a:spcBef>
              <a:tabLst>
                <a:tab pos="460484" algn="l"/>
              </a:tabLst>
            </a:pPr>
            <a:r>
              <a:rPr sz="1050" spc="-5" dirty="0">
                <a:latin typeface="Calibri"/>
                <a:cs typeface="Calibri"/>
              </a:rPr>
              <a:t>6.	the </a:t>
            </a:r>
            <a:r>
              <a:rPr sz="1050" spc="-9" dirty="0">
                <a:latin typeface="Calibri"/>
                <a:cs typeface="Calibri"/>
              </a:rPr>
              <a:t>member </a:t>
            </a:r>
            <a:r>
              <a:rPr sz="1050" spc="-5" dirty="0">
                <a:latin typeface="Calibri"/>
                <a:cs typeface="Calibri"/>
              </a:rPr>
              <a:t>of a pair, /1 or /2 </a:t>
            </a:r>
            <a:r>
              <a:rPr sz="1050" i="1" spc="-5" dirty="0">
                <a:latin typeface="Calibri"/>
                <a:cs typeface="Calibri"/>
              </a:rPr>
              <a:t>(paired-end or mate-pair reads</a:t>
            </a:r>
            <a:r>
              <a:rPr sz="1050" i="1" spc="145" dirty="0">
                <a:latin typeface="Calibri"/>
                <a:cs typeface="Calibri"/>
              </a:rPr>
              <a:t> </a:t>
            </a:r>
            <a:r>
              <a:rPr sz="1050" i="1" spc="-9" dirty="0">
                <a:latin typeface="Calibri"/>
                <a:cs typeface="Calibri"/>
              </a:rPr>
              <a:t>only)</a:t>
            </a:r>
            <a:endParaRPr sz="1050" dirty="0">
              <a:latin typeface="Calibri"/>
              <a:cs typeface="Calibri"/>
            </a:endParaRPr>
          </a:p>
          <a:p>
            <a:pPr marL="149268">
              <a:lnSpc>
                <a:spcPct val="100000"/>
              </a:lnSpc>
              <a:spcBef>
                <a:spcPts val="345"/>
              </a:spcBef>
              <a:tabLst>
                <a:tab pos="460484" algn="l"/>
              </a:tabLst>
            </a:pPr>
            <a:r>
              <a:rPr sz="1050" spc="-5" dirty="0">
                <a:latin typeface="Calibri"/>
                <a:cs typeface="Calibri"/>
              </a:rPr>
              <a:t>7.	N if the read passes filter, Y if read fails filter</a:t>
            </a:r>
            <a:r>
              <a:rPr sz="1050" dirty="0">
                <a:latin typeface="Calibri"/>
                <a:cs typeface="Calibri"/>
              </a:rPr>
              <a:t> </a:t>
            </a:r>
            <a:r>
              <a:rPr sz="1050" spc="-5" dirty="0">
                <a:latin typeface="Calibri"/>
                <a:cs typeface="Calibri"/>
              </a:rPr>
              <a:t>otherwise</a:t>
            </a:r>
            <a:endParaRPr sz="1050" dirty="0">
              <a:latin typeface="Calibri"/>
              <a:cs typeface="Calibri"/>
            </a:endParaRPr>
          </a:p>
          <a:p>
            <a:pPr marL="149268">
              <a:lnSpc>
                <a:spcPct val="100000"/>
              </a:lnSpc>
              <a:spcBef>
                <a:spcPts val="349"/>
              </a:spcBef>
              <a:tabLst>
                <a:tab pos="460484" algn="l"/>
              </a:tabLst>
            </a:pPr>
            <a:r>
              <a:rPr sz="1050" spc="-5" dirty="0">
                <a:latin typeface="Calibri"/>
                <a:cs typeface="Calibri"/>
              </a:rPr>
              <a:t>8.	Index</a:t>
            </a:r>
            <a:r>
              <a:rPr sz="1050" spc="-14" dirty="0">
                <a:latin typeface="Calibri"/>
                <a:cs typeface="Calibri"/>
              </a:rPr>
              <a:t> </a:t>
            </a:r>
            <a:r>
              <a:rPr sz="1050" spc="-5" dirty="0">
                <a:latin typeface="Calibri"/>
                <a:cs typeface="Calibri"/>
              </a:rPr>
              <a:t>sequence</a:t>
            </a:r>
            <a:endParaRPr sz="1050" dirty="0">
              <a:latin typeface="Calibri"/>
              <a:cs typeface="Calibri"/>
            </a:endParaRPr>
          </a:p>
        </p:txBody>
      </p:sp>
      <p:sp>
        <p:nvSpPr>
          <p:cNvPr id="4" name="object 4"/>
          <p:cNvSpPr/>
          <p:nvPr/>
        </p:nvSpPr>
        <p:spPr>
          <a:xfrm>
            <a:off x="2258454" y="2125630"/>
            <a:ext cx="1703870" cy="198248"/>
          </a:xfrm>
          <a:custGeom>
            <a:avLst/>
            <a:gdLst/>
            <a:ahLst/>
            <a:cxnLst/>
            <a:rect l="l" t="t" r="r" b="b"/>
            <a:pathLst>
              <a:path w="1409700" h="218439">
                <a:moveTo>
                  <a:pt x="1409696" y="216408"/>
                </a:moveTo>
                <a:lnTo>
                  <a:pt x="1409696" y="1524"/>
                </a:lnTo>
                <a:lnTo>
                  <a:pt x="1406648" y="0"/>
                </a:lnTo>
                <a:lnTo>
                  <a:pt x="1524" y="0"/>
                </a:lnTo>
                <a:lnTo>
                  <a:pt x="0" y="1524"/>
                </a:lnTo>
                <a:lnTo>
                  <a:pt x="0" y="216408"/>
                </a:lnTo>
                <a:lnTo>
                  <a:pt x="1524" y="217932"/>
                </a:lnTo>
                <a:lnTo>
                  <a:pt x="4572" y="217932"/>
                </a:lnTo>
                <a:lnTo>
                  <a:pt x="4572" y="9144"/>
                </a:lnTo>
                <a:lnTo>
                  <a:pt x="9144" y="4572"/>
                </a:lnTo>
                <a:lnTo>
                  <a:pt x="9144" y="9144"/>
                </a:lnTo>
                <a:lnTo>
                  <a:pt x="1399028" y="9144"/>
                </a:lnTo>
                <a:lnTo>
                  <a:pt x="1399028" y="4572"/>
                </a:lnTo>
                <a:lnTo>
                  <a:pt x="1403600" y="9144"/>
                </a:lnTo>
                <a:lnTo>
                  <a:pt x="1403600" y="217932"/>
                </a:lnTo>
                <a:lnTo>
                  <a:pt x="1406648" y="217932"/>
                </a:lnTo>
                <a:lnTo>
                  <a:pt x="1409696" y="216408"/>
                </a:lnTo>
                <a:close/>
              </a:path>
              <a:path w="1409700" h="218439">
                <a:moveTo>
                  <a:pt x="9144" y="9144"/>
                </a:moveTo>
                <a:lnTo>
                  <a:pt x="9144" y="4572"/>
                </a:lnTo>
                <a:lnTo>
                  <a:pt x="4572" y="9144"/>
                </a:lnTo>
                <a:lnTo>
                  <a:pt x="9144" y="9144"/>
                </a:lnTo>
                <a:close/>
              </a:path>
              <a:path w="1409700" h="218439">
                <a:moveTo>
                  <a:pt x="9144" y="208788"/>
                </a:moveTo>
                <a:lnTo>
                  <a:pt x="9144" y="9144"/>
                </a:lnTo>
                <a:lnTo>
                  <a:pt x="4572" y="9144"/>
                </a:lnTo>
                <a:lnTo>
                  <a:pt x="4572" y="208788"/>
                </a:lnTo>
                <a:lnTo>
                  <a:pt x="9144" y="208788"/>
                </a:lnTo>
                <a:close/>
              </a:path>
              <a:path w="1409700" h="218439">
                <a:moveTo>
                  <a:pt x="1403600" y="208788"/>
                </a:moveTo>
                <a:lnTo>
                  <a:pt x="4572" y="208788"/>
                </a:lnTo>
                <a:lnTo>
                  <a:pt x="9144" y="213360"/>
                </a:lnTo>
                <a:lnTo>
                  <a:pt x="9144" y="217932"/>
                </a:lnTo>
                <a:lnTo>
                  <a:pt x="1399028" y="217932"/>
                </a:lnTo>
                <a:lnTo>
                  <a:pt x="1399028" y="213360"/>
                </a:lnTo>
                <a:lnTo>
                  <a:pt x="1403600" y="208788"/>
                </a:lnTo>
                <a:close/>
              </a:path>
              <a:path w="1409700" h="218439">
                <a:moveTo>
                  <a:pt x="9144" y="217932"/>
                </a:moveTo>
                <a:lnTo>
                  <a:pt x="9144" y="213360"/>
                </a:lnTo>
                <a:lnTo>
                  <a:pt x="4572" y="208788"/>
                </a:lnTo>
                <a:lnTo>
                  <a:pt x="4572" y="217932"/>
                </a:lnTo>
                <a:lnTo>
                  <a:pt x="9144" y="217932"/>
                </a:lnTo>
                <a:close/>
              </a:path>
              <a:path w="1409700" h="218439">
                <a:moveTo>
                  <a:pt x="1403600" y="9144"/>
                </a:moveTo>
                <a:lnTo>
                  <a:pt x="1399028" y="4572"/>
                </a:lnTo>
                <a:lnTo>
                  <a:pt x="1399028" y="9144"/>
                </a:lnTo>
                <a:lnTo>
                  <a:pt x="1403600" y="9144"/>
                </a:lnTo>
                <a:close/>
              </a:path>
              <a:path w="1409700" h="218439">
                <a:moveTo>
                  <a:pt x="1403600" y="208788"/>
                </a:moveTo>
                <a:lnTo>
                  <a:pt x="1403600" y="9144"/>
                </a:lnTo>
                <a:lnTo>
                  <a:pt x="1399028" y="9144"/>
                </a:lnTo>
                <a:lnTo>
                  <a:pt x="1399028" y="208788"/>
                </a:lnTo>
                <a:lnTo>
                  <a:pt x="1403600" y="208788"/>
                </a:lnTo>
                <a:close/>
              </a:path>
              <a:path w="1409700" h="218439">
                <a:moveTo>
                  <a:pt x="1403600" y="217932"/>
                </a:moveTo>
                <a:lnTo>
                  <a:pt x="1403600" y="208788"/>
                </a:lnTo>
                <a:lnTo>
                  <a:pt x="1399028" y="213360"/>
                </a:lnTo>
                <a:lnTo>
                  <a:pt x="1399028" y="217932"/>
                </a:lnTo>
                <a:lnTo>
                  <a:pt x="1403600" y="217932"/>
                </a:lnTo>
                <a:close/>
              </a:path>
            </a:pathLst>
          </a:custGeom>
          <a:solidFill>
            <a:srgbClr val="0000CC"/>
          </a:solidFill>
        </p:spPr>
        <p:txBody>
          <a:bodyPr wrap="square" lIns="0" tIns="0" rIns="0" bIns="0" rtlCol="0"/>
          <a:lstStyle/>
          <a:p>
            <a:endParaRPr sz="1634"/>
          </a:p>
        </p:txBody>
      </p:sp>
      <p:sp>
        <p:nvSpPr>
          <p:cNvPr id="5" name="object 5"/>
          <p:cNvSpPr/>
          <p:nvPr/>
        </p:nvSpPr>
        <p:spPr>
          <a:xfrm>
            <a:off x="4153372" y="2125630"/>
            <a:ext cx="1116298" cy="198248"/>
          </a:xfrm>
          <a:custGeom>
            <a:avLst/>
            <a:gdLst/>
            <a:ahLst/>
            <a:cxnLst/>
            <a:rect l="l" t="t" r="r" b="b"/>
            <a:pathLst>
              <a:path w="1229995" h="218439">
                <a:moveTo>
                  <a:pt x="1229868" y="216408"/>
                </a:moveTo>
                <a:lnTo>
                  <a:pt x="1229868" y="1524"/>
                </a:lnTo>
                <a:lnTo>
                  <a:pt x="1226820" y="0"/>
                </a:lnTo>
                <a:lnTo>
                  <a:pt x="3048" y="0"/>
                </a:lnTo>
                <a:lnTo>
                  <a:pt x="0" y="1524"/>
                </a:lnTo>
                <a:lnTo>
                  <a:pt x="0" y="216408"/>
                </a:lnTo>
                <a:lnTo>
                  <a:pt x="3048" y="217932"/>
                </a:lnTo>
                <a:lnTo>
                  <a:pt x="4572" y="217932"/>
                </a:lnTo>
                <a:lnTo>
                  <a:pt x="4572" y="9144"/>
                </a:lnTo>
                <a:lnTo>
                  <a:pt x="10668" y="4572"/>
                </a:lnTo>
                <a:lnTo>
                  <a:pt x="10668" y="9144"/>
                </a:lnTo>
                <a:lnTo>
                  <a:pt x="1219200" y="9144"/>
                </a:lnTo>
                <a:lnTo>
                  <a:pt x="1219200" y="4572"/>
                </a:lnTo>
                <a:lnTo>
                  <a:pt x="1223772" y="9144"/>
                </a:lnTo>
                <a:lnTo>
                  <a:pt x="1223772" y="217932"/>
                </a:lnTo>
                <a:lnTo>
                  <a:pt x="1226820" y="217932"/>
                </a:lnTo>
                <a:lnTo>
                  <a:pt x="1229868" y="216408"/>
                </a:lnTo>
                <a:close/>
              </a:path>
              <a:path w="1229995" h="218439">
                <a:moveTo>
                  <a:pt x="10668" y="9144"/>
                </a:moveTo>
                <a:lnTo>
                  <a:pt x="10668" y="4572"/>
                </a:lnTo>
                <a:lnTo>
                  <a:pt x="4572" y="9144"/>
                </a:lnTo>
                <a:lnTo>
                  <a:pt x="10668" y="9144"/>
                </a:lnTo>
                <a:close/>
              </a:path>
              <a:path w="1229995" h="218439">
                <a:moveTo>
                  <a:pt x="10668" y="208788"/>
                </a:moveTo>
                <a:lnTo>
                  <a:pt x="10668" y="9144"/>
                </a:lnTo>
                <a:lnTo>
                  <a:pt x="4572" y="9144"/>
                </a:lnTo>
                <a:lnTo>
                  <a:pt x="4572" y="208788"/>
                </a:lnTo>
                <a:lnTo>
                  <a:pt x="10668" y="208788"/>
                </a:lnTo>
                <a:close/>
              </a:path>
              <a:path w="1229995" h="218439">
                <a:moveTo>
                  <a:pt x="1223772" y="208788"/>
                </a:moveTo>
                <a:lnTo>
                  <a:pt x="4572" y="208788"/>
                </a:lnTo>
                <a:lnTo>
                  <a:pt x="10668" y="213360"/>
                </a:lnTo>
                <a:lnTo>
                  <a:pt x="10668" y="217932"/>
                </a:lnTo>
                <a:lnTo>
                  <a:pt x="1219200" y="217932"/>
                </a:lnTo>
                <a:lnTo>
                  <a:pt x="1219200" y="213360"/>
                </a:lnTo>
                <a:lnTo>
                  <a:pt x="1223772" y="208788"/>
                </a:lnTo>
                <a:close/>
              </a:path>
              <a:path w="1229995" h="218439">
                <a:moveTo>
                  <a:pt x="10668" y="217932"/>
                </a:moveTo>
                <a:lnTo>
                  <a:pt x="10668" y="213360"/>
                </a:lnTo>
                <a:lnTo>
                  <a:pt x="4572" y="208788"/>
                </a:lnTo>
                <a:lnTo>
                  <a:pt x="4572" y="217932"/>
                </a:lnTo>
                <a:lnTo>
                  <a:pt x="10668" y="217932"/>
                </a:lnTo>
                <a:close/>
              </a:path>
              <a:path w="1229995" h="218439">
                <a:moveTo>
                  <a:pt x="1223772" y="9144"/>
                </a:moveTo>
                <a:lnTo>
                  <a:pt x="1219200" y="4572"/>
                </a:lnTo>
                <a:lnTo>
                  <a:pt x="1219200" y="9144"/>
                </a:lnTo>
                <a:lnTo>
                  <a:pt x="1223772" y="9144"/>
                </a:lnTo>
                <a:close/>
              </a:path>
              <a:path w="1229995" h="218439">
                <a:moveTo>
                  <a:pt x="1223772" y="208788"/>
                </a:moveTo>
                <a:lnTo>
                  <a:pt x="1223772" y="9144"/>
                </a:lnTo>
                <a:lnTo>
                  <a:pt x="1219200" y="9144"/>
                </a:lnTo>
                <a:lnTo>
                  <a:pt x="1219200" y="208788"/>
                </a:lnTo>
                <a:lnTo>
                  <a:pt x="1223772" y="208788"/>
                </a:lnTo>
                <a:close/>
              </a:path>
              <a:path w="1229995" h="218439">
                <a:moveTo>
                  <a:pt x="1223772" y="217932"/>
                </a:moveTo>
                <a:lnTo>
                  <a:pt x="1223772" y="208788"/>
                </a:lnTo>
                <a:lnTo>
                  <a:pt x="1219200" y="213360"/>
                </a:lnTo>
                <a:lnTo>
                  <a:pt x="1219200" y="217932"/>
                </a:lnTo>
                <a:lnTo>
                  <a:pt x="1223772" y="217932"/>
                </a:lnTo>
                <a:close/>
              </a:path>
            </a:pathLst>
          </a:custGeom>
          <a:solidFill>
            <a:srgbClr val="0000CC"/>
          </a:solidFill>
        </p:spPr>
        <p:txBody>
          <a:bodyPr wrap="square" lIns="0" tIns="0" rIns="0" bIns="0" rtlCol="0"/>
          <a:lstStyle/>
          <a:p>
            <a:endParaRPr sz="1634"/>
          </a:p>
        </p:txBody>
      </p:sp>
      <p:sp>
        <p:nvSpPr>
          <p:cNvPr id="6" name="object 6"/>
          <p:cNvSpPr/>
          <p:nvPr/>
        </p:nvSpPr>
        <p:spPr>
          <a:xfrm>
            <a:off x="5460718" y="2125630"/>
            <a:ext cx="423582" cy="198248"/>
          </a:xfrm>
          <a:custGeom>
            <a:avLst/>
            <a:gdLst/>
            <a:ahLst/>
            <a:cxnLst/>
            <a:rect l="l" t="t" r="r" b="b"/>
            <a:pathLst>
              <a:path w="466725" h="218439">
                <a:moveTo>
                  <a:pt x="466344" y="216408"/>
                </a:moveTo>
                <a:lnTo>
                  <a:pt x="466344" y="1524"/>
                </a:lnTo>
                <a:lnTo>
                  <a:pt x="464820" y="0"/>
                </a:lnTo>
                <a:lnTo>
                  <a:pt x="1524" y="0"/>
                </a:lnTo>
                <a:lnTo>
                  <a:pt x="0" y="1524"/>
                </a:lnTo>
                <a:lnTo>
                  <a:pt x="0" y="216408"/>
                </a:lnTo>
                <a:lnTo>
                  <a:pt x="1524" y="217932"/>
                </a:lnTo>
                <a:lnTo>
                  <a:pt x="4572" y="217932"/>
                </a:lnTo>
                <a:lnTo>
                  <a:pt x="4572" y="9144"/>
                </a:lnTo>
                <a:lnTo>
                  <a:pt x="9144" y="4572"/>
                </a:lnTo>
                <a:lnTo>
                  <a:pt x="9144" y="9144"/>
                </a:lnTo>
                <a:lnTo>
                  <a:pt x="457200" y="9144"/>
                </a:lnTo>
                <a:lnTo>
                  <a:pt x="457200" y="4572"/>
                </a:lnTo>
                <a:lnTo>
                  <a:pt x="461772" y="9144"/>
                </a:lnTo>
                <a:lnTo>
                  <a:pt x="461772" y="217932"/>
                </a:lnTo>
                <a:lnTo>
                  <a:pt x="464820" y="217932"/>
                </a:lnTo>
                <a:lnTo>
                  <a:pt x="466344" y="216408"/>
                </a:lnTo>
                <a:close/>
              </a:path>
              <a:path w="466725" h="218439">
                <a:moveTo>
                  <a:pt x="9144" y="9144"/>
                </a:moveTo>
                <a:lnTo>
                  <a:pt x="9144" y="4572"/>
                </a:lnTo>
                <a:lnTo>
                  <a:pt x="4572" y="9144"/>
                </a:lnTo>
                <a:lnTo>
                  <a:pt x="9144" y="9144"/>
                </a:lnTo>
                <a:close/>
              </a:path>
              <a:path w="466725" h="218439">
                <a:moveTo>
                  <a:pt x="9144" y="208788"/>
                </a:moveTo>
                <a:lnTo>
                  <a:pt x="9144" y="9144"/>
                </a:lnTo>
                <a:lnTo>
                  <a:pt x="4572" y="9144"/>
                </a:lnTo>
                <a:lnTo>
                  <a:pt x="4572" y="208788"/>
                </a:lnTo>
                <a:lnTo>
                  <a:pt x="9144" y="208788"/>
                </a:lnTo>
                <a:close/>
              </a:path>
              <a:path w="466725" h="218439">
                <a:moveTo>
                  <a:pt x="461772" y="208788"/>
                </a:moveTo>
                <a:lnTo>
                  <a:pt x="4572" y="208788"/>
                </a:lnTo>
                <a:lnTo>
                  <a:pt x="9144" y="213360"/>
                </a:lnTo>
                <a:lnTo>
                  <a:pt x="9144" y="217932"/>
                </a:lnTo>
                <a:lnTo>
                  <a:pt x="457200" y="217932"/>
                </a:lnTo>
                <a:lnTo>
                  <a:pt x="457200" y="213360"/>
                </a:lnTo>
                <a:lnTo>
                  <a:pt x="461772" y="208788"/>
                </a:lnTo>
                <a:close/>
              </a:path>
              <a:path w="466725" h="218439">
                <a:moveTo>
                  <a:pt x="9144" y="217932"/>
                </a:moveTo>
                <a:lnTo>
                  <a:pt x="9144" y="213360"/>
                </a:lnTo>
                <a:lnTo>
                  <a:pt x="4572" y="208788"/>
                </a:lnTo>
                <a:lnTo>
                  <a:pt x="4572" y="217932"/>
                </a:lnTo>
                <a:lnTo>
                  <a:pt x="9144" y="217932"/>
                </a:lnTo>
                <a:close/>
              </a:path>
              <a:path w="466725" h="218439">
                <a:moveTo>
                  <a:pt x="461772" y="9144"/>
                </a:moveTo>
                <a:lnTo>
                  <a:pt x="457200" y="4572"/>
                </a:lnTo>
                <a:lnTo>
                  <a:pt x="457200" y="9144"/>
                </a:lnTo>
                <a:lnTo>
                  <a:pt x="461772" y="9144"/>
                </a:lnTo>
                <a:close/>
              </a:path>
              <a:path w="466725" h="218439">
                <a:moveTo>
                  <a:pt x="461772" y="208788"/>
                </a:moveTo>
                <a:lnTo>
                  <a:pt x="461772" y="9144"/>
                </a:lnTo>
                <a:lnTo>
                  <a:pt x="457200" y="9144"/>
                </a:lnTo>
                <a:lnTo>
                  <a:pt x="457200" y="208788"/>
                </a:lnTo>
                <a:lnTo>
                  <a:pt x="461772" y="208788"/>
                </a:lnTo>
                <a:close/>
              </a:path>
              <a:path w="466725" h="218439">
                <a:moveTo>
                  <a:pt x="461772" y="217932"/>
                </a:moveTo>
                <a:lnTo>
                  <a:pt x="461772" y="208788"/>
                </a:lnTo>
                <a:lnTo>
                  <a:pt x="457200" y="213360"/>
                </a:lnTo>
                <a:lnTo>
                  <a:pt x="457200" y="217932"/>
                </a:lnTo>
                <a:lnTo>
                  <a:pt x="461772" y="217932"/>
                </a:lnTo>
                <a:close/>
              </a:path>
            </a:pathLst>
          </a:custGeom>
          <a:solidFill>
            <a:srgbClr val="0000CC"/>
          </a:solidFill>
        </p:spPr>
        <p:txBody>
          <a:bodyPr wrap="square" lIns="0" tIns="0" rIns="0" bIns="0" rtlCol="0"/>
          <a:lstStyle/>
          <a:p>
            <a:endParaRPr sz="1634"/>
          </a:p>
        </p:txBody>
      </p:sp>
      <p:sp>
        <p:nvSpPr>
          <p:cNvPr id="7" name="object 7"/>
          <p:cNvSpPr/>
          <p:nvPr/>
        </p:nvSpPr>
        <p:spPr>
          <a:xfrm>
            <a:off x="5998388" y="2125630"/>
            <a:ext cx="423582" cy="198248"/>
          </a:xfrm>
          <a:custGeom>
            <a:avLst/>
            <a:gdLst/>
            <a:ahLst/>
            <a:cxnLst/>
            <a:rect l="l" t="t" r="r" b="b"/>
            <a:pathLst>
              <a:path w="466725" h="218439">
                <a:moveTo>
                  <a:pt x="466344" y="216408"/>
                </a:moveTo>
                <a:lnTo>
                  <a:pt x="466344" y="1524"/>
                </a:lnTo>
                <a:lnTo>
                  <a:pt x="464820" y="0"/>
                </a:lnTo>
                <a:lnTo>
                  <a:pt x="1524" y="0"/>
                </a:lnTo>
                <a:lnTo>
                  <a:pt x="0" y="1524"/>
                </a:lnTo>
                <a:lnTo>
                  <a:pt x="0" y="216408"/>
                </a:lnTo>
                <a:lnTo>
                  <a:pt x="1524" y="217932"/>
                </a:lnTo>
                <a:lnTo>
                  <a:pt x="4572" y="217932"/>
                </a:lnTo>
                <a:lnTo>
                  <a:pt x="4572" y="9144"/>
                </a:lnTo>
                <a:lnTo>
                  <a:pt x="9144" y="4572"/>
                </a:lnTo>
                <a:lnTo>
                  <a:pt x="9144" y="9144"/>
                </a:lnTo>
                <a:lnTo>
                  <a:pt x="457200" y="9144"/>
                </a:lnTo>
                <a:lnTo>
                  <a:pt x="457200" y="4572"/>
                </a:lnTo>
                <a:lnTo>
                  <a:pt x="461772" y="9144"/>
                </a:lnTo>
                <a:lnTo>
                  <a:pt x="461772" y="217932"/>
                </a:lnTo>
                <a:lnTo>
                  <a:pt x="464820" y="217932"/>
                </a:lnTo>
                <a:lnTo>
                  <a:pt x="466344" y="216408"/>
                </a:lnTo>
                <a:close/>
              </a:path>
              <a:path w="466725" h="218439">
                <a:moveTo>
                  <a:pt x="9144" y="9144"/>
                </a:moveTo>
                <a:lnTo>
                  <a:pt x="9144" y="4572"/>
                </a:lnTo>
                <a:lnTo>
                  <a:pt x="4572" y="9144"/>
                </a:lnTo>
                <a:lnTo>
                  <a:pt x="9144" y="9144"/>
                </a:lnTo>
                <a:close/>
              </a:path>
              <a:path w="466725" h="218439">
                <a:moveTo>
                  <a:pt x="9144" y="208788"/>
                </a:moveTo>
                <a:lnTo>
                  <a:pt x="9144" y="9144"/>
                </a:lnTo>
                <a:lnTo>
                  <a:pt x="4572" y="9144"/>
                </a:lnTo>
                <a:lnTo>
                  <a:pt x="4572" y="208788"/>
                </a:lnTo>
                <a:lnTo>
                  <a:pt x="9144" y="208788"/>
                </a:lnTo>
                <a:close/>
              </a:path>
              <a:path w="466725" h="218439">
                <a:moveTo>
                  <a:pt x="461772" y="208788"/>
                </a:moveTo>
                <a:lnTo>
                  <a:pt x="4572" y="208788"/>
                </a:lnTo>
                <a:lnTo>
                  <a:pt x="9144" y="213360"/>
                </a:lnTo>
                <a:lnTo>
                  <a:pt x="9144" y="217932"/>
                </a:lnTo>
                <a:lnTo>
                  <a:pt x="457200" y="217932"/>
                </a:lnTo>
                <a:lnTo>
                  <a:pt x="457200" y="213360"/>
                </a:lnTo>
                <a:lnTo>
                  <a:pt x="461772" y="208788"/>
                </a:lnTo>
                <a:close/>
              </a:path>
              <a:path w="466725" h="218439">
                <a:moveTo>
                  <a:pt x="9144" y="217932"/>
                </a:moveTo>
                <a:lnTo>
                  <a:pt x="9144" y="213360"/>
                </a:lnTo>
                <a:lnTo>
                  <a:pt x="4572" y="208788"/>
                </a:lnTo>
                <a:lnTo>
                  <a:pt x="4572" y="217932"/>
                </a:lnTo>
                <a:lnTo>
                  <a:pt x="9144" y="217932"/>
                </a:lnTo>
                <a:close/>
              </a:path>
              <a:path w="466725" h="218439">
                <a:moveTo>
                  <a:pt x="461772" y="9144"/>
                </a:moveTo>
                <a:lnTo>
                  <a:pt x="457200" y="4572"/>
                </a:lnTo>
                <a:lnTo>
                  <a:pt x="457200" y="9144"/>
                </a:lnTo>
                <a:lnTo>
                  <a:pt x="461772" y="9144"/>
                </a:lnTo>
                <a:close/>
              </a:path>
              <a:path w="466725" h="218439">
                <a:moveTo>
                  <a:pt x="461772" y="208788"/>
                </a:moveTo>
                <a:lnTo>
                  <a:pt x="461772" y="9144"/>
                </a:lnTo>
                <a:lnTo>
                  <a:pt x="457200" y="9144"/>
                </a:lnTo>
                <a:lnTo>
                  <a:pt x="457200" y="208788"/>
                </a:lnTo>
                <a:lnTo>
                  <a:pt x="461772" y="208788"/>
                </a:lnTo>
                <a:close/>
              </a:path>
              <a:path w="466725" h="218439">
                <a:moveTo>
                  <a:pt x="461772" y="217932"/>
                </a:moveTo>
                <a:lnTo>
                  <a:pt x="461772" y="208788"/>
                </a:lnTo>
                <a:lnTo>
                  <a:pt x="457200" y="213360"/>
                </a:lnTo>
                <a:lnTo>
                  <a:pt x="457200" y="217932"/>
                </a:lnTo>
                <a:lnTo>
                  <a:pt x="461772" y="217932"/>
                </a:lnTo>
                <a:close/>
              </a:path>
            </a:pathLst>
          </a:custGeom>
          <a:solidFill>
            <a:srgbClr val="0000CC"/>
          </a:solidFill>
        </p:spPr>
        <p:txBody>
          <a:bodyPr wrap="square" lIns="0" tIns="0" rIns="0" bIns="0" rtlCol="0"/>
          <a:lstStyle/>
          <a:p>
            <a:endParaRPr sz="1634"/>
          </a:p>
        </p:txBody>
      </p:sp>
      <p:sp>
        <p:nvSpPr>
          <p:cNvPr id="8" name="object 8"/>
          <p:cNvSpPr/>
          <p:nvPr/>
        </p:nvSpPr>
        <p:spPr>
          <a:xfrm>
            <a:off x="6527850" y="2118714"/>
            <a:ext cx="502536" cy="199401"/>
          </a:xfrm>
          <a:custGeom>
            <a:avLst/>
            <a:gdLst/>
            <a:ahLst/>
            <a:cxnLst/>
            <a:rect l="l" t="t" r="r" b="b"/>
            <a:pathLst>
              <a:path w="553720" h="219710">
                <a:moveTo>
                  <a:pt x="553212" y="217932"/>
                </a:moveTo>
                <a:lnTo>
                  <a:pt x="553212" y="3048"/>
                </a:lnTo>
                <a:lnTo>
                  <a:pt x="550164" y="0"/>
                </a:lnTo>
                <a:lnTo>
                  <a:pt x="3048" y="0"/>
                </a:lnTo>
                <a:lnTo>
                  <a:pt x="0" y="3048"/>
                </a:lnTo>
                <a:lnTo>
                  <a:pt x="0" y="217932"/>
                </a:lnTo>
                <a:lnTo>
                  <a:pt x="3048" y="219456"/>
                </a:lnTo>
                <a:lnTo>
                  <a:pt x="4572" y="219456"/>
                </a:lnTo>
                <a:lnTo>
                  <a:pt x="4572" y="10668"/>
                </a:lnTo>
                <a:lnTo>
                  <a:pt x="9144" y="6096"/>
                </a:lnTo>
                <a:lnTo>
                  <a:pt x="9144" y="10668"/>
                </a:lnTo>
                <a:lnTo>
                  <a:pt x="542544" y="10668"/>
                </a:lnTo>
                <a:lnTo>
                  <a:pt x="542544" y="6096"/>
                </a:lnTo>
                <a:lnTo>
                  <a:pt x="548640" y="10668"/>
                </a:lnTo>
                <a:lnTo>
                  <a:pt x="548640" y="219456"/>
                </a:lnTo>
                <a:lnTo>
                  <a:pt x="550164" y="219456"/>
                </a:lnTo>
                <a:lnTo>
                  <a:pt x="553212" y="217932"/>
                </a:lnTo>
                <a:close/>
              </a:path>
              <a:path w="553720" h="219710">
                <a:moveTo>
                  <a:pt x="9144" y="10668"/>
                </a:moveTo>
                <a:lnTo>
                  <a:pt x="9144" y="6096"/>
                </a:lnTo>
                <a:lnTo>
                  <a:pt x="4572" y="10668"/>
                </a:lnTo>
                <a:lnTo>
                  <a:pt x="9144" y="10668"/>
                </a:lnTo>
                <a:close/>
              </a:path>
              <a:path w="553720" h="219710">
                <a:moveTo>
                  <a:pt x="9144" y="210312"/>
                </a:moveTo>
                <a:lnTo>
                  <a:pt x="9144" y="10668"/>
                </a:lnTo>
                <a:lnTo>
                  <a:pt x="4572" y="10668"/>
                </a:lnTo>
                <a:lnTo>
                  <a:pt x="4572" y="210312"/>
                </a:lnTo>
                <a:lnTo>
                  <a:pt x="9144" y="210312"/>
                </a:lnTo>
                <a:close/>
              </a:path>
              <a:path w="553720" h="219710">
                <a:moveTo>
                  <a:pt x="548640" y="210312"/>
                </a:moveTo>
                <a:lnTo>
                  <a:pt x="4572" y="210312"/>
                </a:lnTo>
                <a:lnTo>
                  <a:pt x="9144" y="214884"/>
                </a:lnTo>
                <a:lnTo>
                  <a:pt x="9144" y="219456"/>
                </a:lnTo>
                <a:lnTo>
                  <a:pt x="542544" y="219456"/>
                </a:lnTo>
                <a:lnTo>
                  <a:pt x="542544" y="214884"/>
                </a:lnTo>
                <a:lnTo>
                  <a:pt x="548640" y="210312"/>
                </a:lnTo>
                <a:close/>
              </a:path>
              <a:path w="553720" h="219710">
                <a:moveTo>
                  <a:pt x="9144" y="219456"/>
                </a:moveTo>
                <a:lnTo>
                  <a:pt x="9144" y="214884"/>
                </a:lnTo>
                <a:lnTo>
                  <a:pt x="4572" y="210312"/>
                </a:lnTo>
                <a:lnTo>
                  <a:pt x="4572" y="219456"/>
                </a:lnTo>
                <a:lnTo>
                  <a:pt x="9144" y="219456"/>
                </a:lnTo>
                <a:close/>
              </a:path>
              <a:path w="553720" h="219710">
                <a:moveTo>
                  <a:pt x="548640" y="10668"/>
                </a:moveTo>
                <a:lnTo>
                  <a:pt x="542544" y="6096"/>
                </a:lnTo>
                <a:lnTo>
                  <a:pt x="542544" y="10668"/>
                </a:lnTo>
                <a:lnTo>
                  <a:pt x="548640" y="10668"/>
                </a:lnTo>
                <a:close/>
              </a:path>
              <a:path w="553720" h="219710">
                <a:moveTo>
                  <a:pt x="548640" y="210312"/>
                </a:moveTo>
                <a:lnTo>
                  <a:pt x="548640" y="10668"/>
                </a:lnTo>
                <a:lnTo>
                  <a:pt x="542544" y="10668"/>
                </a:lnTo>
                <a:lnTo>
                  <a:pt x="542544" y="210312"/>
                </a:lnTo>
                <a:lnTo>
                  <a:pt x="548640" y="210312"/>
                </a:lnTo>
                <a:close/>
              </a:path>
              <a:path w="553720" h="219710">
                <a:moveTo>
                  <a:pt x="548640" y="219456"/>
                </a:moveTo>
                <a:lnTo>
                  <a:pt x="548640" y="210312"/>
                </a:lnTo>
                <a:lnTo>
                  <a:pt x="542544" y="214884"/>
                </a:lnTo>
                <a:lnTo>
                  <a:pt x="542544" y="219456"/>
                </a:lnTo>
                <a:lnTo>
                  <a:pt x="548640" y="219456"/>
                </a:lnTo>
                <a:close/>
              </a:path>
            </a:pathLst>
          </a:custGeom>
          <a:solidFill>
            <a:srgbClr val="0000CC"/>
          </a:solidFill>
        </p:spPr>
        <p:txBody>
          <a:bodyPr wrap="square" lIns="0" tIns="0" rIns="0" bIns="0" rtlCol="0"/>
          <a:lstStyle/>
          <a:p>
            <a:endParaRPr sz="1634"/>
          </a:p>
        </p:txBody>
      </p:sp>
      <p:sp>
        <p:nvSpPr>
          <p:cNvPr id="9" name="object 9"/>
          <p:cNvSpPr/>
          <p:nvPr/>
        </p:nvSpPr>
        <p:spPr>
          <a:xfrm>
            <a:off x="7109955" y="2115958"/>
            <a:ext cx="329645" cy="205164"/>
          </a:xfrm>
          <a:custGeom>
            <a:avLst/>
            <a:gdLst/>
            <a:ahLst/>
            <a:cxnLst/>
            <a:rect l="l" t="t" r="r" b="b"/>
            <a:pathLst>
              <a:path w="363220" h="226060">
                <a:moveTo>
                  <a:pt x="172212" y="9144"/>
                </a:moveTo>
                <a:lnTo>
                  <a:pt x="169164" y="7620"/>
                </a:lnTo>
                <a:lnTo>
                  <a:pt x="163068" y="7620"/>
                </a:lnTo>
                <a:lnTo>
                  <a:pt x="163068" y="16764"/>
                </a:lnTo>
                <a:lnTo>
                  <a:pt x="163068" y="216408"/>
                </a:lnTo>
                <a:lnTo>
                  <a:pt x="10668" y="216408"/>
                </a:lnTo>
                <a:lnTo>
                  <a:pt x="10668" y="16764"/>
                </a:lnTo>
                <a:lnTo>
                  <a:pt x="163068" y="16764"/>
                </a:lnTo>
                <a:lnTo>
                  <a:pt x="163068" y="7620"/>
                </a:lnTo>
                <a:lnTo>
                  <a:pt x="3048" y="7620"/>
                </a:lnTo>
                <a:lnTo>
                  <a:pt x="0" y="9144"/>
                </a:lnTo>
                <a:lnTo>
                  <a:pt x="0" y="224028"/>
                </a:lnTo>
                <a:lnTo>
                  <a:pt x="3048" y="225552"/>
                </a:lnTo>
                <a:lnTo>
                  <a:pt x="4572" y="225552"/>
                </a:lnTo>
                <a:lnTo>
                  <a:pt x="10668" y="225552"/>
                </a:lnTo>
                <a:lnTo>
                  <a:pt x="163068" y="225552"/>
                </a:lnTo>
                <a:lnTo>
                  <a:pt x="167640" y="225552"/>
                </a:lnTo>
                <a:lnTo>
                  <a:pt x="169164" y="225552"/>
                </a:lnTo>
                <a:lnTo>
                  <a:pt x="172212" y="224028"/>
                </a:lnTo>
                <a:lnTo>
                  <a:pt x="172212" y="9144"/>
                </a:lnTo>
                <a:close/>
              </a:path>
              <a:path w="363220" h="226060">
                <a:moveTo>
                  <a:pt x="362712" y="3048"/>
                </a:moveTo>
                <a:lnTo>
                  <a:pt x="359664" y="0"/>
                </a:lnTo>
                <a:lnTo>
                  <a:pt x="353568" y="0"/>
                </a:lnTo>
                <a:lnTo>
                  <a:pt x="353568" y="10668"/>
                </a:lnTo>
                <a:lnTo>
                  <a:pt x="353568" y="210312"/>
                </a:lnTo>
                <a:lnTo>
                  <a:pt x="201168" y="210312"/>
                </a:lnTo>
                <a:lnTo>
                  <a:pt x="201168" y="10668"/>
                </a:lnTo>
                <a:lnTo>
                  <a:pt x="353568" y="10668"/>
                </a:lnTo>
                <a:lnTo>
                  <a:pt x="353568" y="0"/>
                </a:lnTo>
                <a:lnTo>
                  <a:pt x="193548" y="0"/>
                </a:lnTo>
                <a:lnTo>
                  <a:pt x="190500" y="3048"/>
                </a:lnTo>
                <a:lnTo>
                  <a:pt x="190500" y="217932"/>
                </a:lnTo>
                <a:lnTo>
                  <a:pt x="193548" y="219456"/>
                </a:lnTo>
                <a:lnTo>
                  <a:pt x="195072" y="219456"/>
                </a:lnTo>
                <a:lnTo>
                  <a:pt x="201168" y="219456"/>
                </a:lnTo>
                <a:lnTo>
                  <a:pt x="353568" y="219456"/>
                </a:lnTo>
                <a:lnTo>
                  <a:pt x="358140" y="219456"/>
                </a:lnTo>
                <a:lnTo>
                  <a:pt x="359664" y="219456"/>
                </a:lnTo>
                <a:lnTo>
                  <a:pt x="362712" y="217932"/>
                </a:lnTo>
                <a:lnTo>
                  <a:pt x="362712" y="3048"/>
                </a:lnTo>
                <a:close/>
              </a:path>
            </a:pathLst>
          </a:custGeom>
          <a:solidFill>
            <a:srgbClr val="0000CC"/>
          </a:solidFill>
        </p:spPr>
        <p:txBody>
          <a:bodyPr wrap="square" lIns="0" tIns="0" rIns="0" bIns="0" rtlCol="0"/>
          <a:lstStyle/>
          <a:p>
            <a:endParaRPr sz="1634"/>
          </a:p>
        </p:txBody>
      </p:sp>
      <p:sp>
        <p:nvSpPr>
          <p:cNvPr id="10" name="object 10"/>
          <p:cNvSpPr txBox="1"/>
          <p:nvPr/>
        </p:nvSpPr>
        <p:spPr>
          <a:xfrm>
            <a:off x="3177020" y="1757852"/>
            <a:ext cx="8525160" cy="388793"/>
          </a:xfrm>
          <a:prstGeom prst="rect">
            <a:avLst/>
          </a:prstGeom>
        </p:spPr>
        <p:txBody>
          <a:bodyPr vert="horz" wrap="square" lIns="0" tIns="11526" rIns="0" bIns="0" rtlCol="0">
            <a:spAutoFit/>
          </a:bodyPr>
          <a:lstStyle/>
          <a:p>
            <a:pPr marL="11527">
              <a:spcBef>
                <a:spcPts val="91"/>
              </a:spcBef>
              <a:tabLst>
                <a:tab pos="1255814" algn="l"/>
                <a:tab pos="2016565" algn="l"/>
                <a:tab pos="2569838" algn="l"/>
                <a:tab pos="3047036" algn="l"/>
                <a:tab pos="3468906" algn="l"/>
              </a:tabLst>
            </a:pPr>
            <a:r>
              <a:rPr sz="1634" dirty="0">
                <a:latin typeface="Arial"/>
                <a:cs typeface="Arial"/>
              </a:rPr>
              <a:t>1	</a:t>
            </a:r>
            <a:r>
              <a:rPr lang="en-US" sz="1634" dirty="0" smtClean="0">
                <a:latin typeface="Arial"/>
                <a:cs typeface="Arial"/>
              </a:rPr>
              <a:t>           </a:t>
            </a:r>
            <a:r>
              <a:rPr sz="1634" dirty="0" smtClean="0">
                <a:latin typeface="Arial"/>
                <a:cs typeface="Arial"/>
              </a:rPr>
              <a:t>2</a:t>
            </a:r>
            <a:r>
              <a:rPr sz="1634" dirty="0">
                <a:latin typeface="Arial"/>
                <a:cs typeface="Arial"/>
              </a:rPr>
              <a:t>	</a:t>
            </a:r>
            <a:r>
              <a:rPr lang="en-US" sz="1634" dirty="0" smtClean="0">
                <a:latin typeface="Arial"/>
                <a:cs typeface="Arial"/>
              </a:rPr>
              <a:t>      </a:t>
            </a:r>
            <a:r>
              <a:rPr sz="1634" dirty="0" smtClean="0">
                <a:latin typeface="Arial"/>
                <a:cs typeface="Arial"/>
              </a:rPr>
              <a:t>3</a:t>
            </a:r>
            <a:r>
              <a:rPr sz="1634" dirty="0">
                <a:latin typeface="Arial"/>
                <a:cs typeface="Arial"/>
              </a:rPr>
              <a:t>	</a:t>
            </a:r>
            <a:r>
              <a:rPr lang="en-US" sz="1634" dirty="0" smtClean="0">
                <a:latin typeface="Arial"/>
                <a:cs typeface="Arial"/>
              </a:rPr>
              <a:t>     </a:t>
            </a:r>
            <a:r>
              <a:rPr sz="1634" dirty="0" smtClean="0">
                <a:latin typeface="Arial"/>
                <a:cs typeface="Arial"/>
              </a:rPr>
              <a:t>4</a:t>
            </a:r>
            <a:r>
              <a:rPr sz="1634" dirty="0">
                <a:latin typeface="Arial"/>
                <a:cs typeface="Arial"/>
              </a:rPr>
              <a:t>	</a:t>
            </a:r>
            <a:r>
              <a:rPr lang="en-US" sz="1634" dirty="0" smtClean="0">
                <a:latin typeface="Arial"/>
                <a:cs typeface="Arial"/>
              </a:rPr>
              <a:t>        </a:t>
            </a:r>
            <a:r>
              <a:rPr sz="2451" baseline="-3086" dirty="0" smtClean="0">
                <a:latin typeface="Arial"/>
                <a:cs typeface="Arial"/>
              </a:rPr>
              <a:t>5</a:t>
            </a:r>
            <a:r>
              <a:rPr lang="en-US" sz="2451" baseline="-3086" dirty="0">
                <a:latin typeface="Arial"/>
                <a:cs typeface="Arial"/>
              </a:rPr>
              <a:t> </a:t>
            </a:r>
            <a:r>
              <a:rPr lang="en-US" sz="2451" dirty="0" smtClean="0">
                <a:latin typeface="Arial"/>
                <a:cs typeface="Arial"/>
              </a:rPr>
              <a:t> </a:t>
            </a:r>
            <a:r>
              <a:rPr sz="2451" baseline="-3086" dirty="0" smtClean="0">
                <a:latin typeface="Arial"/>
                <a:cs typeface="Arial"/>
              </a:rPr>
              <a:t>6</a:t>
            </a:r>
            <a:r>
              <a:rPr sz="2451" spc="81" baseline="-3086" dirty="0" smtClean="0">
                <a:latin typeface="Arial"/>
                <a:cs typeface="Arial"/>
              </a:rPr>
              <a:t> </a:t>
            </a:r>
            <a:r>
              <a:rPr lang="en-US" sz="2451" spc="81" baseline="-3086" dirty="0" smtClean="0">
                <a:latin typeface="Arial"/>
                <a:cs typeface="Arial"/>
              </a:rPr>
              <a:t>   </a:t>
            </a:r>
            <a:r>
              <a:rPr sz="2451" baseline="-4629" dirty="0" smtClean="0">
                <a:latin typeface="Arial"/>
                <a:cs typeface="Arial"/>
              </a:rPr>
              <a:t>7</a:t>
            </a:r>
            <a:endParaRPr sz="2451" baseline="-4629" dirty="0">
              <a:latin typeface="Arial"/>
              <a:cs typeface="Arial"/>
            </a:endParaRPr>
          </a:p>
        </p:txBody>
      </p:sp>
      <p:sp>
        <p:nvSpPr>
          <p:cNvPr id="11" name="object 11"/>
          <p:cNvSpPr/>
          <p:nvPr/>
        </p:nvSpPr>
        <p:spPr>
          <a:xfrm>
            <a:off x="7715496" y="2115947"/>
            <a:ext cx="662748" cy="199401"/>
          </a:xfrm>
          <a:custGeom>
            <a:avLst/>
            <a:gdLst/>
            <a:ahLst/>
            <a:cxnLst/>
            <a:rect l="l" t="t" r="r" b="b"/>
            <a:pathLst>
              <a:path w="730250" h="219710">
                <a:moveTo>
                  <a:pt x="729996" y="217932"/>
                </a:moveTo>
                <a:lnTo>
                  <a:pt x="729996" y="3048"/>
                </a:lnTo>
                <a:lnTo>
                  <a:pt x="728472" y="0"/>
                </a:lnTo>
                <a:lnTo>
                  <a:pt x="1524" y="0"/>
                </a:lnTo>
                <a:lnTo>
                  <a:pt x="0" y="3048"/>
                </a:lnTo>
                <a:lnTo>
                  <a:pt x="0" y="217932"/>
                </a:lnTo>
                <a:lnTo>
                  <a:pt x="1524" y="219456"/>
                </a:lnTo>
                <a:lnTo>
                  <a:pt x="4572" y="219456"/>
                </a:lnTo>
                <a:lnTo>
                  <a:pt x="4572" y="10668"/>
                </a:lnTo>
                <a:lnTo>
                  <a:pt x="9144" y="4572"/>
                </a:lnTo>
                <a:lnTo>
                  <a:pt x="9144" y="10668"/>
                </a:lnTo>
                <a:lnTo>
                  <a:pt x="720852" y="10668"/>
                </a:lnTo>
                <a:lnTo>
                  <a:pt x="720852" y="4572"/>
                </a:lnTo>
                <a:lnTo>
                  <a:pt x="725424" y="10668"/>
                </a:lnTo>
                <a:lnTo>
                  <a:pt x="725424" y="219456"/>
                </a:lnTo>
                <a:lnTo>
                  <a:pt x="728472" y="219456"/>
                </a:lnTo>
                <a:lnTo>
                  <a:pt x="729996" y="217932"/>
                </a:lnTo>
                <a:close/>
              </a:path>
              <a:path w="730250" h="219710">
                <a:moveTo>
                  <a:pt x="9144" y="10668"/>
                </a:moveTo>
                <a:lnTo>
                  <a:pt x="9144" y="4572"/>
                </a:lnTo>
                <a:lnTo>
                  <a:pt x="4572" y="10668"/>
                </a:lnTo>
                <a:lnTo>
                  <a:pt x="9144" y="10668"/>
                </a:lnTo>
                <a:close/>
              </a:path>
              <a:path w="730250" h="219710">
                <a:moveTo>
                  <a:pt x="9144" y="210312"/>
                </a:moveTo>
                <a:lnTo>
                  <a:pt x="9144" y="10668"/>
                </a:lnTo>
                <a:lnTo>
                  <a:pt x="4572" y="10668"/>
                </a:lnTo>
                <a:lnTo>
                  <a:pt x="4572" y="210312"/>
                </a:lnTo>
                <a:lnTo>
                  <a:pt x="9144" y="210312"/>
                </a:lnTo>
                <a:close/>
              </a:path>
              <a:path w="730250" h="219710">
                <a:moveTo>
                  <a:pt x="725424" y="210312"/>
                </a:moveTo>
                <a:lnTo>
                  <a:pt x="4572" y="210312"/>
                </a:lnTo>
                <a:lnTo>
                  <a:pt x="9144" y="214884"/>
                </a:lnTo>
                <a:lnTo>
                  <a:pt x="9144" y="219456"/>
                </a:lnTo>
                <a:lnTo>
                  <a:pt x="720852" y="219456"/>
                </a:lnTo>
                <a:lnTo>
                  <a:pt x="720852" y="214884"/>
                </a:lnTo>
                <a:lnTo>
                  <a:pt x="725424" y="210312"/>
                </a:lnTo>
                <a:close/>
              </a:path>
              <a:path w="730250" h="219710">
                <a:moveTo>
                  <a:pt x="9144" y="219456"/>
                </a:moveTo>
                <a:lnTo>
                  <a:pt x="9144" y="214884"/>
                </a:lnTo>
                <a:lnTo>
                  <a:pt x="4572" y="210312"/>
                </a:lnTo>
                <a:lnTo>
                  <a:pt x="4572" y="219456"/>
                </a:lnTo>
                <a:lnTo>
                  <a:pt x="9144" y="219456"/>
                </a:lnTo>
                <a:close/>
              </a:path>
              <a:path w="730250" h="219710">
                <a:moveTo>
                  <a:pt x="725424" y="10668"/>
                </a:moveTo>
                <a:lnTo>
                  <a:pt x="720852" y="4572"/>
                </a:lnTo>
                <a:lnTo>
                  <a:pt x="720852" y="10668"/>
                </a:lnTo>
                <a:lnTo>
                  <a:pt x="725424" y="10668"/>
                </a:lnTo>
                <a:close/>
              </a:path>
              <a:path w="730250" h="219710">
                <a:moveTo>
                  <a:pt x="725424" y="210312"/>
                </a:moveTo>
                <a:lnTo>
                  <a:pt x="725424" y="10668"/>
                </a:lnTo>
                <a:lnTo>
                  <a:pt x="720852" y="10668"/>
                </a:lnTo>
                <a:lnTo>
                  <a:pt x="720852" y="210312"/>
                </a:lnTo>
                <a:lnTo>
                  <a:pt x="725424" y="210312"/>
                </a:lnTo>
                <a:close/>
              </a:path>
              <a:path w="730250" h="219710">
                <a:moveTo>
                  <a:pt x="725424" y="219456"/>
                </a:moveTo>
                <a:lnTo>
                  <a:pt x="725424" y="210312"/>
                </a:lnTo>
                <a:lnTo>
                  <a:pt x="720852" y="214884"/>
                </a:lnTo>
                <a:lnTo>
                  <a:pt x="720852" y="219456"/>
                </a:lnTo>
                <a:lnTo>
                  <a:pt x="725424" y="219456"/>
                </a:lnTo>
                <a:close/>
              </a:path>
            </a:pathLst>
          </a:custGeom>
          <a:solidFill>
            <a:srgbClr val="0000CC"/>
          </a:solidFill>
        </p:spPr>
        <p:txBody>
          <a:bodyPr wrap="square" lIns="0" tIns="0" rIns="0" bIns="0" rtlCol="0"/>
          <a:lstStyle/>
          <a:p>
            <a:endParaRPr sz="1634"/>
          </a:p>
        </p:txBody>
      </p:sp>
      <p:sp>
        <p:nvSpPr>
          <p:cNvPr id="12" name="object 12"/>
          <p:cNvSpPr txBox="1"/>
          <p:nvPr/>
        </p:nvSpPr>
        <p:spPr>
          <a:xfrm>
            <a:off x="7947587" y="1851309"/>
            <a:ext cx="138889" cy="263118"/>
          </a:xfrm>
          <a:prstGeom prst="rect">
            <a:avLst/>
          </a:prstGeom>
        </p:spPr>
        <p:txBody>
          <a:bodyPr vert="horz" wrap="square" lIns="0" tIns="11526" rIns="0" bIns="0" rtlCol="0">
            <a:spAutoFit/>
          </a:bodyPr>
          <a:lstStyle/>
          <a:p>
            <a:pPr marL="11527">
              <a:spcBef>
                <a:spcPts val="91"/>
              </a:spcBef>
            </a:pPr>
            <a:r>
              <a:rPr sz="1634" dirty="0" smtClean="0">
                <a:latin typeface="Arial"/>
                <a:cs typeface="Arial"/>
              </a:rPr>
              <a:t>8</a:t>
            </a:r>
            <a:endParaRPr sz="1634" dirty="0">
              <a:latin typeface="Arial"/>
              <a:cs typeface="Arial"/>
            </a:endParaRPr>
          </a:p>
        </p:txBody>
      </p:sp>
    </p:spTree>
    <p:extLst>
      <p:ext uri="{BB962C8B-B14F-4D97-AF65-F5344CB8AC3E}">
        <p14:creationId xmlns:p14="http://schemas.microsoft.com/office/powerpoint/2010/main" val="47775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7833" y="1725602"/>
            <a:ext cx="5143239" cy="475749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a:spLocks noGrp="1"/>
          </p:cNvSpPr>
          <p:nvPr>
            <p:ph type="title"/>
          </p:nvPr>
        </p:nvSpPr>
        <p:spPr>
          <a:xfrm>
            <a:off x="3085111" y="696185"/>
            <a:ext cx="6089789" cy="569671"/>
          </a:xfrm>
          <a:prstGeom prst="rect">
            <a:avLst/>
          </a:prstGeom>
        </p:spPr>
        <p:txBody>
          <a:bodyPr vert="horz" wrap="square" lIns="0" tIns="10950" rIns="0" bIns="0" rtlCol="0" anchor="ctr">
            <a:spAutoFit/>
          </a:bodyPr>
          <a:lstStyle/>
          <a:p>
            <a:pPr marL="11527">
              <a:lnSpc>
                <a:spcPct val="100000"/>
              </a:lnSpc>
              <a:spcBef>
                <a:spcPts val="86"/>
              </a:spcBef>
            </a:pPr>
            <a:r>
              <a:rPr sz="3600" spc="-9" dirty="0">
                <a:latin typeface="Arial" panose="020B0604020202020204" pitchFamily="34" charset="0"/>
                <a:cs typeface="Arial" panose="020B0604020202020204" pitchFamily="34" charset="0"/>
              </a:rPr>
              <a:t>Applied Biosystems</a:t>
            </a:r>
            <a:r>
              <a:rPr sz="3600" spc="68" dirty="0">
                <a:latin typeface="Arial" panose="020B0604020202020204" pitchFamily="34" charset="0"/>
                <a:cs typeface="Arial" panose="020B0604020202020204" pitchFamily="34" charset="0"/>
              </a:rPr>
              <a:t> </a:t>
            </a:r>
            <a:r>
              <a:rPr sz="3600" spc="-9" dirty="0">
                <a:latin typeface="Arial" panose="020B0604020202020204" pitchFamily="34" charset="0"/>
                <a:cs typeface="Arial" panose="020B0604020202020204" pitchFamily="34" charset="0"/>
              </a:rPr>
              <a:t>SOLiD</a:t>
            </a:r>
            <a:endParaRPr sz="3600" dirty="0">
              <a:latin typeface="Arial" panose="020B0604020202020204" pitchFamily="34" charset="0"/>
              <a:cs typeface="Arial" panose="020B0604020202020204" pitchFamily="34" charset="0"/>
            </a:endParaRPr>
          </a:p>
        </p:txBody>
      </p:sp>
      <p:sp>
        <p:nvSpPr>
          <p:cNvPr id="4" name="Rectangle 3"/>
          <p:cNvSpPr/>
          <p:nvPr/>
        </p:nvSpPr>
        <p:spPr>
          <a:xfrm>
            <a:off x="6963079" y="4039862"/>
            <a:ext cx="2768707" cy="369332"/>
          </a:xfrm>
          <a:prstGeom prst="rect">
            <a:avLst/>
          </a:prstGeom>
        </p:spPr>
        <p:txBody>
          <a:bodyPr wrap="none">
            <a:spAutoFit/>
          </a:bodyPr>
          <a:lstStyle/>
          <a:p>
            <a:r>
              <a:rPr lang="en-US" altLang="zh-CN" b="1" spc="-5" dirty="0">
                <a:latin typeface="Arial" panose="020B0604020202020204" pitchFamily="34" charset="0"/>
                <a:cs typeface="Arial" panose="020B0604020202020204" pitchFamily="34" charset="0"/>
              </a:rPr>
              <a:t>Sequencing </a:t>
            </a:r>
            <a:r>
              <a:rPr lang="en-US" altLang="zh-CN" b="1" spc="-9" dirty="0">
                <a:latin typeface="Arial" panose="020B0604020202020204" pitchFamily="34" charset="0"/>
                <a:cs typeface="Arial" panose="020B0604020202020204" pitchFamily="34" charset="0"/>
              </a:rPr>
              <a:t>by</a:t>
            </a:r>
            <a:r>
              <a:rPr lang="en-US" altLang="zh-CN" b="1" spc="-5" dirty="0">
                <a:latin typeface="Arial" panose="020B0604020202020204" pitchFamily="34" charset="0"/>
                <a:cs typeface="Arial" panose="020B0604020202020204" pitchFamily="34" charset="0"/>
              </a:rPr>
              <a:t> </a:t>
            </a:r>
            <a:r>
              <a:rPr lang="en-US" altLang="zh-CN" b="1" spc="-9" dirty="0">
                <a:latin typeface="Arial" panose="020B0604020202020204" pitchFamily="34" charset="0"/>
                <a:cs typeface="Arial" panose="020B0604020202020204" pitchFamily="34" charset="0"/>
              </a:rPr>
              <a:t>Ligation</a:t>
            </a:r>
            <a:endParaRPr lang="zh-CN" altLang="en-US" b="1" dirty="0"/>
          </a:p>
        </p:txBody>
      </p:sp>
      <p:sp>
        <p:nvSpPr>
          <p:cNvPr id="5" name="Rectangle 4"/>
          <p:cNvSpPr/>
          <p:nvPr/>
        </p:nvSpPr>
        <p:spPr>
          <a:xfrm>
            <a:off x="6963079" y="3436358"/>
            <a:ext cx="1005403" cy="369332"/>
          </a:xfrm>
          <a:prstGeom prst="rect">
            <a:avLst/>
          </a:prstGeom>
        </p:spPr>
        <p:txBody>
          <a:bodyPr wrap="none">
            <a:spAutoFit/>
          </a:bodyPr>
          <a:lstStyle/>
          <a:p>
            <a:r>
              <a:rPr lang="en-US" altLang="zh-CN" b="1" dirty="0" err="1">
                <a:solidFill>
                  <a:srgbClr val="1E4164"/>
                </a:solidFill>
                <a:latin typeface="Arial" panose="020B0604020202020204" pitchFamily="34" charset="0"/>
                <a:cs typeface="Arial" panose="020B0604020202020204" pitchFamily="34" charset="0"/>
              </a:rPr>
              <a:t>emPCR</a:t>
            </a:r>
            <a:endParaRPr lang="zh-CN" altLang="en-US" b="1" dirty="0"/>
          </a:p>
        </p:txBody>
      </p:sp>
    </p:spTree>
    <p:extLst>
      <p:ext uri="{BB962C8B-B14F-4D97-AF65-F5344CB8AC3E}">
        <p14:creationId xmlns:p14="http://schemas.microsoft.com/office/powerpoint/2010/main" val="1252589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1216" y="396741"/>
            <a:ext cx="6936951" cy="565055"/>
          </a:xfrm>
          <a:prstGeom prst="rect">
            <a:avLst/>
          </a:prstGeom>
        </p:spPr>
        <p:txBody>
          <a:bodyPr vert="horz" wrap="square" lIns="0" tIns="10950" rIns="0" bIns="0" rtlCol="0" anchor="ctr">
            <a:spAutoFit/>
          </a:bodyPr>
          <a:lstStyle/>
          <a:p>
            <a:pPr marL="11527">
              <a:lnSpc>
                <a:spcPct val="100000"/>
              </a:lnSpc>
              <a:spcBef>
                <a:spcPts val="86"/>
              </a:spcBef>
            </a:pPr>
            <a:r>
              <a:rPr sz="3600" spc="-5" dirty="0" smtClean="0">
                <a:latin typeface="Arial" panose="020B0604020202020204" pitchFamily="34" charset="0"/>
                <a:cs typeface="Arial" panose="020B0604020202020204" pitchFamily="34" charset="0"/>
              </a:rPr>
              <a:t>Sequencing </a:t>
            </a:r>
            <a:r>
              <a:rPr sz="3600" spc="-9" dirty="0" smtClean="0">
                <a:latin typeface="Arial" panose="020B0604020202020204" pitchFamily="34" charset="0"/>
                <a:cs typeface="Arial" panose="020B0604020202020204" pitchFamily="34" charset="0"/>
              </a:rPr>
              <a:t>by</a:t>
            </a:r>
            <a:r>
              <a:rPr sz="3600" spc="-5" dirty="0" smtClean="0">
                <a:latin typeface="Arial" panose="020B0604020202020204" pitchFamily="34" charset="0"/>
                <a:cs typeface="Arial" panose="020B0604020202020204" pitchFamily="34" charset="0"/>
              </a:rPr>
              <a:t> </a:t>
            </a:r>
            <a:r>
              <a:rPr sz="3600" spc="-9" dirty="0" smtClean="0">
                <a:latin typeface="Arial" panose="020B0604020202020204" pitchFamily="34" charset="0"/>
                <a:cs typeface="Arial" panose="020B0604020202020204" pitchFamily="34" charset="0"/>
              </a:rPr>
              <a:t>Ligation</a:t>
            </a:r>
            <a:r>
              <a:rPr lang="en-US" sz="3600" spc="-9" dirty="0">
                <a:latin typeface="Arial" panose="020B0604020202020204" pitchFamily="34" charset="0"/>
                <a:cs typeface="Arial" panose="020B0604020202020204" pitchFamily="34" charset="0"/>
              </a:rPr>
              <a:t>(</a:t>
            </a:r>
            <a:r>
              <a:rPr lang="en-US" sz="3600" spc="-9" dirty="0" err="1">
                <a:latin typeface="Arial" panose="020B0604020202020204" pitchFamily="34" charset="0"/>
                <a:cs typeface="Arial" panose="020B0604020202020204" pitchFamily="34" charset="0"/>
              </a:rPr>
              <a:t>SOLiD</a:t>
            </a:r>
            <a:r>
              <a:rPr lang="en-US" sz="3600" spc="-9" dirty="0">
                <a:latin typeface="Arial" panose="020B0604020202020204" pitchFamily="34" charset="0"/>
                <a:cs typeface="Arial" panose="020B0604020202020204" pitchFamily="34" charset="0"/>
              </a:rPr>
              <a:t>)</a:t>
            </a:r>
            <a:endParaRPr sz="3600" dirty="0">
              <a:latin typeface="Arial" panose="020B0604020202020204" pitchFamily="34" charset="0"/>
              <a:cs typeface="Arial" panose="020B0604020202020204" pitchFamily="34" charset="0"/>
            </a:endParaRPr>
          </a:p>
        </p:txBody>
      </p:sp>
      <p:sp>
        <p:nvSpPr>
          <p:cNvPr id="3" name="object 3"/>
          <p:cNvSpPr/>
          <p:nvPr/>
        </p:nvSpPr>
        <p:spPr>
          <a:xfrm>
            <a:off x="1367614" y="1554376"/>
            <a:ext cx="9453910" cy="4764128"/>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57780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by li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144" y="68989"/>
            <a:ext cx="3438144" cy="6679568"/>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p:cNvSpPr txBox="1">
            <a:spLocks/>
          </p:cNvSpPr>
          <p:nvPr/>
        </p:nvSpPr>
        <p:spPr>
          <a:xfrm>
            <a:off x="5255049" y="1045965"/>
            <a:ext cx="6936951" cy="565055"/>
          </a:xfrm>
          <a:prstGeom prst="rect">
            <a:avLst/>
          </a:prstGeom>
        </p:spPr>
        <p:txBody>
          <a:bodyPr vert="horz" wrap="square" lIns="0" tIns="1095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527">
              <a:lnSpc>
                <a:spcPct val="100000"/>
              </a:lnSpc>
              <a:spcBef>
                <a:spcPts val="86"/>
              </a:spcBef>
            </a:pPr>
            <a:r>
              <a:rPr lang="en-US" sz="3600" spc="-5" dirty="0" smtClean="0">
                <a:latin typeface="Arial" panose="020B0604020202020204" pitchFamily="34" charset="0"/>
                <a:cs typeface="Arial" panose="020B0604020202020204" pitchFamily="34" charset="0"/>
              </a:rPr>
              <a:t>Sequencing </a:t>
            </a:r>
            <a:r>
              <a:rPr lang="en-US" sz="3600" spc="-9" dirty="0" smtClean="0">
                <a:latin typeface="Arial" panose="020B0604020202020204" pitchFamily="34" charset="0"/>
                <a:cs typeface="Arial" panose="020B0604020202020204" pitchFamily="34" charset="0"/>
              </a:rPr>
              <a:t>by</a:t>
            </a:r>
            <a:r>
              <a:rPr lang="en-US" sz="3600" spc="-5" dirty="0" smtClean="0">
                <a:latin typeface="Arial" panose="020B0604020202020204" pitchFamily="34" charset="0"/>
                <a:cs typeface="Arial" panose="020B0604020202020204" pitchFamily="34" charset="0"/>
              </a:rPr>
              <a:t> </a:t>
            </a:r>
            <a:r>
              <a:rPr lang="en-US" sz="3600" spc="-9" dirty="0" smtClean="0">
                <a:latin typeface="Arial" panose="020B0604020202020204" pitchFamily="34" charset="0"/>
                <a:cs typeface="Arial" panose="020B0604020202020204" pitchFamily="34" charset="0"/>
              </a:rPr>
              <a:t>Ligation(</a:t>
            </a:r>
            <a:r>
              <a:rPr lang="en-US" sz="3600" spc="-9" dirty="0" err="1" smtClean="0">
                <a:latin typeface="Arial" panose="020B0604020202020204" pitchFamily="34" charset="0"/>
                <a:cs typeface="Arial" panose="020B0604020202020204" pitchFamily="34" charset="0"/>
              </a:rPr>
              <a:t>SOLiD</a:t>
            </a:r>
            <a:r>
              <a:rPr lang="en-US" sz="3600" spc="-9" dirty="0" smtClean="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35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0408" y="2263247"/>
            <a:ext cx="8702040" cy="2400657"/>
          </a:xfrm>
          <a:prstGeom prst="rect">
            <a:avLst/>
          </a:prstGeom>
        </p:spPr>
        <p:txBody>
          <a:bodyPr wrap="square">
            <a:spAutoFit/>
          </a:bodyPr>
          <a:lstStyle/>
          <a:p>
            <a:pPr>
              <a:lnSpc>
                <a:spcPct val="150000"/>
              </a:lnSpc>
            </a:pPr>
            <a:r>
              <a:rPr lang="en-US" altLang="zh-CN" sz="2000" b="1" dirty="0" smtClean="0">
                <a:latin typeface="Arial" panose="020B0604020202020204" pitchFamily="34" charset="0"/>
                <a:cs typeface="Arial" panose="020B0604020202020204" pitchFamily="34" charset="0"/>
              </a:rPr>
              <a:t>Limitations</a:t>
            </a:r>
          </a:p>
          <a:p>
            <a:pPr>
              <a:lnSpc>
                <a:spcPct val="150000"/>
              </a:lnSpc>
            </a:pP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2000" b="1" dirty="0">
                <a:latin typeface="Arial" panose="020B0604020202020204" pitchFamily="34" charset="0"/>
                <a:cs typeface="Arial" panose="020B0604020202020204" pitchFamily="34" charset="0"/>
              </a:rPr>
              <a:t>This sequencing by ligation method has been reported to have problems sequencing palindromic sequences</a:t>
            </a:r>
            <a:endParaRPr lang="zh-CN" alt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888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0366" y="796769"/>
            <a:ext cx="4590826"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Base</a:t>
            </a:r>
            <a:r>
              <a:rPr sz="3630" spc="9" dirty="0"/>
              <a:t> </a:t>
            </a:r>
            <a:r>
              <a:rPr sz="3630" spc="-9" dirty="0"/>
              <a:t>Interrogations</a:t>
            </a:r>
            <a:endParaRPr sz="3630" dirty="0"/>
          </a:p>
        </p:txBody>
      </p:sp>
      <p:sp>
        <p:nvSpPr>
          <p:cNvPr id="3" name="object 3"/>
          <p:cNvSpPr/>
          <p:nvPr/>
        </p:nvSpPr>
        <p:spPr>
          <a:xfrm>
            <a:off x="2217549" y="2040515"/>
            <a:ext cx="7683450" cy="2753198"/>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438001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1838" y="689116"/>
            <a:ext cx="3826072"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2 </a:t>
            </a:r>
            <a:r>
              <a:rPr sz="3630" spc="-9" dirty="0"/>
              <a:t>Base</a:t>
            </a:r>
            <a:r>
              <a:rPr sz="3630" spc="-23" dirty="0"/>
              <a:t> </a:t>
            </a:r>
            <a:r>
              <a:rPr sz="3630" spc="-9" dirty="0"/>
              <a:t>encoding</a:t>
            </a:r>
            <a:endParaRPr sz="3630"/>
          </a:p>
        </p:txBody>
      </p:sp>
      <p:grpSp>
        <p:nvGrpSpPr>
          <p:cNvPr id="3" name="object 3"/>
          <p:cNvGrpSpPr/>
          <p:nvPr/>
        </p:nvGrpSpPr>
        <p:grpSpPr>
          <a:xfrm>
            <a:off x="2029968" y="1559858"/>
            <a:ext cx="7781544" cy="4694638"/>
            <a:chOff x="2450469" y="2101595"/>
            <a:chExt cx="5487670" cy="3962400"/>
          </a:xfrm>
        </p:grpSpPr>
        <p:sp>
          <p:nvSpPr>
            <p:cNvPr id="4" name="object 4"/>
            <p:cNvSpPr/>
            <p:nvPr/>
          </p:nvSpPr>
          <p:spPr>
            <a:xfrm>
              <a:off x="2450469" y="2101595"/>
              <a:ext cx="5487540" cy="3962400"/>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5859658" y="3412235"/>
              <a:ext cx="304800" cy="257810"/>
            </a:xfrm>
            <a:custGeom>
              <a:avLst/>
              <a:gdLst/>
              <a:ahLst/>
              <a:cxnLst/>
              <a:rect l="l" t="t" r="r" b="b"/>
              <a:pathLst>
                <a:path w="304800" h="257810">
                  <a:moveTo>
                    <a:pt x="304799" y="257555"/>
                  </a:moveTo>
                  <a:lnTo>
                    <a:pt x="304799" y="0"/>
                  </a:lnTo>
                  <a:lnTo>
                    <a:pt x="0" y="0"/>
                  </a:lnTo>
                  <a:lnTo>
                    <a:pt x="0" y="257555"/>
                  </a:lnTo>
                  <a:lnTo>
                    <a:pt x="304799" y="257555"/>
                  </a:lnTo>
                  <a:close/>
                </a:path>
              </a:pathLst>
            </a:custGeom>
            <a:solidFill>
              <a:srgbClr val="FFFFFF"/>
            </a:solidFill>
          </p:spPr>
          <p:txBody>
            <a:bodyPr wrap="square" lIns="0" tIns="0" rIns="0" bIns="0" rtlCol="0"/>
            <a:lstStyle/>
            <a:p>
              <a:endParaRPr sz="1634"/>
            </a:p>
          </p:txBody>
        </p:sp>
      </p:grpSp>
      <p:sp>
        <p:nvSpPr>
          <p:cNvPr id="6" name="object 6"/>
          <p:cNvSpPr txBox="1"/>
          <p:nvPr/>
        </p:nvSpPr>
        <p:spPr>
          <a:xfrm>
            <a:off x="6581833" y="3115720"/>
            <a:ext cx="194214" cy="179249"/>
          </a:xfrm>
          <a:prstGeom prst="rect">
            <a:avLst/>
          </a:prstGeom>
        </p:spPr>
        <p:txBody>
          <a:bodyPr vert="horz" wrap="square" lIns="0" tIns="11526" rIns="0" bIns="0" rtlCol="0">
            <a:spAutoFit/>
          </a:bodyPr>
          <a:lstStyle/>
          <a:p>
            <a:pPr marL="11527">
              <a:spcBef>
                <a:spcPts val="91"/>
              </a:spcBef>
            </a:pPr>
            <a:r>
              <a:rPr sz="1089" spc="-73" dirty="0">
                <a:solidFill>
                  <a:srgbClr val="3F3F3F"/>
                </a:solidFill>
                <a:latin typeface="Verdana"/>
                <a:cs typeface="Verdana"/>
              </a:rPr>
              <a:t>A</a:t>
            </a:r>
            <a:r>
              <a:rPr sz="1089" dirty="0">
                <a:solidFill>
                  <a:srgbClr val="3F3F3F"/>
                </a:solidFill>
                <a:latin typeface="Verdana"/>
                <a:cs typeface="Verdana"/>
              </a:rPr>
              <a:t>T</a:t>
            </a:r>
            <a:endParaRPr sz="1089">
              <a:latin typeface="Verdana"/>
              <a:cs typeface="Verdana"/>
            </a:endParaRPr>
          </a:p>
        </p:txBody>
      </p:sp>
    </p:spTree>
    <p:extLst>
      <p:ext uri="{BB962C8B-B14F-4D97-AF65-F5344CB8AC3E}">
        <p14:creationId xmlns:p14="http://schemas.microsoft.com/office/powerpoint/2010/main" val="192391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9931" y="713168"/>
            <a:ext cx="5482366" cy="569671"/>
          </a:xfrm>
          <a:prstGeom prst="rect">
            <a:avLst/>
          </a:prstGeom>
        </p:spPr>
        <p:txBody>
          <a:bodyPr vert="horz" wrap="square" lIns="0" tIns="10950" rIns="0" bIns="0" rtlCol="0" anchor="ctr">
            <a:spAutoFit/>
          </a:bodyPr>
          <a:lstStyle/>
          <a:p>
            <a:pPr marL="11527">
              <a:lnSpc>
                <a:spcPct val="100000"/>
              </a:lnSpc>
              <a:spcBef>
                <a:spcPts val="86"/>
              </a:spcBef>
            </a:pPr>
            <a:r>
              <a:rPr sz="3630" b="1" spc="-5" dirty="0"/>
              <a:t>emPCR and </a:t>
            </a:r>
            <a:r>
              <a:rPr sz="3630" b="1" spc="-9" dirty="0"/>
              <a:t>Enrichment</a:t>
            </a:r>
            <a:endParaRPr sz="3630" b="1" dirty="0"/>
          </a:p>
        </p:txBody>
      </p:sp>
      <p:grpSp>
        <p:nvGrpSpPr>
          <p:cNvPr id="3" name="object 3"/>
          <p:cNvGrpSpPr/>
          <p:nvPr/>
        </p:nvGrpSpPr>
        <p:grpSpPr>
          <a:xfrm>
            <a:off x="2517231" y="1442808"/>
            <a:ext cx="7878626" cy="4587878"/>
            <a:chOff x="1307471" y="2093527"/>
            <a:chExt cx="6006465" cy="3877945"/>
          </a:xfrm>
        </p:grpSpPr>
        <p:sp>
          <p:nvSpPr>
            <p:cNvPr id="4" name="object 4"/>
            <p:cNvSpPr/>
            <p:nvPr/>
          </p:nvSpPr>
          <p:spPr>
            <a:xfrm>
              <a:off x="1406541" y="2093527"/>
              <a:ext cx="5659341" cy="2012968"/>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1307471" y="4082796"/>
              <a:ext cx="6006084" cy="1888235"/>
            </a:xfrm>
            <a:prstGeom prst="rect">
              <a:avLst/>
            </a:prstGeom>
            <a:blipFill>
              <a:blip r:embed="rId3" cstate="print"/>
              <a:stretch>
                <a:fillRect/>
              </a:stretch>
            </a:blipFill>
          </p:spPr>
          <p:txBody>
            <a:bodyPr wrap="square" lIns="0" tIns="0" rIns="0" bIns="0" rtlCol="0"/>
            <a:lstStyle/>
            <a:p>
              <a:endParaRPr sz="1634"/>
            </a:p>
          </p:txBody>
        </p:sp>
      </p:grpSp>
      <p:sp>
        <p:nvSpPr>
          <p:cNvPr id="6" name="object 6"/>
          <p:cNvSpPr txBox="1"/>
          <p:nvPr/>
        </p:nvSpPr>
        <p:spPr>
          <a:xfrm>
            <a:off x="3332769" y="6400416"/>
            <a:ext cx="4799447" cy="234516"/>
          </a:xfrm>
          <a:prstGeom prst="rect">
            <a:avLst/>
          </a:prstGeom>
        </p:spPr>
        <p:txBody>
          <a:bodyPr vert="horz" wrap="square" lIns="0" tIns="10950" rIns="0" bIns="0" rtlCol="0">
            <a:spAutoFit/>
          </a:bodyPr>
          <a:lstStyle/>
          <a:p>
            <a:pPr marL="11527">
              <a:spcBef>
                <a:spcPts val="86"/>
              </a:spcBef>
            </a:pPr>
            <a:r>
              <a:rPr sz="1452" spc="-5" dirty="0">
                <a:latin typeface="Arial"/>
                <a:cs typeface="Arial"/>
              </a:rPr>
              <a:t>3’ Modification allows </a:t>
            </a:r>
            <a:r>
              <a:rPr sz="1452" dirty="0">
                <a:latin typeface="Arial"/>
                <a:cs typeface="Arial"/>
              </a:rPr>
              <a:t>covalent </a:t>
            </a:r>
            <a:r>
              <a:rPr sz="1452" spc="-5" dirty="0">
                <a:latin typeface="Arial"/>
                <a:cs typeface="Arial"/>
              </a:rPr>
              <a:t>bonding to the slide</a:t>
            </a:r>
            <a:r>
              <a:rPr sz="1452" spc="-14" dirty="0">
                <a:latin typeface="Arial"/>
                <a:cs typeface="Arial"/>
              </a:rPr>
              <a:t> </a:t>
            </a:r>
            <a:r>
              <a:rPr sz="1452" spc="-5" dirty="0">
                <a:latin typeface="Arial"/>
                <a:cs typeface="Arial"/>
              </a:rPr>
              <a:t>surface</a:t>
            </a:r>
            <a:endParaRPr sz="1452" dirty="0">
              <a:latin typeface="Arial"/>
              <a:cs typeface="Arial"/>
            </a:endParaRPr>
          </a:p>
        </p:txBody>
      </p:sp>
    </p:spTree>
    <p:extLst>
      <p:ext uri="{BB962C8B-B14F-4D97-AF65-F5344CB8AC3E}">
        <p14:creationId xmlns:p14="http://schemas.microsoft.com/office/powerpoint/2010/main" val="309834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3120" y="796769"/>
            <a:ext cx="6845898" cy="569671"/>
          </a:xfrm>
          <a:prstGeom prst="rect">
            <a:avLst/>
          </a:prstGeom>
        </p:spPr>
        <p:txBody>
          <a:bodyPr vert="horz" wrap="square" lIns="0" tIns="10950" rIns="0" bIns="0" rtlCol="0" anchor="ctr">
            <a:spAutoFit/>
          </a:bodyPr>
          <a:lstStyle/>
          <a:p>
            <a:pPr marL="11527">
              <a:lnSpc>
                <a:spcPct val="100000"/>
              </a:lnSpc>
              <a:spcBef>
                <a:spcPts val="86"/>
              </a:spcBef>
            </a:pPr>
            <a:r>
              <a:rPr sz="3630" spc="-5" dirty="0"/>
              <a:t>A </a:t>
            </a:r>
            <a:r>
              <a:rPr sz="3630" spc="-9" dirty="0"/>
              <a:t>quick history </a:t>
            </a:r>
            <a:r>
              <a:rPr sz="3630" spc="-5" dirty="0"/>
              <a:t>of</a:t>
            </a:r>
            <a:r>
              <a:rPr sz="3630" spc="95" dirty="0"/>
              <a:t> </a:t>
            </a:r>
            <a:r>
              <a:rPr sz="3630" spc="-9" dirty="0"/>
              <a:t>sequencing</a:t>
            </a:r>
            <a:endParaRPr sz="3630"/>
          </a:p>
        </p:txBody>
      </p:sp>
      <p:sp>
        <p:nvSpPr>
          <p:cNvPr id="3" name="object 3"/>
          <p:cNvSpPr txBox="1"/>
          <p:nvPr/>
        </p:nvSpPr>
        <p:spPr>
          <a:xfrm>
            <a:off x="2432456" y="1706510"/>
            <a:ext cx="6708161" cy="2344187"/>
          </a:xfrm>
          <a:prstGeom prst="rect">
            <a:avLst/>
          </a:prstGeom>
        </p:spPr>
        <p:txBody>
          <a:bodyPr vert="horz" wrap="square" lIns="0" tIns="101429" rIns="0" bIns="0" rtlCol="0">
            <a:spAutoFit/>
          </a:bodyPr>
          <a:lstStyle/>
          <a:p>
            <a:pPr marL="11527">
              <a:spcBef>
                <a:spcPts val="799"/>
              </a:spcBef>
            </a:pPr>
            <a:r>
              <a:rPr sz="2904" dirty="0">
                <a:latin typeface="Verdana"/>
                <a:cs typeface="Verdana"/>
              </a:rPr>
              <a:t>•</a:t>
            </a:r>
            <a:r>
              <a:rPr sz="2904" spc="-163" dirty="0">
                <a:latin typeface="Verdana"/>
                <a:cs typeface="Verdana"/>
              </a:rPr>
              <a:t> </a:t>
            </a:r>
            <a:r>
              <a:rPr sz="2904" dirty="0">
                <a:latin typeface="Verdana"/>
                <a:cs typeface="Verdana"/>
              </a:rPr>
              <a:t>1977</a:t>
            </a:r>
            <a:endParaRPr sz="2904">
              <a:latin typeface="Verdana"/>
              <a:cs typeface="Verdana"/>
            </a:endParaRPr>
          </a:p>
          <a:p>
            <a:pPr marL="425905">
              <a:spcBef>
                <a:spcPts val="613"/>
              </a:spcBef>
            </a:pPr>
            <a:r>
              <a:rPr sz="2541" spc="-5" dirty="0">
                <a:latin typeface="Verdana"/>
                <a:cs typeface="Verdana"/>
              </a:rPr>
              <a:t>– First genome</a:t>
            </a:r>
            <a:r>
              <a:rPr sz="2541" spc="-417" dirty="0">
                <a:latin typeface="Verdana"/>
                <a:cs typeface="Verdana"/>
              </a:rPr>
              <a:t> </a:t>
            </a:r>
            <a:r>
              <a:rPr sz="2541" spc="-5" dirty="0">
                <a:latin typeface="Verdana"/>
                <a:cs typeface="Verdana"/>
              </a:rPr>
              <a:t>(ФX174)</a:t>
            </a:r>
            <a:endParaRPr sz="2541">
              <a:latin typeface="Verdana"/>
              <a:cs typeface="Verdana"/>
            </a:endParaRPr>
          </a:p>
          <a:p>
            <a:pPr marL="425905">
              <a:spcBef>
                <a:spcPts val="613"/>
              </a:spcBef>
            </a:pPr>
            <a:r>
              <a:rPr sz="2541" spc="-5" dirty="0">
                <a:latin typeface="Verdana"/>
                <a:cs typeface="Verdana"/>
              </a:rPr>
              <a:t>– </a:t>
            </a:r>
            <a:r>
              <a:rPr sz="2541" spc="-9" dirty="0">
                <a:latin typeface="Verdana"/>
                <a:cs typeface="Verdana"/>
              </a:rPr>
              <a:t>Sequencing </a:t>
            </a:r>
            <a:r>
              <a:rPr sz="2541" spc="-5" dirty="0">
                <a:latin typeface="Verdana"/>
                <a:cs typeface="Verdana"/>
              </a:rPr>
              <a:t>by synthesis</a:t>
            </a:r>
            <a:r>
              <a:rPr sz="2541" spc="-371" dirty="0">
                <a:latin typeface="Verdana"/>
                <a:cs typeface="Verdana"/>
              </a:rPr>
              <a:t> </a:t>
            </a:r>
            <a:r>
              <a:rPr sz="2541" spc="-5" dirty="0">
                <a:latin typeface="Verdana"/>
                <a:cs typeface="Verdana"/>
              </a:rPr>
              <a:t>(Sanger)</a:t>
            </a:r>
            <a:endParaRPr sz="2541">
              <a:latin typeface="Verdana"/>
              <a:cs typeface="Verdana"/>
            </a:endParaRPr>
          </a:p>
          <a:p>
            <a:pPr marL="686404" marR="4611" indent="-260499">
              <a:spcBef>
                <a:spcPts val="608"/>
              </a:spcBef>
            </a:pPr>
            <a:r>
              <a:rPr sz="2541" spc="-5" dirty="0">
                <a:latin typeface="Verdana"/>
                <a:cs typeface="Verdana"/>
              </a:rPr>
              <a:t>– </a:t>
            </a:r>
            <a:r>
              <a:rPr sz="2541" spc="-9" dirty="0">
                <a:latin typeface="Verdana"/>
                <a:cs typeface="Verdana"/>
              </a:rPr>
              <a:t>Sequencing </a:t>
            </a:r>
            <a:r>
              <a:rPr sz="2541" spc="-5" dirty="0">
                <a:latin typeface="Verdana"/>
                <a:cs typeface="Verdana"/>
              </a:rPr>
              <a:t>by degradation</a:t>
            </a:r>
            <a:r>
              <a:rPr sz="2541" spc="-363" dirty="0">
                <a:latin typeface="Verdana"/>
                <a:cs typeface="Verdana"/>
              </a:rPr>
              <a:t> </a:t>
            </a:r>
            <a:r>
              <a:rPr sz="2541" spc="-5" dirty="0">
                <a:latin typeface="Verdana"/>
                <a:cs typeface="Verdana"/>
              </a:rPr>
              <a:t>(Maxam-  Gilbert)</a:t>
            </a:r>
            <a:endParaRPr sz="2541">
              <a:latin typeface="Verdana"/>
              <a:cs typeface="Verdana"/>
            </a:endParaRPr>
          </a:p>
        </p:txBody>
      </p:sp>
    </p:spTree>
    <p:extLst>
      <p:ext uri="{BB962C8B-B14F-4D97-AF65-F5344CB8AC3E}">
        <p14:creationId xmlns:p14="http://schemas.microsoft.com/office/powerpoint/2010/main" val="2616216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5291" y="796769"/>
            <a:ext cx="4019710"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Platform</a:t>
            </a:r>
            <a:r>
              <a:rPr sz="3630" dirty="0"/>
              <a:t> </a:t>
            </a:r>
            <a:r>
              <a:rPr sz="3630" spc="-9" dirty="0"/>
              <a:t>Updates</a:t>
            </a:r>
            <a:endParaRPr sz="3630"/>
          </a:p>
        </p:txBody>
      </p:sp>
      <p:sp>
        <p:nvSpPr>
          <p:cNvPr id="3" name="object 3"/>
          <p:cNvSpPr/>
          <p:nvPr/>
        </p:nvSpPr>
        <p:spPr>
          <a:xfrm>
            <a:off x="5088512" y="1849240"/>
            <a:ext cx="4892116" cy="735822"/>
          </a:xfrm>
          <a:prstGeom prst="rect">
            <a:avLst/>
          </a:prstGeom>
          <a:blipFill>
            <a:blip r:embed="rId2" cstate="print"/>
            <a:stretch>
              <a:fillRect/>
            </a:stretch>
          </a:blipFill>
        </p:spPr>
        <p:txBody>
          <a:bodyPr wrap="square" lIns="0" tIns="0" rIns="0" bIns="0" rtlCol="0"/>
          <a:lstStyle/>
          <a:p>
            <a:endParaRPr sz="1634"/>
          </a:p>
        </p:txBody>
      </p:sp>
      <p:sp>
        <p:nvSpPr>
          <p:cNvPr id="4" name="object 4"/>
          <p:cNvSpPr txBox="1"/>
          <p:nvPr/>
        </p:nvSpPr>
        <p:spPr>
          <a:xfrm>
            <a:off x="5164128" y="1898571"/>
            <a:ext cx="4389120" cy="606738"/>
          </a:xfrm>
          <a:prstGeom prst="rect">
            <a:avLst/>
          </a:prstGeom>
        </p:spPr>
        <p:txBody>
          <a:bodyPr vert="horz" wrap="square" lIns="0" tIns="42070" rIns="0" bIns="0" rtlCol="0">
            <a:spAutoFit/>
          </a:bodyPr>
          <a:lstStyle/>
          <a:p>
            <a:pPr marL="218428" marR="4611" indent="-207477">
              <a:lnSpc>
                <a:spcPts val="2187"/>
              </a:lnSpc>
              <a:spcBef>
                <a:spcPts val="331"/>
              </a:spcBef>
            </a:pPr>
            <a:r>
              <a:rPr sz="1997" spc="-5" dirty="0">
                <a:latin typeface="Verdana"/>
                <a:cs typeface="Verdana"/>
              </a:rPr>
              <a:t>• </a:t>
            </a:r>
            <a:r>
              <a:rPr sz="1997" spc="-9" dirty="0">
                <a:latin typeface="Verdana"/>
                <a:cs typeface="Verdana"/>
              </a:rPr>
              <a:t>50bp </a:t>
            </a:r>
            <a:r>
              <a:rPr sz="1997" spc="-14" dirty="0">
                <a:latin typeface="Verdana"/>
                <a:cs typeface="Verdana"/>
              </a:rPr>
              <a:t>Paired </a:t>
            </a:r>
            <a:r>
              <a:rPr sz="1997" spc="-5" dirty="0">
                <a:latin typeface="Verdana"/>
                <a:cs typeface="Verdana"/>
              </a:rPr>
              <a:t>reads </a:t>
            </a:r>
            <a:r>
              <a:rPr sz="1997" spc="-9" dirty="0">
                <a:latin typeface="Verdana"/>
                <a:cs typeface="Verdana"/>
              </a:rPr>
              <a:t>~50Gbp </a:t>
            </a:r>
            <a:r>
              <a:rPr sz="1997" spc="-5" dirty="0">
                <a:latin typeface="Verdana"/>
                <a:cs typeface="Verdana"/>
              </a:rPr>
              <a:t>/</a:t>
            </a:r>
            <a:r>
              <a:rPr sz="1997" spc="-100" dirty="0">
                <a:latin typeface="Verdana"/>
                <a:cs typeface="Verdana"/>
              </a:rPr>
              <a:t> </a:t>
            </a:r>
            <a:r>
              <a:rPr sz="1997" spc="-5" dirty="0">
                <a:latin typeface="Verdana"/>
                <a:cs typeface="Verdana"/>
              </a:rPr>
              <a:t>run  </a:t>
            </a:r>
            <a:r>
              <a:rPr sz="1997" spc="-9" dirty="0">
                <a:latin typeface="Verdana"/>
                <a:cs typeface="Verdana"/>
              </a:rPr>
              <a:t>(12</a:t>
            </a:r>
            <a:r>
              <a:rPr sz="1997" spc="9" dirty="0">
                <a:latin typeface="Verdana"/>
                <a:cs typeface="Verdana"/>
              </a:rPr>
              <a:t> </a:t>
            </a:r>
            <a:r>
              <a:rPr sz="1997" spc="-9" dirty="0">
                <a:latin typeface="Verdana"/>
                <a:cs typeface="Verdana"/>
              </a:rPr>
              <a:t>days)</a:t>
            </a:r>
            <a:endParaRPr sz="1997" dirty="0">
              <a:latin typeface="Verdana"/>
              <a:cs typeface="Verdana"/>
            </a:endParaRPr>
          </a:p>
        </p:txBody>
      </p:sp>
      <p:grpSp>
        <p:nvGrpSpPr>
          <p:cNvPr id="5" name="object 5"/>
          <p:cNvGrpSpPr/>
          <p:nvPr/>
        </p:nvGrpSpPr>
        <p:grpSpPr>
          <a:xfrm>
            <a:off x="2349926" y="1759336"/>
            <a:ext cx="2762218" cy="914591"/>
            <a:chOff x="1219081" y="1938527"/>
            <a:chExt cx="3043555" cy="1007744"/>
          </a:xfrm>
        </p:grpSpPr>
        <p:sp>
          <p:nvSpPr>
            <p:cNvPr id="6" name="object 6"/>
            <p:cNvSpPr/>
            <p:nvPr/>
          </p:nvSpPr>
          <p:spPr>
            <a:xfrm>
              <a:off x="1231273" y="1950719"/>
              <a:ext cx="3017520" cy="982980"/>
            </a:xfrm>
            <a:custGeom>
              <a:avLst/>
              <a:gdLst/>
              <a:ahLst/>
              <a:cxnLst/>
              <a:rect l="l" t="t" r="r" b="b"/>
              <a:pathLst>
                <a:path w="3017520" h="982980">
                  <a:moveTo>
                    <a:pt x="3017516" y="819911"/>
                  </a:moveTo>
                  <a:lnTo>
                    <a:pt x="3017516" y="164591"/>
                  </a:lnTo>
                  <a:lnTo>
                    <a:pt x="3011681" y="121179"/>
                  </a:lnTo>
                  <a:lnTo>
                    <a:pt x="2995221" y="81957"/>
                  </a:lnTo>
                  <a:lnTo>
                    <a:pt x="2969701" y="48577"/>
                  </a:lnTo>
                  <a:lnTo>
                    <a:pt x="2936688" y="22690"/>
                  </a:lnTo>
                  <a:lnTo>
                    <a:pt x="2897748" y="5947"/>
                  </a:lnTo>
                  <a:lnTo>
                    <a:pt x="2854448" y="0"/>
                  </a:lnTo>
                  <a:lnTo>
                    <a:pt x="164591" y="0"/>
                  </a:lnTo>
                  <a:lnTo>
                    <a:pt x="121179" y="5947"/>
                  </a:lnTo>
                  <a:lnTo>
                    <a:pt x="81957" y="22690"/>
                  </a:lnTo>
                  <a:lnTo>
                    <a:pt x="48577" y="48577"/>
                  </a:lnTo>
                  <a:lnTo>
                    <a:pt x="22690" y="81957"/>
                  </a:lnTo>
                  <a:lnTo>
                    <a:pt x="5947" y="121179"/>
                  </a:lnTo>
                  <a:lnTo>
                    <a:pt x="0" y="164591"/>
                  </a:lnTo>
                  <a:lnTo>
                    <a:pt x="0" y="819911"/>
                  </a:lnTo>
                  <a:lnTo>
                    <a:pt x="5947" y="863211"/>
                  </a:lnTo>
                  <a:lnTo>
                    <a:pt x="22690" y="902151"/>
                  </a:lnTo>
                  <a:lnTo>
                    <a:pt x="48577" y="935164"/>
                  </a:lnTo>
                  <a:lnTo>
                    <a:pt x="81957" y="960684"/>
                  </a:lnTo>
                  <a:lnTo>
                    <a:pt x="121179" y="977145"/>
                  </a:lnTo>
                  <a:lnTo>
                    <a:pt x="164591" y="982979"/>
                  </a:lnTo>
                  <a:lnTo>
                    <a:pt x="2854448" y="982979"/>
                  </a:lnTo>
                  <a:lnTo>
                    <a:pt x="2897748" y="977145"/>
                  </a:lnTo>
                  <a:lnTo>
                    <a:pt x="2936688" y="960684"/>
                  </a:lnTo>
                  <a:lnTo>
                    <a:pt x="2969701" y="935164"/>
                  </a:lnTo>
                  <a:lnTo>
                    <a:pt x="2995221" y="902151"/>
                  </a:lnTo>
                  <a:lnTo>
                    <a:pt x="3011681" y="863211"/>
                  </a:lnTo>
                  <a:lnTo>
                    <a:pt x="3017516" y="819911"/>
                  </a:lnTo>
                  <a:close/>
                </a:path>
              </a:pathLst>
            </a:custGeom>
            <a:solidFill>
              <a:srgbClr val="323298"/>
            </a:solidFill>
          </p:spPr>
          <p:txBody>
            <a:bodyPr wrap="square" lIns="0" tIns="0" rIns="0" bIns="0" rtlCol="0"/>
            <a:lstStyle/>
            <a:p>
              <a:endParaRPr sz="1634"/>
            </a:p>
          </p:txBody>
        </p:sp>
        <p:sp>
          <p:nvSpPr>
            <p:cNvPr id="7" name="object 7"/>
            <p:cNvSpPr/>
            <p:nvPr/>
          </p:nvSpPr>
          <p:spPr>
            <a:xfrm>
              <a:off x="1219081" y="1938527"/>
              <a:ext cx="3043555" cy="1007744"/>
            </a:xfrm>
            <a:custGeom>
              <a:avLst/>
              <a:gdLst/>
              <a:ahLst/>
              <a:cxnLst/>
              <a:rect l="l" t="t" r="r" b="b"/>
              <a:pathLst>
                <a:path w="3043554" h="1007744">
                  <a:moveTo>
                    <a:pt x="3043425" y="832104"/>
                  </a:moveTo>
                  <a:lnTo>
                    <a:pt x="3043425" y="175260"/>
                  </a:lnTo>
                  <a:lnTo>
                    <a:pt x="3041901" y="158496"/>
                  </a:lnTo>
                  <a:lnTo>
                    <a:pt x="3029709" y="106680"/>
                  </a:lnTo>
                  <a:lnTo>
                    <a:pt x="3002277" y="64008"/>
                  </a:lnTo>
                  <a:lnTo>
                    <a:pt x="2950461" y="21336"/>
                  </a:lnTo>
                  <a:lnTo>
                    <a:pt x="2901693" y="3048"/>
                  </a:lnTo>
                  <a:lnTo>
                    <a:pt x="2866641" y="0"/>
                  </a:lnTo>
                  <a:lnTo>
                    <a:pt x="175260" y="0"/>
                  </a:lnTo>
                  <a:lnTo>
                    <a:pt x="123444" y="7620"/>
                  </a:lnTo>
                  <a:lnTo>
                    <a:pt x="77724" y="30480"/>
                  </a:lnTo>
                  <a:lnTo>
                    <a:pt x="39624" y="65532"/>
                  </a:lnTo>
                  <a:lnTo>
                    <a:pt x="13716" y="108204"/>
                  </a:lnTo>
                  <a:lnTo>
                    <a:pt x="0" y="176784"/>
                  </a:lnTo>
                  <a:lnTo>
                    <a:pt x="0" y="832104"/>
                  </a:lnTo>
                  <a:lnTo>
                    <a:pt x="7620" y="883920"/>
                  </a:lnTo>
                  <a:lnTo>
                    <a:pt x="25908" y="923544"/>
                  </a:lnTo>
                  <a:lnTo>
                    <a:pt x="25908" y="160020"/>
                  </a:lnTo>
                  <a:lnTo>
                    <a:pt x="28956" y="146304"/>
                  </a:lnTo>
                  <a:lnTo>
                    <a:pt x="44196" y="103632"/>
                  </a:lnTo>
                  <a:lnTo>
                    <a:pt x="70104" y="70104"/>
                  </a:lnTo>
                  <a:lnTo>
                    <a:pt x="105156" y="44196"/>
                  </a:lnTo>
                  <a:lnTo>
                    <a:pt x="146304" y="28956"/>
                  </a:lnTo>
                  <a:lnTo>
                    <a:pt x="2883405" y="25908"/>
                  </a:lnTo>
                  <a:lnTo>
                    <a:pt x="2897121" y="28956"/>
                  </a:lnTo>
                  <a:lnTo>
                    <a:pt x="2912361" y="32004"/>
                  </a:lnTo>
                  <a:lnTo>
                    <a:pt x="2951985" y="51816"/>
                  </a:lnTo>
                  <a:lnTo>
                    <a:pt x="2983989" y="80772"/>
                  </a:lnTo>
                  <a:lnTo>
                    <a:pt x="3006849" y="118872"/>
                  </a:lnTo>
                  <a:lnTo>
                    <a:pt x="3017517" y="161544"/>
                  </a:lnTo>
                  <a:lnTo>
                    <a:pt x="3017517" y="922020"/>
                  </a:lnTo>
                  <a:lnTo>
                    <a:pt x="3022089" y="914400"/>
                  </a:lnTo>
                  <a:lnTo>
                    <a:pt x="3029709" y="899160"/>
                  </a:lnTo>
                  <a:lnTo>
                    <a:pt x="3035805" y="883920"/>
                  </a:lnTo>
                  <a:lnTo>
                    <a:pt x="3040377" y="865632"/>
                  </a:lnTo>
                  <a:lnTo>
                    <a:pt x="3043425" y="832104"/>
                  </a:lnTo>
                  <a:close/>
                </a:path>
                <a:path w="3043554" h="1007744">
                  <a:moveTo>
                    <a:pt x="3017517" y="922020"/>
                  </a:moveTo>
                  <a:lnTo>
                    <a:pt x="3017517" y="847344"/>
                  </a:lnTo>
                  <a:lnTo>
                    <a:pt x="3014469" y="862584"/>
                  </a:lnTo>
                  <a:lnTo>
                    <a:pt x="3011421" y="876300"/>
                  </a:lnTo>
                  <a:lnTo>
                    <a:pt x="2991609" y="915924"/>
                  </a:lnTo>
                  <a:lnTo>
                    <a:pt x="2962653" y="947928"/>
                  </a:lnTo>
                  <a:lnTo>
                    <a:pt x="2924553" y="970788"/>
                  </a:lnTo>
                  <a:lnTo>
                    <a:pt x="2866641" y="982980"/>
                  </a:lnTo>
                  <a:lnTo>
                    <a:pt x="176784" y="982980"/>
                  </a:lnTo>
                  <a:lnTo>
                    <a:pt x="160020" y="981456"/>
                  </a:lnTo>
                  <a:lnTo>
                    <a:pt x="117348" y="970788"/>
                  </a:lnTo>
                  <a:lnTo>
                    <a:pt x="80772" y="947928"/>
                  </a:lnTo>
                  <a:lnTo>
                    <a:pt x="51816" y="915924"/>
                  </a:lnTo>
                  <a:lnTo>
                    <a:pt x="44196" y="902208"/>
                  </a:lnTo>
                  <a:lnTo>
                    <a:pt x="36576" y="890016"/>
                  </a:lnTo>
                  <a:lnTo>
                    <a:pt x="32004" y="876300"/>
                  </a:lnTo>
                  <a:lnTo>
                    <a:pt x="25908" y="845820"/>
                  </a:lnTo>
                  <a:lnTo>
                    <a:pt x="25908" y="923544"/>
                  </a:lnTo>
                  <a:lnTo>
                    <a:pt x="51816" y="957072"/>
                  </a:lnTo>
                  <a:lnTo>
                    <a:pt x="92964" y="987552"/>
                  </a:lnTo>
                  <a:lnTo>
                    <a:pt x="141732" y="1004316"/>
                  </a:lnTo>
                  <a:lnTo>
                    <a:pt x="158496" y="1007364"/>
                  </a:lnTo>
                  <a:lnTo>
                    <a:pt x="2884929" y="1007364"/>
                  </a:lnTo>
                  <a:lnTo>
                    <a:pt x="2936745" y="993648"/>
                  </a:lnTo>
                  <a:lnTo>
                    <a:pt x="2979417" y="967740"/>
                  </a:lnTo>
                  <a:lnTo>
                    <a:pt x="3012945" y="929640"/>
                  </a:lnTo>
                  <a:lnTo>
                    <a:pt x="3017517" y="922020"/>
                  </a:lnTo>
                  <a:close/>
                </a:path>
              </a:pathLst>
            </a:custGeom>
            <a:solidFill>
              <a:srgbClr val="FFFFFF"/>
            </a:solidFill>
          </p:spPr>
          <p:txBody>
            <a:bodyPr wrap="square" lIns="0" tIns="0" rIns="0" bIns="0" rtlCol="0"/>
            <a:lstStyle/>
            <a:p>
              <a:endParaRPr sz="1634"/>
            </a:p>
          </p:txBody>
        </p:sp>
      </p:grpSp>
      <p:sp>
        <p:nvSpPr>
          <p:cNvPr id="8" name="object 8"/>
          <p:cNvSpPr txBox="1"/>
          <p:nvPr/>
        </p:nvSpPr>
        <p:spPr>
          <a:xfrm>
            <a:off x="2969108" y="1959428"/>
            <a:ext cx="1521439" cy="458556"/>
          </a:xfrm>
          <a:prstGeom prst="rect">
            <a:avLst/>
          </a:prstGeom>
        </p:spPr>
        <p:txBody>
          <a:bodyPr vert="horz" wrap="square" lIns="0" tIns="11526" rIns="0" bIns="0" rtlCol="0">
            <a:spAutoFit/>
          </a:bodyPr>
          <a:lstStyle/>
          <a:p>
            <a:pPr marL="11527">
              <a:spcBef>
                <a:spcPts val="91"/>
              </a:spcBef>
            </a:pPr>
            <a:r>
              <a:rPr sz="2904" dirty="0">
                <a:solidFill>
                  <a:srgbClr val="FFFFFF"/>
                </a:solidFill>
                <a:latin typeface="Verdana"/>
                <a:cs typeface="Verdana"/>
              </a:rPr>
              <a:t>SOLiD</a:t>
            </a:r>
            <a:r>
              <a:rPr sz="2904" spc="-91" dirty="0">
                <a:solidFill>
                  <a:srgbClr val="FFFFFF"/>
                </a:solidFill>
                <a:latin typeface="Verdana"/>
                <a:cs typeface="Verdana"/>
              </a:rPr>
              <a:t> </a:t>
            </a:r>
            <a:r>
              <a:rPr sz="2904" dirty="0">
                <a:solidFill>
                  <a:srgbClr val="FFFFFF"/>
                </a:solidFill>
                <a:latin typeface="Verdana"/>
                <a:cs typeface="Verdana"/>
              </a:rPr>
              <a:t>3</a:t>
            </a:r>
            <a:endParaRPr sz="2904">
              <a:latin typeface="Verdana"/>
              <a:cs typeface="Verdana"/>
            </a:endParaRPr>
          </a:p>
        </p:txBody>
      </p:sp>
      <p:sp>
        <p:nvSpPr>
          <p:cNvPr id="9" name="object 9"/>
          <p:cNvSpPr/>
          <p:nvPr/>
        </p:nvSpPr>
        <p:spPr>
          <a:xfrm>
            <a:off x="5088512" y="2784232"/>
            <a:ext cx="4892116" cy="737205"/>
          </a:xfrm>
          <a:prstGeom prst="rect">
            <a:avLst/>
          </a:prstGeom>
          <a:blipFill>
            <a:blip r:embed="rId3" cstate="print"/>
            <a:stretch>
              <a:fillRect/>
            </a:stretch>
          </a:blipFill>
        </p:spPr>
        <p:txBody>
          <a:bodyPr wrap="square" lIns="0" tIns="0" rIns="0" bIns="0" rtlCol="0"/>
          <a:lstStyle/>
          <a:p>
            <a:endParaRPr sz="1634"/>
          </a:p>
        </p:txBody>
      </p:sp>
      <p:sp>
        <p:nvSpPr>
          <p:cNvPr id="10" name="object 10"/>
          <p:cNvSpPr txBox="1"/>
          <p:nvPr/>
        </p:nvSpPr>
        <p:spPr>
          <a:xfrm>
            <a:off x="5164128" y="2833563"/>
            <a:ext cx="4551061" cy="606738"/>
          </a:xfrm>
          <a:prstGeom prst="rect">
            <a:avLst/>
          </a:prstGeom>
        </p:spPr>
        <p:txBody>
          <a:bodyPr vert="horz" wrap="square" lIns="0" tIns="42070" rIns="0" bIns="0" rtlCol="0">
            <a:spAutoFit/>
          </a:bodyPr>
          <a:lstStyle/>
          <a:p>
            <a:pPr marL="218428" marR="4611" indent="-207477">
              <a:lnSpc>
                <a:spcPts val="2187"/>
              </a:lnSpc>
              <a:spcBef>
                <a:spcPts val="331"/>
              </a:spcBef>
            </a:pPr>
            <a:r>
              <a:rPr sz="1997" spc="-5" dirty="0">
                <a:latin typeface="Verdana"/>
                <a:cs typeface="Verdana"/>
              </a:rPr>
              <a:t>• </a:t>
            </a:r>
            <a:r>
              <a:rPr sz="1997" spc="-9" dirty="0">
                <a:latin typeface="Verdana"/>
                <a:cs typeface="Verdana"/>
              </a:rPr>
              <a:t>50bp </a:t>
            </a:r>
            <a:r>
              <a:rPr sz="1997" spc="-14" dirty="0">
                <a:latin typeface="Verdana"/>
                <a:cs typeface="Verdana"/>
              </a:rPr>
              <a:t>Paired </a:t>
            </a:r>
            <a:r>
              <a:rPr sz="1997" spc="-5" dirty="0">
                <a:latin typeface="Verdana"/>
                <a:cs typeface="Verdana"/>
              </a:rPr>
              <a:t>reads </a:t>
            </a:r>
            <a:r>
              <a:rPr sz="1997" spc="-9" dirty="0">
                <a:latin typeface="Verdana"/>
                <a:cs typeface="Verdana"/>
              </a:rPr>
              <a:t>~100Gbp </a:t>
            </a:r>
            <a:r>
              <a:rPr sz="1997" spc="-5" dirty="0">
                <a:latin typeface="Verdana"/>
                <a:cs typeface="Verdana"/>
              </a:rPr>
              <a:t>/</a:t>
            </a:r>
            <a:r>
              <a:rPr sz="1997" spc="-86" dirty="0">
                <a:latin typeface="Verdana"/>
                <a:cs typeface="Verdana"/>
              </a:rPr>
              <a:t> </a:t>
            </a:r>
            <a:r>
              <a:rPr sz="1997" spc="-5" dirty="0">
                <a:latin typeface="Verdana"/>
                <a:cs typeface="Verdana"/>
              </a:rPr>
              <a:t>run  </a:t>
            </a:r>
            <a:r>
              <a:rPr sz="1997" spc="-9" dirty="0">
                <a:latin typeface="Verdana"/>
                <a:cs typeface="Verdana"/>
              </a:rPr>
              <a:t>(12</a:t>
            </a:r>
            <a:r>
              <a:rPr sz="1997" spc="9" dirty="0">
                <a:latin typeface="Verdana"/>
                <a:cs typeface="Verdana"/>
              </a:rPr>
              <a:t> </a:t>
            </a:r>
            <a:r>
              <a:rPr sz="1997" spc="-9" dirty="0">
                <a:latin typeface="Verdana"/>
                <a:cs typeface="Verdana"/>
              </a:rPr>
              <a:t>days)</a:t>
            </a:r>
            <a:endParaRPr sz="1997" dirty="0">
              <a:latin typeface="Verdana"/>
              <a:cs typeface="Verdana"/>
            </a:endParaRPr>
          </a:p>
        </p:txBody>
      </p:sp>
      <p:grpSp>
        <p:nvGrpSpPr>
          <p:cNvPr id="11" name="object 11"/>
          <p:cNvGrpSpPr/>
          <p:nvPr/>
        </p:nvGrpSpPr>
        <p:grpSpPr>
          <a:xfrm>
            <a:off x="2349926" y="2695713"/>
            <a:ext cx="2762218" cy="914591"/>
            <a:chOff x="1219081" y="2970276"/>
            <a:chExt cx="3043555" cy="1007744"/>
          </a:xfrm>
        </p:grpSpPr>
        <p:sp>
          <p:nvSpPr>
            <p:cNvPr id="12" name="object 12"/>
            <p:cNvSpPr/>
            <p:nvPr/>
          </p:nvSpPr>
          <p:spPr>
            <a:xfrm>
              <a:off x="1231273" y="2982467"/>
              <a:ext cx="3017520" cy="982980"/>
            </a:xfrm>
            <a:custGeom>
              <a:avLst/>
              <a:gdLst/>
              <a:ahLst/>
              <a:cxnLst/>
              <a:rect l="l" t="t" r="r" b="b"/>
              <a:pathLst>
                <a:path w="3017520" h="982979">
                  <a:moveTo>
                    <a:pt x="3017516" y="818387"/>
                  </a:moveTo>
                  <a:lnTo>
                    <a:pt x="3017516" y="164591"/>
                  </a:lnTo>
                  <a:lnTo>
                    <a:pt x="3011681" y="120649"/>
                  </a:lnTo>
                  <a:lnTo>
                    <a:pt x="2995221" y="81279"/>
                  </a:lnTo>
                  <a:lnTo>
                    <a:pt x="2969701" y="48005"/>
                  </a:lnTo>
                  <a:lnTo>
                    <a:pt x="2936688" y="22351"/>
                  </a:lnTo>
                  <a:lnTo>
                    <a:pt x="2897748" y="5841"/>
                  </a:lnTo>
                  <a:lnTo>
                    <a:pt x="2854448" y="0"/>
                  </a:lnTo>
                  <a:lnTo>
                    <a:pt x="164591" y="0"/>
                  </a:lnTo>
                  <a:lnTo>
                    <a:pt x="121179" y="5841"/>
                  </a:lnTo>
                  <a:lnTo>
                    <a:pt x="81957" y="22351"/>
                  </a:lnTo>
                  <a:lnTo>
                    <a:pt x="48577" y="48005"/>
                  </a:lnTo>
                  <a:lnTo>
                    <a:pt x="22690" y="81279"/>
                  </a:lnTo>
                  <a:lnTo>
                    <a:pt x="5947" y="120649"/>
                  </a:lnTo>
                  <a:lnTo>
                    <a:pt x="0" y="164591"/>
                  </a:lnTo>
                  <a:lnTo>
                    <a:pt x="0" y="818387"/>
                  </a:lnTo>
                  <a:lnTo>
                    <a:pt x="5947" y="862329"/>
                  </a:lnTo>
                  <a:lnTo>
                    <a:pt x="22690" y="901699"/>
                  </a:lnTo>
                  <a:lnTo>
                    <a:pt x="48577" y="934973"/>
                  </a:lnTo>
                  <a:lnTo>
                    <a:pt x="81957" y="960627"/>
                  </a:lnTo>
                  <a:lnTo>
                    <a:pt x="121179" y="977137"/>
                  </a:lnTo>
                  <a:lnTo>
                    <a:pt x="164591" y="982979"/>
                  </a:lnTo>
                  <a:lnTo>
                    <a:pt x="2854448" y="982979"/>
                  </a:lnTo>
                  <a:lnTo>
                    <a:pt x="2897748" y="977137"/>
                  </a:lnTo>
                  <a:lnTo>
                    <a:pt x="2936688" y="960627"/>
                  </a:lnTo>
                  <a:lnTo>
                    <a:pt x="2969701" y="934973"/>
                  </a:lnTo>
                  <a:lnTo>
                    <a:pt x="2995221" y="901699"/>
                  </a:lnTo>
                  <a:lnTo>
                    <a:pt x="3011681" y="862329"/>
                  </a:lnTo>
                  <a:lnTo>
                    <a:pt x="3017516" y="818387"/>
                  </a:lnTo>
                  <a:close/>
                </a:path>
              </a:pathLst>
            </a:custGeom>
            <a:solidFill>
              <a:srgbClr val="323298"/>
            </a:solidFill>
          </p:spPr>
          <p:txBody>
            <a:bodyPr wrap="square" lIns="0" tIns="0" rIns="0" bIns="0" rtlCol="0"/>
            <a:lstStyle/>
            <a:p>
              <a:endParaRPr sz="1634"/>
            </a:p>
          </p:txBody>
        </p:sp>
        <p:sp>
          <p:nvSpPr>
            <p:cNvPr id="13" name="object 13"/>
            <p:cNvSpPr/>
            <p:nvPr/>
          </p:nvSpPr>
          <p:spPr>
            <a:xfrm>
              <a:off x="1219081" y="2970276"/>
              <a:ext cx="3043555" cy="1007744"/>
            </a:xfrm>
            <a:custGeom>
              <a:avLst/>
              <a:gdLst/>
              <a:ahLst/>
              <a:cxnLst/>
              <a:rect l="l" t="t" r="r" b="b"/>
              <a:pathLst>
                <a:path w="3043554" h="1007745">
                  <a:moveTo>
                    <a:pt x="3043425" y="830580"/>
                  </a:moveTo>
                  <a:lnTo>
                    <a:pt x="3043425" y="175260"/>
                  </a:lnTo>
                  <a:lnTo>
                    <a:pt x="3041901" y="156972"/>
                  </a:lnTo>
                  <a:lnTo>
                    <a:pt x="3029709" y="106680"/>
                  </a:lnTo>
                  <a:lnTo>
                    <a:pt x="3002277" y="64008"/>
                  </a:lnTo>
                  <a:lnTo>
                    <a:pt x="2964177" y="28956"/>
                  </a:lnTo>
                  <a:lnTo>
                    <a:pt x="2918457" y="7620"/>
                  </a:lnTo>
                  <a:lnTo>
                    <a:pt x="2884929" y="0"/>
                  </a:lnTo>
                  <a:lnTo>
                    <a:pt x="175260" y="0"/>
                  </a:lnTo>
                  <a:lnTo>
                    <a:pt x="158496" y="1524"/>
                  </a:lnTo>
                  <a:lnTo>
                    <a:pt x="140208" y="3048"/>
                  </a:lnTo>
                  <a:lnTo>
                    <a:pt x="91440" y="21336"/>
                  </a:lnTo>
                  <a:lnTo>
                    <a:pt x="51816" y="51816"/>
                  </a:lnTo>
                  <a:lnTo>
                    <a:pt x="21336" y="92964"/>
                  </a:lnTo>
                  <a:lnTo>
                    <a:pt x="3048" y="141732"/>
                  </a:lnTo>
                  <a:lnTo>
                    <a:pt x="0" y="176784"/>
                  </a:lnTo>
                  <a:lnTo>
                    <a:pt x="0" y="832104"/>
                  </a:lnTo>
                  <a:lnTo>
                    <a:pt x="7620" y="883920"/>
                  </a:lnTo>
                  <a:lnTo>
                    <a:pt x="25908" y="922782"/>
                  </a:lnTo>
                  <a:lnTo>
                    <a:pt x="25908" y="160020"/>
                  </a:lnTo>
                  <a:lnTo>
                    <a:pt x="28956" y="144780"/>
                  </a:lnTo>
                  <a:lnTo>
                    <a:pt x="44196" y="103632"/>
                  </a:lnTo>
                  <a:lnTo>
                    <a:pt x="70104" y="68580"/>
                  </a:lnTo>
                  <a:lnTo>
                    <a:pt x="105156" y="42672"/>
                  </a:lnTo>
                  <a:lnTo>
                    <a:pt x="146304" y="27432"/>
                  </a:lnTo>
                  <a:lnTo>
                    <a:pt x="2883405" y="25908"/>
                  </a:lnTo>
                  <a:lnTo>
                    <a:pt x="2897121" y="28956"/>
                  </a:lnTo>
                  <a:lnTo>
                    <a:pt x="2912361" y="32004"/>
                  </a:lnTo>
                  <a:lnTo>
                    <a:pt x="2951985" y="51816"/>
                  </a:lnTo>
                  <a:lnTo>
                    <a:pt x="2983989" y="80772"/>
                  </a:lnTo>
                  <a:lnTo>
                    <a:pt x="3006849" y="117348"/>
                  </a:lnTo>
                  <a:lnTo>
                    <a:pt x="3017517" y="161544"/>
                  </a:lnTo>
                  <a:lnTo>
                    <a:pt x="3017517" y="922020"/>
                  </a:lnTo>
                  <a:lnTo>
                    <a:pt x="3022089" y="914400"/>
                  </a:lnTo>
                  <a:lnTo>
                    <a:pt x="3029709" y="899160"/>
                  </a:lnTo>
                  <a:lnTo>
                    <a:pt x="3035805" y="882396"/>
                  </a:lnTo>
                  <a:lnTo>
                    <a:pt x="3040377" y="865632"/>
                  </a:lnTo>
                  <a:lnTo>
                    <a:pt x="3043425" y="830580"/>
                  </a:lnTo>
                  <a:close/>
                </a:path>
                <a:path w="3043554" h="1007745">
                  <a:moveTo>
                    <a:pt x="3017517" y="922020"/>
                  </a:moveTo>
                  <a:lnTo>
                    <a:pt x="3017517" y="847344"/>
                  </a:lnTo>
                  <a:lnTo>
                    <a:pt x="3014469" y="862584"/>
                  </a:lnTo>
                  <a:lnTo>
                    <a:pt x="3011421" y="876300"/>
                  </a:lnTo>
                  <a:lnTo>
                    <a:pt x="2991609" y="915924"/>
                  </a:lnTo>
                  <a:lnTo>
                    <a:pt x="2962653" y="947928"/>
                  </a:lnTo>
                  <a:lnTo>
                    <a:pt x="2924553" y="970788"/>
                  </a:lnTo>
                  <a:lnTo>
                    <a:pt x="2881881" y="981456"/>
                  </a:lnTo>
                  <a:lnTo>
                    <a:pt x="160020" y="981456"/>
                  </a:lnTo>
                  <a:lnTo>
                    <a:pt x="146304" y="978408"/>
                  </a:lnTo>
                  <a:lnTo>
                    <a:pt x="131064" y="975360"/>
                  </a:lnTo>
                  <a:lnTo>
                    <a:pt x="91440" y="955548"/>
                  </a:lnTo>
                  <a:lnTo>
                    <a:pt x="59436" y="926592"/>
                  </a:lnTo>
                  <a:lnTo>
                    <a:pt x="36576" y="890016"/>
                  </a:lnTo>
                  <a:lnTo>
                    <a:pt x="25908" y="845820"/>
                  </a:lnTo>
                  <a:lnTo>
                    <a:pt x="25908" y="922782"/>
                  </a:lnTo>
                  <a:lnTo>
                    <a:pt x="51816" y="955548"/>
                  </a:lnTo>
                  <a:lnTo>
                    <a:pt x="92964" y="986028"/>
                  </a:lnTo>
                  <a:lnTo>
                    <a:pt x="141732" y="1004316"/>
                  </a:lnTo>
                  <a:lnTo>
                    <a:pt x="158496" y="1007364"/>
                  </a:lnTo>
                  <a:lnTo>
                    <a:pt x="2868165" y="1007364"/>
                  </a:lnTo>
                  <a:lnTo>
                    <a:pt x="2884929" y="1005840"/>
                  </a:lnTo>
                  <a:lnTo>
                    <a:pt x="2903217" y="1004316"/>
                  </a:lnTo>
                  <a:lnTo>
                    <a:pt x="2951985" y="986028"/>
                  </a:lnTo>
                  <a:lnTo>
                    <a:pt x="2991609" y="955548"/>
                  </a:lnTo>
                  <a:lnTo>
                    <a:pt x="3012945" y="929640"/>
                  </a:lnTo>
                  <a:lnTo>
                    <a:pt x="3017517" y="922020"/>
                  </a:lnTo>
                  <a:close/>
                </a:path>
              </a:pathLst>
            </a:custGeom>
            <a:solidFill>
              <a:srgbClr val="FFFFFF"/>
            </a:solidFill>
          </p:spPr>
          <p:txBody>
            <a:bodyPr wrap="square" lIns="0" tIns="0" rIns="0" bIns="0" rtlCol="0"/>
            <a:lstStyle/>
            <a:p>
              <a:endParaRPr sz="1634"/>
            </a:p>
          </p:txBody>
        </p:sp>
      </p:grpSp>
      <p:sp>
        <p:nvSpPr>
          <p:cNvPr id="14" name="object 14"/>
          <p:cNvSpPr txBox="1"/>
          <p:nvPr/>
        </p:nvSpPr>
        <p:spPr>
          <a:xfrm>
            <a:off x="2969108" y="2895804"/>
            <a:ext cx="1521439" cy="458556"/>
          </a:xfrm>
          <a:prstGeom prst="rect">
            <a:avLst/>
          </a:prstGeom>
        </p:spPr>
        <p:txBody>
          <a:bodyPr vert="horz" wrap="square" lIns="0" tIns="11526" rIns="0" bIns="0" rtlCol="0">
            <a:spAutoFit/>
          </a:bodyPr>
          <a:lstStyle/>
          <a:p>
            <a:pPr marL="11527">
              <a:spcBef>
                <a:spcPts val="91"/>
              </a:spcBef>
            </a:pPr>
            <a:r>
              <a:rPr sz="2904" dirty="0">
                <a:solidFill>
                  <a:srgbClr val="FFFFFF"/>
                </a:solidFill>
                <a:latin typeface="Verdana"/>
                <a:cs typeface="Verdana"/>
              </a:rPr>
              <a:t>SOLiD</a:t>
            </a:r>
            <a:r>
              <a:rPr sz="2904" spc="-91" dirty="0">
                <a:solidFill>
                  <a:srgbClr val="FFFFFF"/>
                </a:solidFill>
                <a:latin typeface="Verdana"/>
                <a:cs typeface="Verdana"/>
              </a:rPr>
              <a:t> </a:t>
            </a:r>
            <a:r>
              <a:rPr sz="2904" dirty="0">
                <a:solidFill>
                  <a:srgbClr val="FFFFFF"/>
                </a:solidFill>
                <a:latin typeface="Verdana"/>
                <a:cs typeface="Verdana"/>
              </a:rPr>
              <a:t>4</a:t>
            </a:r>
            <a:endParaRPr sz="2904">
              <a:latin typeface="Verdana"/>
              <a:cs typeface="Verdana"/>
            </a:endParaRPr>
          </a:p>
        </p:txBody>
      </p:sp>
      <p:sp>
        <p:nvSpPr>
          <p:cNvPr id="15" name="object 15"/>
          <p:cNvSpPr/>
          <p:nvPr/>
        </p:nvSpPr>
        <p:spPr>
          <a:xfrm>
            <a:off x="5088512" y="3720609"/>
            <a:ext cx="4892116" cy="735822"/>
          </a:xfrm>
          <a:prstGeom prst="rect">
            <a:avLst/>
          </a:prstGeom>
          <a:blipFill>
            <a:blip r:embed="rId4" cstate="print"/>
            <a:stretch>
              <a:fillRect/>
            </a:stretch>
          </a:blipFill>
        </p:spPr>
        <p:txBody>
          <a:bodyPr wrap="square" lIns="0" tIns="0" rIns="0" bIns="0" rtlCol="0"/>
          <a:lstStyle/>
          <a:p>
            <a:endParaRPr sz="1634"/>
          </a:p>
        </p:txBody>
      </p:sp>
      <p:sp>
        <p:nvSpPr>
          <p:cNvPr id="16" name="object 16"/>
          <p:cNvSpPr txBox="1"/>
          <p:nvPr/>
        </p:nvSpPr>
        <p:spPr>
          <a:xfrm>
            <a:off x="5164128" y="3769939"/>
            <a:ext cx="4551061" cy="606738"/>
          </a:xfrm>
          <a:prstGeom prst="rect">
            <a:avLst/>
          </a:prstGeom>
        </p:spPr>
        <p:txBody>
          <a:bodyPr vert="horz" wrap="square" lIns="0" tIns="42070" rIns="0" bIns="0" rtlCol="0">
            <a:spAutoFit/>
          </a:bodyPr>
          <a:lstStyle/>
          <a:p>
            <a:pPr marL="218428" marR="4611" indent="-207477">
              <a:lnSpc>
                <a:spcPts val="2187"/>
              </a:lnSpc>
              <a:spcBef>
                <a:spcPts val="331"/>
              </a:spcBef>
            </a:pPr>
            <a:r>
              <a:rPr sz="1997" spc="-5" dirty="0">
                <a:latin typeface="Verdana"/>
                <a:cs typeface="Verdana"/>
              </a:rPr>
              <a:t>• </a:t>
            </a:r>
            <a:r>
              <a:rPr sz="1997" spc="-9" dirty="0">
                <a:latin typeface="Verdana"/>
                <a:cs typeface="Verdana"/>
              </a:rPr>
              <a:t>75bp </a:t>
            </a:r>
            <a:r>
              <a:rPr sz="1997" spc="-14" dirty="0">
                <a:latin typeface="Verdana"/>
                <a:cs typeface="Verdana"/>
              </a:rPr>
              <a:t>Paired </a:t>
            </a:r>
            <a:r>
              <a:rPr sz="1997" spc="-5" dirty="0">
                <a:latin typeface="Verdana"/>
                <a:cs typeface="Verdana"/>
              </a:rPr>
              <a:t>reads </a:t>
            </a:r>
            <a:r>
              <a:rPr sz="1997" spc="-9" dirty="0">
                <a:latin typeface="Verdana"/>
                <a:cs typeface="Verdana"/>
              </a:rPr>
              <a:t>~300Gbp </a:t>
            </a:r>
            <a:r>
              <a:rPr sz="1997" spc="-5" dirty="0">
                <a:latin typeface="Verdana"/>
                <a:cs typeface="Verdana"/>
              </a:rPr>
              <a:t>/</a:t>
            </a:r>
            <a:r>
              <a:rPr sz="1997" spc="-86" dirty="0">
                <a:latin typeface="Verdana"/>
                <a:cs typeface="Verdana"/>
              </a:rPr>
              <a:t> </a:t>
            </a:r>
            <a:r>
              <a:rPr sz="1997" spc="-5" dirty="0">
                <a:latin typeface="Verdana"/>
                <a:cs typeface="Verdana"/>
              </a:rPr>
              <a:t>run  </a:t>
            </a:r>
            <a:r>
              <a:rPr sz="1997" spc="-9" dirty="0">
                <a:latin typeface="Verdana"/>
                <a:cs typeface="Verdana"/>
              </a:rPr>
              <a:t>(14</a:t>
            </a:r>
            <a:r>
              <a:rPr sz="1997" spc="9" dirty="0">
                <a:latin typeface="Verdana"/>
                <a:cs typeface="Verdana"/>
              </a:rPr>
              <a:t> </a:t>
            </a:r>
            <a:r>
              <a:rPr sz="1997" spc="-9" dirty="0">
                <a:latin typeface="Verdana"/>
                <a:cs typeface="Verdana"/>
              </a:rPr>
              <a:t>days)</a:t>
            </a:r>
            <a:endParaRPr sz="1997">
              <a:latin typeface="Verdana"/>
              <a:cs typeface="Verdana"/>
            </a:endParaRPr>
          </a:p>
        </p:txBody>
      </p:sp>
      <p:grpSp>
        <p:nvGrpSpPr>
          <p:cNvPr id="17" name="object 17"/>
          <p:cNvGrpSpPr/>
          <p:nvPr/>
        </p:nvGrpSpPr>
        <p:grpSpPr>
          <a:xfrm>
            <a:off x="2349926" y="3633472"/>
            <a:ext cx="2762218" cy="914591"/>
            <a:chOff x="1219081" y="4003548"/>
            <a:chExt cx="3043555" cy="1007744"/>
          </a:xfrm>
        </p:grpSpPr>
        <p:sp>
          <p:nvSpPr>
            <p:cNvPr id="18" name="object 18"/>
            <p:cNvSpPr/>
            <p:nvPr/>
          </p:nvSpPr>
          <p:spPr>
            <a:xfrm>
              <a:off x="1231273" y="4015740"/>
              <a:ext cx="3017520" cy="981710"/>
            </a:xfrm>
            <a:custGeom>
              <a:avLst/>
              <a:gdLst/>
              <a:ahLst/>
              <a:cxnLst/>
              <a:rect l="l" t="t" r="r" b="b"/>
              <a:pathLst>
                <a:path w="3017520" h="981710">
                  <a:moveTo>
                    <a:pt x="3017516" y="818387"/>
                  </a:moveTo>
                  <a:lnTo>
                    <a:pt x="3017516" y="163067"/>
                  </a:lnTo>
                  <a:lnTo>
                    <a:pt x="3011681" y="119768"/>
                  </a:lnTo>
                  <a:lnTo>
                    <a:pt x="2995221" y="80828"/>
                  </a:lnTo>
                  <a:lnTo>
                    <a:pt x="2969701" y="47815"/>
                  </a:lnTo>
                  <a:lnTo>
                    <a:pt x="2936688" y="22295"/>
                  </a:lnTo>
                  <a:lnTo>
                    <a:pt x="2897748" y="5834"/>
                  </a:lnTo>
                  <a:lnTo>
                    <a:pt x="2854448" y="0"/>
                  </a:lnTo>
                  <a:lnTo>
                    <a:pt x="164591" y="0"/>
                  </a:lnTo>
                  <a:lnTo>
                    <a:pt x="121179" y="5834"/>
                  </a:lnTo>
                  <a:lnTo>
                    <a:pt x="81957" y="22295"/>
                  </a:lnTo>
                  <a:lnTo>
                    <a:pt x="48577" y="47815"/>
                  </a:lnTo>
                  <a:lnTo>
                    <a:pt x="22690" y="80828"/>
                  </a:lnTo>
                  <a:lnTo>
                    <a:pt x="5947" y="119768"/>
                  </a:lnTo>
                  <a:lnTo>
                    <a:pt x="0" y="163067"/>
                  </a:lnTo>
                  <a:lnTo>
                    <a:pt x="0" y="818387"/>
                  </a:lnTo>
                  <a:lnTo>
                    <a:pt x="5947" y="861687"/>
                  </a:lnTo>
                  <a:lnTo>
                    <a:pt x="22690" y="900627"/>
                  </a:lnTo>
                  <a:lnTo>
                    <a:pt x="48577" y="933640"/>
                  </a:lnTo>
                  <a:lnTo>
                    <a:pt x="81957" y="959160"/>
                  </a:lnTo>
                  <a:lnTo>
                    <a:pt x="121179" y="975621"/>
                  </a:lnTo>
                  <a:lnTo>
                    <a:pt x="164591" y="981455"/>
                  </a:lnTo>
                  <a:lnTo>
                    <a:pt x="2854448" y="981455"/>
                  </a:lnTo>
                  <a:lnTo>
                    <a:pt x="2897748" y="975621"/>
                  </a:lnTo>
                  <a:lnTo>
                    <a:pt x="2936688" y="959160"/>
                  </a:lnTo>
                  <a:lnTo>
                    <a:pt x="2969701" y="933640"/>
                  </a:lnTo>
                  <a:lnTo>
                    <a:pt x="2995221" y="900627"/>
                  </a:lnTo>
                  <a:lnTo>
                    <a:pt x="3011681" y="861687"/>
                  </a:lnTo>
                  <a:lnTo>
                    <a:pt x="3017516" y="818387"/>
                  </a:lnTo>
                  <a:close/>
                </a:path>
              </a:pathLst>
            </a:custGeom>
            <a:solidFill>
              <a:srgbClr val="323298"/>
            </a:solidFill>
          </p:spPr>
          <p:txBody>
            <a:bodyPr wrap="square" lIns="0" tIns="0" rIns="0" bIns="0" rtlCol="0"/>
            <a:lstStyle/>
            <a:p>
              <a:endParaRPr sz="1634"/>
            </a:p>
          </p:txBody>
        </p:sp>
        <p:sp>
          <p:nvSpPr>
            <p:cNvPr id="19" name="object 19"/>
            <p:cNvSpPr/>
            <p:nvPr/>
          </p:nvSpPr>
          <p:spPr>
            <a:xfrm>
              <a:off x="1219081" y="4003548"/>
              <a:ext cx="3043555" cy="1007744"/>
            </a:xfrm>
            <a:custGeom>
              <a:avLst/>
              <a:gdLst/>
              <a:ahLst/>
              <a:cxnLst/>
              <a:rect l="l" t="t" r="r" b="b"/>
              <a:pathLst>
                <a:path w="3043554" h="1007745">
                  <a:moveTo>
                    <a:pt x="3043425" y="830580"/>
                  </a:moveTo>
                  <a:lnTo>
                    <a:pt x="3043425" y="175260"/>
                  </a:lnTo>
                  <a:lnTo>
                    <a:pt x="3041901" y="156972"/>
                  </a:lnTo>
                  <a:lnTo>
                    <a:pt x="3029709" y="106680"/>
                  </a:lnTo>
                  <a:lnTo>
                    <a:pt x="3002277" y="62484"/>
                  </a:lnTo>
                  <a:lnTo>
                    <a:pt x="2964177" y="28956"/>
                  </a:lnTo>
                  <a:lnTo>
                    <a:pt x="2918457" y="7620"/>
                  </a:lnTo>
                  <a:lnTo>
                    <a:pt x="2884929" y="0"/>
                  </a:lnTo>
                  <a:lnTo>
                    <a:pt x="158496" y="0"/>
                  </a:lnTo>
                  <a:lnTo>
                    <a:pt x="106680" y="13716"/>
                  </a:lnTo>
                  <a:lnTo>
                    <a:pt x="64008" y="39624"/>
                  </a:lnTo>
                  <a:lnTo>
                    <a:pt x="30480" y="77724"/>
                  </a:lnTo>
                  <a:lnTo>
                    <a:pt x="7620" y="123444"/>
                  </a:lnTo>
                  <a:lnTo>
                    <a:pt x="0" y="175260"/>
                  </a:lnTo>
                  <a:lnTo>
                    <a:pt x="0" y="832104"/>
                  </a:lnTo>
                  <a:lnTo>
                    <a:pt x="7620" y="883920"/>
                  </a:lnTo>
                  <a:lnTo>
                    <a:pt x="25908" y="922782"/>
                  </a:lnTo>
                  <a:lnTo>
                    <a:pt x="25908" y="160020"/>
                  </a:lnTo>
                  <a:lnTo>
                    <a:pt x="28956" y="144780"/>
                  </a:lnTo>
                  <a:lnTo>
                    <a:pt x="44196" y="103632"/>
                  </a:lnTo>
                  <a:lnTo>
                    <a:pt x="70104" y="68580"/>
                  </a:lnTo>
                  <a:lnTo>
                    <a:pt x="105156" y="42672"/>
                  </a:lnTo>
                  <a:lnTo>
                    <a:pt x="146304" y="27432"/>
                  </a:lnTo>
                  <a:lnTo>
                    <a:pt x="176784" y="24384"/>
                  </a:lnTo>
                  <a:lnTo>
                    <a:pt x="2866641" y="24384"/>
                  </a:lnTo>
                  <a:lnTo>
                    <a:pt x="2912361" y="32004"/>
                  </a:lnTo>
                  <a:lnTo>
                    <a:pt x="2951985" y="50292"/>
                  </a:lnTo>
                  <a:lnTo>
                    <a:pt x="2983989" y="80772"/>
                  </a:lnTo>
                  <a:lnTo>
                    <a:pt x="3006849" y="117348"/>
                  </a:lnTo>
                  <a:lnTo>
                    <a:pt x="3017517" y="161544"/>
                  </a:lnTo>
                  <a:lnTo>
                    <a:pt x="3017517" y="921258"/>
                  </a:lnTo>
                  <a:lnTo>
                    <a:pt x="3022089" y="914400"/>
                  </a:lnTo>
                  <a:lnTo>
                    <a:pt x="3029709" y="899160"/>
                  </a:lnTo>
                  <a:lnTo>
                    <a:pt x="3035805" y="882396"/>
                  </a:lnTo>
                  <a:lnTo>
                    <a:pt x="3040377" y="865632"/>
                  </a:lnTo>
                  <a:lnTo>
                    <a:pt x="3043425" y="830580"/>
                  </a:lnTo>
                  <a:close/>
                </a:path>
                <a:path w="3043554" h="1007745">
                  <a:moveTo>
                    <a:pt x="3017517" y="921258"/>
                  </a:moveTo>
                  <a:lnTo>
                    <a:pt x="3017517" y="847344"/>
                  </a:lnTo>
                  <a:lnTo>
                    <a:pt x="3014469" y="861060"/>
                  </a:lnTo>
                  <a:lnTo>
                    <a:pt x="3011421" y="876300"/>
                  </a:lnTo>
                  <a:lnTo>
                    <a:pt x="2999229" y="903732"/>
                  </a:lnTo>
                  <a:lnTo>
                    <a:pt x="2973321" y="937260"/>
                  </a:lnTo>
                  <a:lnTo>
                    <a:pt x="2938269" y="963168"/>
                  </a:lnTo>
                  <a:lnTo>
                    <a:pt x="2897121" y="978408"/>
                  </a:lnTo>
                  <a:lnTo>
                    <a:pt x="2881881" y="981456"/>
                  </a:lnTo>
                  <a:lnTo>
                    <a:pt x="160020" y="981456"/>
                  </a:lnTo>
                  <a:lnTo>
                    <a:pt x="146304" y="978408"/>
                  </a:lnTo>
                  <a:lnTo>
                    <a:pt x="131064" y="975360"/>
                  </a:lnTo>
                  <a:lnTo>
                    <a:pt x="91440" y="955548"/>
                  </a:lnTo>
                  <a:lnTo>
                    <a:pt x="59436" y="926592"/>
                  </a:lnTo>
                  <a:lnTo>
                    <a:pt x="36576" y="888492"/>
                  </a:lnTo>
                  <a:lnTo>
                    <a:pt x="25908" y="845820"/>
                  </a:lnTo>
                  <a:lnTo>
                    <a:pt x="25908" y="922782"/>
                  </a:lnTo>
                  <a:lnTo>
                    <a:pt x="51816" y="955548"/>
                  </a:lnTo>
                  <a:lnTo>
                    <a:pt x="92964" y="986028"/>
                  </a:lnTo>
                  <a:lnTo>
                    <a:pt x="141732" y="1004316"/>
                  </a:lnTo>
                  <a:lnTo>
                    <a:pt x="176784" y="1007364"/>
                  </a:lnTo>
                  <a:lnTo>
                    <a:pt x="2868165" y="1007364"/>
                  </a:lnTo>
                  <a:lnTo>
                    <a:pt x="2936745" y="993648"/>
                  </a:lnTo>
                  <a:lnTo>
                    <a:pt x="2979417" y="966216"/>
                  </a:lnTo>
                  <a:lnTo>
                    <a:pt x="3003801" y="941832"/>
                  </a:lnTo>
                  <a:lnTo>
                    <a:pt x="3017517" y="921258"/>
                  </a:lnTo>
                  <a:close/>
                </a:path>
              </a:pathLst>
            </a:custGeom>
            <a:solidFill>
              <a:srgbClr val="FFFFFF"/>
            </a:solidFill>
          </p:spPr>
          <p:txBody>
            <a:bodyPr wrap="square" lIns="0" tIns="0" rIns="0" bIns="0" rtlCol="0"/>
            <a:lstStyle/>
            <a:p>
              <a:endParaRPr sz="1634"/>
            </a:p>
          </p:txBody>
        </p:sp>
      </p:grpSp>
      <p:sp>
        <p:nvSpPr>
          <p:cNvPr id="20" name="object 20"/>
          <p:cNvSpPr txBox="1"/>
          <p:nvPr/>
        </p:nvSpPr>
        <p:spPr>
          <a:xfrm>
            <a:off x="3088057" y="3833563"/>
            <a:ext cx="1284002" cy="458556"/>
          </a:xfrm>
          <a:prstGeom prst="rect">
            <a:avLst/>
          </a:prstGeom>
        </p:spPr>
        <p:txBody>
          <a:bodyPr vert="horz" wrap="square" lIns="0" tIns="11526" rIns="0" bIns="0" rtlCol="0">
            <a:spAutoFit/>
          </a:bodyPr>
          <a:lstStyle/>
          <a:p>
            <a:pPr marL="11527">
              <a:spcBef>
                <a:spcPts val="91"/>
              </a:spcBef>
            </a:pPr>
            <a:r>
              <a:rPr sz="2904" dirty="0">
                <a:solidFill>
                  <a:srgbClr val="FFFFFF"/>
                </a:solidFill>
                <a:latin typeface="Verdana"/>
                <a:cs typeface="Verdana"/>
              </a:rPr>
              <a:t>5500xl</a:t>
            </a:r>
            <a:endParaRPr sz="2904">
              <a:latin typeface="Verdana"/>
              <a:cs typeface="Verdana"/>
            </a:endParaRPr>
          </a:p>
        </p:txBody>
      </p:sp>
      <p:sp>
        <p:nvSpPr>
          <p:cNvPr id="21" name="object 21"/>
          <p:cNvSpPr txBox="1"/>
          <p:nvPr/>
        </p:nvSpPr>
        <p:spPr>
          <a:xfrm>
            <a:off x="2778237" y="4836328"/>
            <a:ext cx="4472684" cy="766076"/>
          </a:xfrm>
          <a:prstGeom prst="rect">
            <a:avLst/>
          </a:prstGeom>
        </p:spPr>
        <p:txBody>
          <a:bodyPr vert="horz" wrap="square" lIns="0" tIns="11526" rIns="0" bIns="0" rtlCol="0">
            <a:spAutoFit/>
          </a:bodyPr>
          <a:lstStyle/>
          <a:p>
            <a:pPr marL="11527" marR="838554">
              <a:spcBef>
                <a:spcPts val="91"/>
              </a:spcBef>
            </a:pPr>
            <a:r>
              <a:rPr sz="1634" spc="-5" dirty="0">
                <a:latin typeface="Arial"/>
                <a:cs typeface="Arial"/>
              </a:rPr>
              <a:t>Maximum </a:t>
            </a:r>
            <a:r>
              <a:rPr sz="1634" spc="-9" dirty="0">
                <a:latin typeface="Arial"/>
                <a:cs typeface="Arial"/>
              </a:rPr>
              <a:t>yield </a:t>
            </a:r>
            <a:r>
              <a:rPr sz="1634" dirty="0">
                <a:latin typeface="Arial"/>
                <a:cs typeface="Arial"/>
              </a:rPr>
              <a:t>/ </a:t>
            </a:r>
            <a:r>
              <a:rPr sz="1634" spc="-5" dirty="0">
                <a:latin typeface="Arial"/>
                <a:cs typeface="Arial"/>
              </a:rPr>
              <a:t>day 21,000,000,000bp  7x the human</a:t>
            </a:r>
            <a:r>
              <a:rPr sz="1634" spc="5" dirty="0">
                <a:latin typeface="Arial"/>
                <a:cs typeface="Arial"/>
              </a:rPr>
              <a:t> </a:t>
            </a:r>
            <a:r>
              <a:rPr sz="1634" spc="-5" dirty="0">
                <a:latin typeface="Arial"/>
                <a:cs typeface="Arial"/>
              </a:rPr>
              <a:t>genome</a:t>
            </a:r>
            <a:endParaRPr sz="1634" dirty="0">
              <a:latin typeface="Arial"/>
              <a:cs typeface="Arial"/>
            </a:endParaRPr>
          </a:p>
          <a:p>
            <a:pPr marL="11527"/>
            <a:r>
              <a:rPr sz="1634" spc="-5" dirty="0">
                <a:latin typeface="Arial"/>
                <a:cs typeface="Arial"/>
              </a:rPr>
              <a:t>3.5 hours of sequencing for </a:t>
            </a:r>
            <a:r>
              <a:rPr sz="1634" dirty="0">
                <a:latin typeface="Arial"/>
                <a:cs typeface="Arial"/>
              </a:rPr>
              <a:t>a 1 </a:t>
            </a:r>
            <a:r>
              <a:rPr sz="1634" spc="-5" dirty="0">
                <a:latin typeface="Arial"/>
                <a:cs typeface="Arial"/>
              </a:rPr>
              <a:t>fold</a:t>
            </a:r>
            <a:r>
              <a:rPr sz="1634" spc="45" dirty="0">
                <a:latin typeface="Arial"/>
                <a:cs typeface="Arial"/>
              </a:rPr>
              <a:t> </a:t>
            </a:r>
            <a:r>
              <a:rPr sz="1634" spc="-5" dirty="0">
                <a:latin typeface="Arial"/>
                <a:cs typeface="Arial"/>
              </a:rPr>
              <a:t>coverage.....</a:t>
            </a:r>
            <a:endParaRPr sz="1634" dirty="0">
              <a:latin typeface="Arial"/>
              <a:cs typeface="Arial"/>
            </a:endParaRPr>
          </a:p>
        </p:txBody>
      </p:sp>
    </p:spTree>
    <p:extLst>
      <p:ext uri="{BB962C8B-B14F-4D97-AF65-F5344CB8AC3E}">
        <p14:creationId xmlns:p14="http://schemas.microsoft.com/office/powerpoint/2010/main" val="3845545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5705" y="796769"/>
            <a:ext cx="6220609"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SOLiD Colour Space</a:t>
            </a:r>
            <a:r>
              <a:rPr sz="3630" spc="95" dirty="0"/>
              <a:t> </a:t>
            </a:r>
            <a:r>
              <a:rPr sz="3630" spc="-9" dirty="0"/>
              <a:t>Reads</a:t>
            </a:r>
            <a:endParaRPr sz="3630"/>
          </a:p>
        </p:txBody>
      </p:sp>
      <p:sp>
        <p:nvSpPr>
          <p:cNvPr id="3" name="object 3"/>
          <p:cNvSpPr txBox="1"/>
          <p:nvPr/>
        </p:nvSpPr>
        <p:spPr>
          <a:xfrm>
            <a:off x="3310280" y="2381357"/>
            <a:ext cx="4452513" cy="1621676"/>
          </a:xfrm>
          <a:prstGeom prst="rect">
            <a:avLst/>
          </a:prstGeom>
        </p:spPr>
        <p:txBody>
          <a:bodyPr vert="horz" wrap="square" lIns="0" tIns="77801" rIns="0" bIns="0" rtlCol="0">
            <a:spAutoFit/>
          </a:bodyPr>
          <a:lstStyle/>
          <a:p>
            <a:pPr marL="11527">
              <a:spcBef>
                <a:spcPts val="613"/>
              </a:spcBef>
              <a:tabLst>
                <a:tab pos="322166" algn="l"/>
              </a:tabLst>
            </a:pPr>
            <a:r>
              <a:rPr sz="2178" dirty="0">
                <a:latin typeface="Verdana"/>
                <a:cs typeface="Verdana"/>
              </a:rPr>
              <a:t>•	</a:t>
            </a:r>
            <a:r>
              <a:rPr sz="2178" spc="-5" dirty="0">
                <a:latin typeface="Verdana"/>
                <a:cs typeface="Verdana"/>
              </a:rPr>
              <a:t>*.csfasta </a:t>
            </a:r>
            <a:r>
              <a:rPr sz="2178" i="1" spc="-5" dirty="0">
                <a:latin typeface="Verdana"/>
                <a:cs typeface="Verdana"/>
              </a:rPr>
              <a:t>(colour space</a:t>
            </a:r>
            <a:r>
              <a:rPr sz="2178" i="1" spc="18" dirty="0">
                <a:latin typeface="Verdana"/>
                <a:cs typeface="Verdana"/>
              </a:rPr>
              <a:t> </a:t>
            </a:r>
            <a:r>
              <a:rPr sz="2178" i="1" spc="-5" dirty="0">
                <a:latin typeface="Verdana"/>
                <a:cs typeface="Verdana"/>
              </a:rPr>
              <a:t>fasta)</a:t>
            </a:r>
            <a:endParaRPr sz="2178" dirty="0">
              <a:latin typeface="Verdana"/>
              <a:cs typeface="Verdana"/>
            </a:endParaRPr>
          </a:p>
          <a:p>
            <a:pPr marL="11527">
              <a:spcBef>
                <a:spcPts val="522"/>
              </a:spcBef>
              <a:tabLst>
                <a:tab pos="322166" algn="l"/>
              </a:tabLst>
            </a:pPr>
            <a:r>
              <a:rPr sz="2178" dirty="0">
                <a:latin typeface="Verdana"/>
                <a:cs typeface="Verdana"/>
              </a:rPr>
              <a:t>•	</a:t>
            </a:r>
            <a:r>
              <a:rPr sz="2178" spc="-5" dirty="0">
                <a:latin typeface="Verdana"/>
                <a:cs typeface="Verdana"/>
              </a:rPr>
              <a:t>*.qual </a:t>
            </a:r>
            <a:r>
              <a:rPr sz="2178" i="1" spc="-5" dirty="0">
                <a:latin typeface="Verdana"/>
                <a:cs typeface="Verdana"/>
              </a:rPr>
              <a:t>(Phred </a:t>
            </a:r>
            <a:r>
              <a:rPr sz="2178" i="1" dirty="0">
                <a:latin typeface="Verdana"/>
                <a:cs typeface="Verdana"/>
              </a:rPr>
              <a:t>quality</a:t>
            </a:r>
            <a:r>
              <a:rPr sz="2178" i="1" spc="-14" dirty="0">
                <a:latin typeface="Verdana"/>
                <a:cs typeface="Verdana"/>
              </a:rPr>
              <a:t> </a:t>
            </a:r>
            <a:r>
              <a:rPr sz="2178" i="1" spc="-5" dirty="0">
                <a:latin typeface="Verdana"/>
                <a:cs typeface="Verdana"/>
              </a:rPr>
              <a:t>scores)</a:t>
            </a:r>
            <a:endParaRPr sz="2178" dirty="0">
              <a:latin typeface="Verdana"/>
              <a:cs typeface="Verdana"/>
            </a:endParaRPr>
          </a:p>
          <a:p>
            <a:pPr marL="587853" marR="510625">
              <a:lnSpc>
                <a:spcPct val="120000"/>
              </a:lnSpc>
              <a:spcBef>
                <a:spcPts val="1643"/>
              </a:spcBef>
            </a:pPr>
            <a:r>
              <a:rPr sz="1634" b="1" spc="-9" dirty="0">
                <a:latin typeface="Courier New"/>
                <a:cs typeface="Courier New"/>
              </a:rPr>
              <a:t>&gt;853_17_1660_F3  T32111011201320102312......</a:t>
            </a:r>
            <a:endParaRPr sz="1634" dirty="0">
              <a:latin typeface="Courier New"/>
              <a:cs typeface="Courier New"/>
            </a:endParaRPr>
          </a:p>
        </p:txBody>
      </p:sp>
      <p:graphicFrame>
        <p:nvGraphicFramePr>
          <p:cNvPr id="4" name="object 4"/>
          <p:cNvGraphicFramePr>
            <a:graphicFrameLocks noGrp="1"/>
          </p:cNvGraphicFramePr>
          <p:nvPr>
            <p:extLst/>
          </p:nvPr>
        </p:nvGraphicFramePr>
        <p:xfrm>
          <a:off x="6778232" y="4300215"/>
          <a:ext cx="678884" cy="1344396"/>
        </p:xfrm>
        <a:graphic>
          <a:graphicData uri="http://schemas.openxmlformats.org/drawingml/2006/table">
            <a:tbl>
              <a:tblPr firstRow="1" bandRow="1">
                <a:tableStyleId>{2D5ABB26-0587-4C30-8999-92F81FD0307C}</a:tableStyleId>
              </a:tblPr>
              <a:tblGrid>
                <a:gridCol w="678884"/>
              </a:tblGrid>
              <a:tr h="336099">
                <a:tc>
                  <a:txBody>
                    <a:bodyPr/>
                    <a:lstStyle/>
                    <a:p>
                      <a:pPr marL="89535">
                        <a:lnSpc>
                          <a:spcPct val="100000"/>
                        </a:lnSpc>
                        <a:spcBef>
                          <a:spcPts val="340"/>
                        </a:spcBef>
                      </a:pPr>
                      <a:r>
                        <a:rPr sz="1300" dirty="0">
                          <a:latin typeface="Verdana"/>
                          <a:cs typeface="Verdana"/>
                        </a:rPr>
                        <a:t>Blue</a:t>
                      </a:r>
                      <a:endParaRPr sz="1300">
                        <a:latin typeface="Verdana"/>
                        <a:cs typeface="Verdana"/>
                      </a:endParaRPr>
                    </a:p>
                  </a:txBody>
                  <a:tcPr marL="0" marR="0" marT="39189" marB="0">
                    <a:solidFill>
                      <a:srgbClr val="00AFF0"/>
                    </a:solidFill>
                  </a:tcPr>
                </a:tc>
              </a:tr>
              <a:tr h="336099">
                <a:tc>
                  <a:txBody>
                    <a:bodyPr/>
                    <a:lstStyle/>
                    <a:p>
                      <a:pPr marL="89535">
                        <a:lnSpc>
                          <a:spcPct val="100000"/>
                        </a:lnSpc>
                        <a:spcBef>
                          <a:spcPts val="340"/>
                        </a:spcBef>
                      </a:pPr>
                      <a:r>
                        <a:rPr sz="1300" dirty="0">
                          <a:latin typeface="Verdana"/>
                          <a:cs typeface="Verdana"/>
                        </a:rPr>
                        <a:t>Green</a:t>
                      </a:r>
                      <a:endParaRPr sz="1300">
                        <a:latin typeface="Verdana"/>
                        <a:cs typeface="Verdana"/>
                      </a:endParaRPr>
                    </a:p>
                  </a:txBody>
                  <a:tcPr marL="0" marR="0" marT="39189" marB="0">
                    <a:solidFill>
                      <a:srgbClr val="91D04F"/>
                    </a:solidFill>
                  </a:tcPr>
                </a:tc>
              </a:tr>
              <a:tr h="336099">
                <a:tc>
                  <a:txBody>
                    <a:bodyPr/>
                    <a:lstStyle/>
                    <a:p>
                      <a:pPr marL="89535">
                        <a:lnSpc>
                          <a:spcPct val="100000"/>
                        </a:lnSpc>
                        <a:spcBef>
                          <a:spcPts val="350"/>
                        </a:spcBef>
                      </a:pPr>
                      <a:r>
                        <a:rPr sz="1300" spc="-10" dirty="0">
                          <a:latin typeface="Verdana"/>
                          <a:cs typeface="Verdana"/>
                        </a:rPr>
                        <a:t>Yellow</a:t>
                      </a:r>
                      <a:endParaRPr sz="1300">
                        <a:latin typeface="Verdana"/>
                        <a:cs typeface="Verdana"/>
                      </a:endParaRPr>
                    </a:p>
                  </a:txBody>
                  <a:tcPr marL="0" marR="0" marT="40341" marB="0">
                    <a:solidFill>
                      <a:srgbClr val="FFFF00"/>
                    </a:solidFill>
                  </a:tcPr>
                </a:tc>
              </a:tr>
              <a:tr h="336099">
                <a:tc>
                  <a:txBody>
                    <a:bodyPr/>
                    <a:lstStyle/>
                    <a:p>
                      <a:pPr marL="89535">
                        <a:lnSpc>
                          <a:spcPct val="100000"/>
                        </a:lnSpc>
                        <a:spcBef>
                          <a:spcPts val="350"/>
                        </a:spcBef>
                      </a:pPr>
                      <a:r>
                        <a:rPr sz="1300" spc="-15" dirty="0">
                          <a:latin typeface="Verdana"/>
                          <a:cs typeface="Verdana"/>
                        </a:rPr>
                        <a:t>Red</a:t>
                      </a:r>
                      <a:endParaRPr sz="1300">
                        <a:latin typeface="Verdana"/>
                        <a:cs typeface="Verdana"/>
                      </a:endParaRPr>
                    </a:p>
                  </a:txBody>
                  <a:tcPr marL="0" marR="0" marT="40341" marB="0">
                    <a:solidFill>
                      <a:srgbClr val="FF0000"/>
                    </a:solidFill>
                  </a:tcPr>
                </a:tc>
              </a:tr>
            </a:tbl>
          </a:graphicData>
        </a:graphic>
      </p:graphicFrame>
      <p:graphicFrame>
        <p:nvGraphicFramePr>
          <p:cNvPr id="5" name="object 5"/>
          <p:cNvGraphicFramePr>
            <a:graphicFrameLocks noGrp="1"/>
          </p:cNvGraphicFramePr>
          <p:nvPr>
            <p:extLst/>
          </p:nvPr>
        </p:nvGraphicFramePr>
        <p:xfrm>
          <a:off x="3590363" y="4348064"/>
          <a:ext cx="2924735" cy="1192996"/>
        </p:xfrm>
        <a:graphic>
          <a:graphicData uri="http://schemas.openxmlformats.org/drawingml/2006/table">
            <a:tbl>
              <a:tblPr firstRow="1" bandRow="1">
                <a:tableStyleId>{2D5ABB26-0587-4C30-8999-92F81FD0307C}</a:tableStyleId>
              </a:tblPr>
              <a:tblGrid>
                <a:gridCol w="466229"/>
                <a:gridCol w="680613"/>
                <a:gridCol w="680037"/>
                <a:gridCol w="704241"/>
                <a:gridCol w="393615"/>
              </a:tblGrid>
              <a:tr h="259708">
                <a:tc>
                  <a:txBody>
                    <a:bodyPr/>
                    <a:lstStyle/>
                    <a:p>
                      <a:pPr marL="31750">
                        <a:lnSpc>
                          <a:spcPts val="1450"/>
                        </a:lnSpc>
                      </a:pPr>
                      <a:r>
                        <a:rPr sz="1300" b="1" spc="-5" dirty="0">
                          <a:latin typeface="Courier New"/>
                          <a:cs typeface="Courier New"/>
                        </a:rPr>
                        <a:t>AA</a:t>
                      </a:r>
                      <a:endParaRPr sz="1300" dirty="0">
                        <a:latin typeface="Courier New"/>
                        <a:cs typeface="Courier New"/>
                      </a:endParaRPr>
                    </a:p>
                  </a:txBody>
                  <a:tcPr marL="0" marR="0" marT="0" marB="0"/>
                </a:tc>
                <a:tc>
                  <a:txBody>
                    <a:bodyPr/>
                    <a:lstStyle/>
                    <a:p>
                      <a:pPr marL="267970">
                        <a:lnSpc>
                          <a:spcPts val="1450"/>
                        </a:lnSpc>
                      </a:pPr>
                      <a:r>
                        <a:rPr sz="1300" b="1" spc="-5" dirty="0">
                          <a:latin typeface="Courier New"/>
                          <a:cs typeface="Courier New"/>
                        </a:rPr>
                        <a:t>CC</a:t>
                      </a:r>
                      <a:endParaRPr sz="1300">
                        <a:latin typeface="Courier New"/>
                        <a:cs typeface="Courier New"/>
                      </a:endParaRPr>
                    </a:p>
                  </a:txBody>
                  <a:tcPr marL="0" marR="0" marT="0" marB="0"/>
                </a:tc>
                <a:tc>
                  <a:txBody>
                    <a:bodyPr/>
                    <a:lstStyle/>
                    <a:p>
                      <a:pPr marL="635" algn="ctr">
                        <a:lnSpc>
                          <a:spcPts val="1450"/>
                        </a:lnSpc>
                      </a:pPr>
                      <a:r>
                        <a:rPr sz="1300" b="1" spc="-5" dirty="0">
                          <a:latin typeface="Courier New"/>
                          <a:cs typeface="Courier New"/>
                        </a:rPr>
                        <a:t>GG</a:t>
                      </a:r>
                      <a:endParaRPr sz="1300">
                        <a:latin typeface="Courier New"/>
                        <a:cs typeface="Courier New"/>
                      </a:endParaRPr>
                    </a:p>
                  </a:txBody>
                  <a:tcPr marL="0" marR="0" marT="0" marB="0"/>
                </a:tc>
                <a:tc>
                  <a:txBody>
                    <a:bodyPr/>
                    <a:lstStyle/>
                    <a:p>
                      <a:pPr marR="19685" algn="ctr">
                        <a:lnSpc>
                          <a:spcPts val="1450"/>
                        </a:lnSpc>
                      </a:pPr>
                      <a:r>
                        <a:rPr sz="1300" b="1" spc="-5" dirty="0">
                          <a:latin typeface="Courier New"/>
                          <a:cs typeface="Courier New"/>
                        </a:rPr>
                        <a:t>TT</a:t>
                      </a:r>
                      <a:endParaRPr sz="1300">
                        <a:latin typeface="Courier New"/>
                        <a:cs typeface="Courier New"/>
                      </a:endParaRPr>
                    </a:p>
                  </a:txBody>
                  <a:tcPr marL="0" marR="0" marT="0" marB="0"/>
                </a:tc>
                <a:tc>
                  <a:txBody>
                    <a:bodyPr/>
                    <a:lstStyle/>
                    <a:p>
                      <a:pPr marR="24130" algn="r">
                        <a:lnSpc>
                          <a:spcPts val="1450"/>
                        </a:lnSpc>
                      </a:pPr>
                      <a:r>
                        <a:rPr sz="1300" b="1" dirty="0">
                          <a:latin typeface="Courier New"/>
                          <a:cs typeface="Courier New"/>
                        </a:rPr>
                        <a:t>0</a:t>
                      </a:r>
                      <a:endParaRPr sz="1300">
                        <a:latin typeface="Courier New"/>
                        <a:cs typeface="Courier New"/>
                      </a:endParaRPr>
                    </a:p>
                  </a:txBody>
                  <a:tcPr marL="0" marR="0" marT="0" marB="0"/>
                </a:tc>
              </a:tr>
              <a:tr h="336790">
                <a:tc>
                  <a:txBody>
                    <a:bodyPr/>
                    <a:lstStyle/>
                    <a:p>
                      <a:pPr marL="31750">
                        <a:lnSpc>
                          <a:spcPct val="100000"/>
                        </a:lnSpc>
                        <a:spcBef>
                          <a:spcPts val="430"/>
                        </a:spcBef>
                      </a:pPr>
                      <a:r>
                        <a:rPr sz="1300" b="1" spc="-5" dirty="0">
                          <a:latin typeface="Courier New"/>
                          <a:cs typeface="Courier New"/>
                        </a:rPr>
                        <a:t>AC</a:t>
                      </a:r>
                      <a:endParaRPr sz="1300">
                        <a:latin typeface="Courier New"/>
                        <a:cs typeface="Courier New"/>
                      </a:endParaRPr>
                    </a:p>
                  </a:txBody>
                  <a:tcPr marL="0" marR="0" marT="49562" marB="0"/>
                </a:tc>
                <a:tc>
                  <a:txBody>
                    <a:bodyPr/>
                    <a:lstStyle/>
                    <a:p>
                      <a:pPr marL="267970">
                        <a:lnSpc>
                          <a:spcPct val="100000"/>
                        </a:lnSpc>
                        <a:spcBef>
                          <a:spcPts val="430"/>
                        </a:spcBef>
                      </a:pPr>
                      <a:r>
                        <a:rPr sz="1300" b="1" spc="-5" dirty="0">
                          <a:latin typeface="Courier New"/>
                          <a:cs typeface="Courier New"/>
                        </a:rPr>
                        <a:t>CA</a:t>
                      </a:r>
                      <a:endParaRPr sz="1300">
                        <a:latin typeface="Courier New"/>
                        <a:cs typeface="Courier New"/>
                      </a:endParaRPr>
                    </a:p>
                  </a:txBody>
                  <a:tcPr marL="0" marR="0" marT="49562" marB="0"/>
                </a:tc>
                <a:tc>
                  <a:txBody>
                    <a:bodyPr/>
                    <a:lstStyle/>
                    <a:p>
                      <a:pPr marL="635" algn="ctr">
                        <a:lnSpc>
                          <a:spcPct val="100000"/>
                        </a:lnSpc>
                        <a:spcBef>
                          <a:spcPts val="430"/>
                        </a:spcBef>
                      </a:pPr>
                      <a:r>
                        <a:rPr sz="1300" b="1" spc="-5" dirty="0">
                          <a:latin typeface="Courier New"/>
                          <a:cs typeface="Courier New"/>
                        </a:rPr>
                        <a:t>GT</a:t>
                      </a:r>
                      <a:endParaRPr sz="1300">
                        <a:latin typeface="Courier New"/>
                        <a:cs typeface="Courier New"/>
                      </a:endParaRPr>
                    </a:p>
                  </a:txBody>
                  <a:tcPr marL="0" marR="0" marT="49562" marB="0"/>
                </a:tc>
                <a:tc>
                  <a:txBody>
                    <a:bodyPr/>
                    <a:lstStyle/>
                    <a:p>
                      <a:pPr marR="19685" algn="ctr">
                        <a:lnSpc>
                          <a:spcPct val="100000"/>
                        </a:lnSpc>
                        <a:spcBef>
                          <a:spcPts val="430"/>
                        </a:spcBef>
                      </a:pPr>
                      <a:r>
                        <a:rPr sz="1300" b="1" spc="-5" dirty="0">
                          <a:latin typeface="Courier New"/>
                          <a:cs typeface="Courier New"/>
                        </a:rPr>
                        <a:t>TG</a:t>
                      </a:r>
                      <a:endParaRPr sz="1300">
                        <a:latin typeface="Courier New"/>
                        <a:cs typeface="Courier New"/>
                      </a:endParaRPr>
                    </a:p>
                  </a:txBody>
                  <a:tcPr marL="0" marR="0" marT="49562" marB="0"/>
                </a:tc>
                <a:tc>
                  <a:txBody>
                    <a:bodyPr/>
                    <a:lstStyle/>
                    <a:p>
                      <a:pPr marR="24130" algn="r">
                        <a:lnSpc>
                          <a:spcPct val="100000"/>
                        </a:lnSpc>
                        <a:spcBef>
                          <a:spcPts val="430"/>
                        </a:spcBef>
                      </a:pPr>
                      <a:r>
                        <a:rPr sz="1300" b="1" dirty="0">
                          <a:latin typeface="Courier New"/>
                          <a:cs typeface="Courier New"/>
                        </a:rPr>
                        <a:t>1</a:t>
                      </a:r>
                      <a:endParaRPr sz="1300">
                        <a:latin typeface="Courier New"/>
                        <a:cs typeface="Courier New"/>
                      </a:endParaRPr>
                    </a:p>
                  </a:txBody>
                  <a:tcPr marL="0" marR="0" marT="49562" marB="0"/>
                </a:tc>
              </a:tr>
              <a:tr h="336790">
                <a:tc>
                  <a:txBody>
                    <a:bodyPr/>
                    <a:lstStyle/>
                    <a:p>
                      <a:pPr marL="31750">
                        <a:lnSpc>
                          <a:spcPct val="100000"/>
                        </a:lnSpc>
                        <a:spcBef>
                          <a:spcPts val="434"/>
                        </a:spcBef>
                      </a:pPr>
                      <a:r>
                        <a:rPr sz="1300" b="1" spc="-5" dirty="0">
                          <a:latin typeface="Courier New"/>
                          <a:cs typeface="Courier New"/>
                        </a:rPr>
                        <a:t>AG</a:t>
                      </a:r>
                      <a:endParaRPr sz="1300">
                        <a:latin typeface="Courier New"/>
                        <a:cs typeface="Courier New"/>
                      </a:endParaRPr>
                    </a:p>
                  </a:txBody>
                  <a:tcPr marL="0" marR="0" marT="50137" marB="0"/>
                </a:tc>
                <a:tc>
                  <a:txBody>
                    <a:bodyPr/>
                    <a:lstStyle/>
                    <a:p>
                      <a:pPr marL="267970">
                        <a:lnSpc>
                          <a:spcPct val="100000"/>
                        </a:lnSpc>
                        <a:spcBef>
                          <a:spcPts val="434"/>
                        </a:spcBef>
                      </a:pPr>
                      <a:r>
                        <a:rPr sz="1300" b="1" spc="-5" dirty="0">
                          <a:latin typeface="Courier New"/>
                          <a:cs typeface="Courier New"/>
                        </a:rPr>
                        <a:t>CT</a:t>
                      </a:r>
                      <a:endParaRPr sz="1300">
                        <a:latin typeface="Courier New"/>
                        <a:cs typeface="Courier New"/>
                      </a:endParaRPr>
                    </a:p>
                  </a:txBody>
                  <a:tcPr marL="0" marR="0" marT="50137" marB="0"/>
                </a:tc>
                <a:tc>
                  <a:txBody>
                    <a:bodyPr/>
                    <a:lstStyle/>
                    <a:p>
                      <a:pPr marL="635" algn="ctr">
                        <a:lnSpc>
                          <a:spcPct val="100000"/>
                        </a:lnSpc>
                        <a:spcBef>
                          <a:spcPts val="434"/>
                        </a:spcBef>
                      </a:pPr>
                      <a:r>
                        <a:rPr sz="1300" b="1" spc="-5" dirty="0">
                          <a:latin typeface="Courier New"/>
                          <a:cs typeface="Courier New"/>
                        </a:rPr>
                        <a:t>GA</a:t>
                      </a:r>
                      <a:endParaRPr sz="1300">
                        <a:latin typeface="Courier New"/>
                        <a:cs typeface="Courier New"/>
                      </a:endParaRPr>
                    </a:p>
                  </a:txBody>
                  <a:tcPr marL="0" marR="0" marT="50137" marB="0"/>
                </a:tc>
                <a:tc>
                  <a:txBody>
                    <a:bodyPr/>
                    <a:lstStyle/>
                    <a:p>
                      <a:pPr marR="19685" algn="ctr">
                        <a:lnSpc>
                          <a:spcPct val="100000"/>
                        </a:lnSpc>
                        <a:spcBef>
                          <a:spcPts val="434"/>
                        </a:spcBef>
                      </a:pPr>
                      <a:r>
                        <a:rPr sz="1300" b="1" spc="-5" dirty="0">
                          <a:latin typeface="Courier New"/>
                          <a:cs typeface="Courier New"/>
                        </a:rPr>
                        <a:t>TC</a:t>
                      </a:r>
                      <a:endParaRPr sz="1300">
                        <a:latin typeface="Courier New"/>
                        <a:cs typeface="Courier New"/>
                      </a:endParaRPr>
                    </a:p>
                  </a:txBody>
                  <a:tcPr marL="0" marR="0" marT="50137" marB="0"/>
                </a:tc>
                <a:tc>
                  <a:txBody>
                    <a:bodyPr/>
                    <a:lstStyle/>
                    <a:p>
                      <a:pPr marR="24130" algn="r">
                        <a:lnSpc>
                          <a:spcPct val="100000"/>
                        </a:lnSpc>
                        <a:spcBef>
                          <a:spcPts val="434"/>
                        </a:spcBef>
                      </a:pPr>
                      <a:r>
                        <a:rPr sz="1300" b="1" dirty="0">
                          <a:latin typeface="Courier New"/>
                          <a:cs typeface="Courier New"/>
                        </a:rPr>
                        <a:t>2</a:t>
                      </a:r>
                      <a:endParaRPr sz="1300" dirty="0">
                        <a:latin typeface="Courier New"/>
                        <a:cs typeface="Courier New"/>
                      </a:endParaRPr>
                    </a:p>
                  </a:txBody>
                  <a:tcPr marL="0" marR="0" marT="50137" marB="0"/>
                </a:tc>
              </a:tr>
              <a:tr h="259708">
                <a:tc>
                  <a:txBody>
                    <a:bodyPr/>
                    <a:lstStyle/>
                    <a:p>
                      <a:pPr marL="31750">
                        <a:lnSpc>
                          <a:spcPct val="100000"/>
                        </a:lnSpc>
                        <a:spcBef>
                          <a:spcPts val="430"/>
                        </a:spcBef>
                      </a:pPr>
                      <a:r>
                        <a:rPr sz="1300" b="1" spc="-5" dirty="0">
                          <a:latin typeface="Courier New"/>
                          <a:cs typeface="Courier New"/>
                        </a:rPr>
                        <a:t>AT</a:t>
                      </a:r>
                      <a:endParaRPr sz="1300">
                        <a:latin typeface="Courier New"/>
                        <a:cs typeface="Courier New"/>
                      </a:endParaRPr>
                    </a:p>
                  </a:txBody>
                  <a:tcPr marL="0" marR="0" marT="49562" marB="0"/>
                </a:tc>
                <a:tc>
                  <a:txBody>
                    <a:bodyPr/>
                    <a:lstStyle/>
                    <a:p>
                      <a:pPr marL="267970">
                        <a:lnSpc>
                          <a:spcPct val="100000"/>
                        </a:lnSpc>
                        <a:spcBef>
                          <a:spcPts val="430"/>
                        </a:spcBef>
                      </a:pPr>
                      <a:r>
                        <a:rPr sz="1300" b="1" spc="-5" dirty="0">
                          <a:latin typeface="Courier New"/>
                          <a:cs typeface="Courier New"/>
                        </a:rPr>
                        <a:t>CG</a:t>
                      </a:r>
                      <a:endParaRPr sz="1300">
                        <a:latin typeface="Courier New"/>
                        <a:cs typeface="Courier New"/>
                      </a:endParaRPr>
                    </a:p>
                  </a:txBody>
                  <a:tcPr marL="0" marR="0" marT="49562" marB="0"/>
                </a:tc>
                <a:tc>
                  <a:txBody>
                    <a:bodyPr/>
                    <a:lstStyle/>
                    <a:p>
                      <a:pPr marL="635" algn="ctr">
                        <a:lnSpc>
                          <a:spcPct val="100000"/>
                        </a:lnSpc>
                        <a:spcBef>
                          <a:spcPts val="430"/>
                        </a:spcBef>
                      </a:pPr>
                      <a:r>
                        <a:rPr sz="1300" b="1" spc="-5" dirty="0">
                          <a:latin typeface="Courier New"/>
                          <a:cs typeface="Courier New"/>
                        </a:rPr>
                        <a:t>GC</a:t>
                      </a:r>
                      <a:endParaRPr sz="1300">
                        <a:latin typeface="Courier New"/>
                        <a:cs typeface="Courier New"/>
                      </a:endParaRPr>
                    </a:p>
                  </a:txBody>
                  <a:tcPr marL="0" marR="0" marT="49562" marB="0"/>
                </a:tc>
                <a:tc>
                  <a:txBody>
                    <a:bodyPr/>
                    <a:lstStyle/>
                    <a:p>
                      <a:pPr marR="19685" algn="ctr">
                        <a:lnSpc>
                          <a:spcPct val="100000"/>
                        </a:lnSpc>
                        <a:spcBef>
                          <a:spcPts val="430"/>
                        </a:spcBef>
                      </a:pPr>
                      <a:r>
                        <a:rPr sz="1300" b="1" spc="-5" dirty="0">
                          <a:latin typeface="Courier New"/>
                          <a:cs typeface="Courier New"/>
                        </a:rPr>
                        <a:t>TA</a:t>
                      </a:r>
                      <a:endParaRPr sz="1300">
                        <a:latin typeface="Courier New"/>
                        <a:cs typeface="Courier New"/>
                      </a:endParaRPr>
                    </a:p>
                  </a:txBody>
                  <a:tcPr marL="0" marR="0" marT="49562" marB="0"/>
                </a:tc>
                <a:tc>
                  <a:txBody>
                    <a:bodyPr/>
                    <a:lstStyle/>
                    <a:p>
                      <a:pPr marR="24130" algn="r">
                        <a:lnSpc>
                          <a:spcPct val="100000"/>
                        </a:lnSpc>
                        <a:spcBef>
                          <a:spcPts val="430"/>
                        </a:spcBef>
                      </a:pPr>
                      <a:r>
                        <a:rPr sz="1300" b="1" dirty="0">
                          <a:latin typeface="Courier New"/>
                          <a:cs typeface="Courier New"/>
                        </a:rPr>
                        <a:t>3</a:t>
                      </a:r>
                      <a:endParaRPr sz="1300">
                        <a:latin typeface="Courier New"/>
                        <a:cs typeface="Courier New"/>
                      </a:endParaRPr>
                    </a:p>
                  </a:txBody>
                  <a:tcPr marL="0" marR="0" marT="49562" marB="0"/>
                </a:tc>
              </a:tr>
            </a:tbl>
          </a:graphicData>
        </a:graphic>
      </p:graphicFrame>
    </p:spTree>
    <p:extLst>
      <p:ext uri="{BB962C8B-B14F-4D97-AF65-F5344CB8AC3E}">
        <p14:creationId xmlns:p14="http://schemas.microsoft.com/office/powerpoint/2010/main" val="2136653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7138" y="1819656"/>
            <a:ext cx="8962741" cy="4867682"/>
            <a:chOff x="774071" y="2019300"/>
            <a:chExt cx="9144000" cy="5187950"/>
          </a:xfrm>
        </p:grpSpPr>
        <p:sp>
          <p:nvSpPr>
            <p:cNvPr id="3" name="object 3"/>
            <p:cNvSpPr/>
            <p:nvPr/>
          </p:nvSpPr>
          <p:spPr>
            <a:xfrm>
              <a:off x="774071" y="6254496"/>
              <a:ext cx="9144000" cy="952500"/>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2381890" y="2019300"/>
              <a:ext cx="5940552" cy="4277867"/>
            </a:xfrm>
            <a:prstGeom prst="rect">
              <a:avLst/>
            </a:prstGeom>
            <a:blipFill>
              <a:blip r:embed="rId3" cstate="print"/>
              <a:stretch>
                <a:fillRect/>
              </a:stretch>
            </a:blipFill>
          </p:spPr>
          <p:txBody>
            <a:bodyPr wrap="square" lIns="0" tIns="0" rIns="0" bIns="0" rtlCol="0"/>
            <a:lstStyle/>
            <a:p>
              <a:endParaRPr sz="1634"/>
            </a:p>
          </p:txBody>
        </p:sp>
      </p:grpSp>
      <p:sp>
        <p:nvSpPr>
          <p:cNvPr id="5" name="object 5"/>
          <p:cNvSpPr txBox="1">
            <a:spLocks noGrp="1"/>
          </p:cNvSpPr>
          <p:nvPr>
            <p:ph type="title"/>
          </p:nvPr>
        </p:nvSpPr>
        <p:spPr>
          <a:xfrm>
            <a:off x="2303901" y="722078"/>
            <a:ext cx="8056251" cy="569671"/>
          </a:xfrm>
          <a:prstGeom prst="rect">
            <a:avLst/>
          </a:prstGeom>
        </p:spPr>
        <p:txBody>
          <a:bodyPr vert="horz" wrap="square" lIns="0" tIns="10950" rIns="0" bIns="0" rtlCol="0" anchor="ctr">
            <a:spAutoFit/>
          </a:bodyPr>
          <a:lstStyle/>
          <a:p>
            <a:pPr marL="444346" marR="4611" indent="-433397">
              <a:lnSpc>
                <a:spcPct val="100000"/>
              </a:lnSpc>
              <a:spcBef>
                <a:spcPts val="86"/>
              </a:spcBef>
            </a:pPr>
            <a:r>
              <a:rPr sz="3630" spc="-9" dirty="0">
                <a:latin typeface="Arial" panose="020B0604020202020204" pitchFamily="34" charset="0"/>
                <a:cs typeface="Arial" panose="020B0604020202020204" pitchFamily="34" charset="0"/>
              </a:rPr>
              <a:t>Applied Biosystems:  Ion Torrent</a:t>
            </a:r>
            <a:r>
              <a:rPr sz="3630" spc="45" dirty="0">
                <a:latin typeface="Arial" panose="020B0604020202020204" pitchFamily="34" charset="0"/>
                <a:cs typeface="Arial" panose="020B0604020202020204" pitchFamily="34" charset="0"/>
              </a:rPr>
              <a:t> </a:t>
            </a:r>
            <a:r>
              <a:rPr sz="3630" spc="-5" dirty="0">
                <a:latin typeface="Arial" panose="020B0604020202020204" pitchFamily="34" charset="0"/>
                <a:cs typeface="Arial" panose="020B0604020202020204" pitchFamily="34" charset="0"/>
              </a:rPr>
              <a:t>PGM</a:t>
            </a:r>
            <a:endParaRPr sz="363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371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a:spLocks noGrp="1"/>
          </p:cNvSpPr>
          <p:nvPr>
            <p:ph type="title"/>
          </p:nvPr>
        </p:nvSpPr>
        <p:spPr>
          <a:xfrm>
            <a:off x="4767340" y="922912"/>
            <a:ext cx="2656178"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Ion</a:t>
            </a:r>
            <a:r>
              <a:rPr sz="3630" spc="-27" dirty="0"/>
              <a:t> </a:t>
            </a:r>
            <a:r>
              <a:rPr sz="3630" spc="-9" dirty="0"/>
              <a:t>Torrent</a:t>
            </a:r>
            <a:endParaRPr sz="3630" dirty="0"/>
          </a:p>
        </p:txBody>
      </p:sp>
      <p:grpSp>
        <p:nvGrpSpPr>
          <p:cNvPr id="4" name="object 4"/>
          <p:cNvGrpSpPr/>
          <p:nvPr/>
        </p:nvGrpSpPr>
        <p:grpSpPr>
          <a:xfrm>
            <a:off x="5940518" y="2547717"/>
            <a:ext cx="3739050" cy="2052790"/>
            <a:chOff x="5175382" y="2807207"/>
            <a:chExt cx="4119879" cy="2261870"/>
          </a:xfrm>
        </p:grpSpPr>
        <p:sp>
          <p:nvSpPr>
            <p:cNvPr id="5" name="object 5"/>
            <p:cNvSpPr/>
            <p:nvPr/>
          </p:nvSpPr>
          <p:spPr>
            <a:xfrm>
              <a:off x="5175382" y="2807207"/>
              <a:ext cx="4055364" cy="2261616"/>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8467222" y="3698747"/>
              <a:ext cx="827532" cy="416051"/>
            </a:xfrm>
            <a:prstGeom prst="rect">
              <a:avLst/>
            </a:prstGeom>
            <a:blipFill>
              <a:blip r:embed="rId4" cstate="print"/>
              <a:stretch>
                <a:fillRect/>
              </a:stretch>
            </a:blipFill>
          </p:spPr>
          <p:txBody>
            <a:bodyPr wrap="square" lIns="0" tIns="0" rIns="0" bIns="0" rtlCol="0"/>
            <a:lstStyle/>
            <a:p>
              <a:endParaRPr sz="1634"/>
            </a:p>
          </p:txBody>
        </p:sp>
        <p:sp>
          <p:nvSpPr>
            <p:cNvPr id="7" name="object 7"/>
            <p:cNvSpPr/>
            <p:nvPr/>
          </p:nvSpPr>
          <p:spPr>
            <a:xfrm>
              <a:off x="7391273" y="3649992"/>
              <a:ext cx="1702435" cy="426720"/>
            </a:xfrm>
            <a:custGeom>
              <a:avLst/>
              <a:gdLst/>
              <a:ahLst/>
              <a:cxnLst/>
              <a:rect l="l" t="t" r="r" b="b"/>
              <a:pathLst>
                <a:path w="1702434" h="426720">
                  <a:moveTo>
                    <a:pt x="1257300" y="315468"/>
                  </a:moveTo>
                  <a:lnTo>
                    <a:pt x="1182624" y="275844"/>
                  </a:lnTo>
                  <a:lnTo>
                    <a:pt x="1182103" y="301752"/>
                  </a:lnTo>
                  <a:lnTo>
                    <a:pt x="1170432" y="301752"/>
                  </a:lnTo>
                  <a:lnTo>
                    <a:pt x="1126236" y="300164"/>
                  </a:lnTo>
                  <a:lnTo>
                    <a:pt x="1086612" y="298704"/>
                  </a:lnTo>
                  <a:lnTo>
                    <a:pt x="1043940" y="295529"/>
                  </a:lnTo>
                  <a:lnTo>
                    <a:pt x="952500" y="288036"/>
                  </a:lnTo>
                  <a:lnTo>
                    <a:pt x="935736" y="284988"/>
                  </a:lnTo>
                  <a:lnTo>
                    <a:pt x="905256" y="281940"/>
                  </a:lnTo>
                  <a:lnTo>
                    <a:pt x="890016" y="278892"/>
                  </a:lnTo>
                  <a:lnTo>
                    <a:pt x="876300" y="277368"/>
                  </a:lnTo>
                  <a:lnTo>
                    <a:pt x="864108" y="275844"/>
                  </a:lnTo>
                  <a:lnTo>
                    <a:pt x="851916" y="272796"/>
                  </a:lnTo>
                  <a:lnTo>
                    <a:pt x="841248" y="271272"/>
                  </a:lnTo>
                  <a:lnTo>
                    <a:pt x="830580" y="268224"/>
                  </a:lnTo>
                  <a:lnTo>
                    <a:pt x="822960" y="266700"/>
                  </a:lnTo>
                  <a:lnTo>
                    <a:pt x="815340" y="263652"/>
                  </a:lnTo>
                  <a:lnTo>
                    <a:pt x="809244" y="262128"/>
                  </a:lnTo>
                  <a:lnTo>
                    <a:pt x="804672" y="259080"/>
                  </a:lnTo>
                  <a:lnTo>
                    <a:pt x="800100" y="257556"/>
                  </a:lnTo>
                  <a:lnTo>
                    <a:pt x="801624" y="257556"/>
                  </a:lnTo>
                  <a:lnTo>
                    <a:pt x="799592" y="256540"/>
                  </a:lnTo>
                  <a:lnTo>
                    <a:pt x="798576" y="254508"/>
                  </a:lnTo>
                  <a:lnTo>
                    <a:pt x="798576" y="251460"/>
                  </a:lnTo>
                  <a:lnTo>
                    <a:pt x="797052" y="249936"/>
                  </a:lnTo>
                  <a:lnTo>
                    <a:pt x="795528" y="246888"/>
                  </a:lnTo>
                  <a:lnTo>
                    <a:pt x="794004" y="246888"/>
                  </a:lnTo>
                  <a:lnTo>
                    <a:pt x="794004" y="245364"/>
                  </a:lnTo>
                  <a:lnTo>
                    <a:pt x="792480" y="245364"/>
                  </a:lnTo>
                  <a:lnTo>
                    <a:pt x="789432" y="242316"/>
                  </a:lnTo>
                  <a:lnTo>
                    <a:pt x="787908" y="242316"/>
                  </a:lnTo>
                  <a:lnTo>
                    <a:pt x="787908" y="240792"/>
                  </a:lnTo>
                  <a:lnTo>
                    <a:pt x="781812" y="237744"/>
                  </a:lnTo>
                  <a:lnTo>
                    <a:pt x="775716" y="236220"/>
                  </a:lnTo>
                  <a:lnTo>
                    <a:pt x="768096" y="233172"/>
                  </a:lnTo>
                  <a:lnTo>
                    <a:pt x="749808" y="227076"/>
                  </a:lnTo>
                  <a:lnTo>
                    <a:pt x="739140" y="225552"/>
                  </a:lnTo>
                  <a:lnTo>
                    <a:pt x="728472" y="222504"/>
                  </a:lnTo>
                  <a:lnTo>
                    <a:pt x="716280" y="220980"/>
                  </a:lnTo>
                  <a:lnTo>
                    <a:pt x="702564" y="217932"/>
                  </a:lnTo>
                  <a:lnTo>
                    <a:pt x="688848" y="216408"/>
                  </a:lnTo>
                  <a:lnTo>
                    <a:pt x="673608" y="213360"/>
                  </a:lnTo>
                  <a:lnTo>
                    <a:pt x="658368" y="211836"/>
                  </a:lnTo>
                  <a:lnTo>
                    <a:pt x="641604" y="210312"/>
                  </a:lnTo>
                  <a:lnTo>
                    <a:pt x="624840" y="207264"/>
                  </a:lnTo>
                  <a:lnTo>
                    <a:pt x="608076" y="205740"/>
                  </a:lnTo>
                  <a:lnTo>
                    <a:pt x="589788" y="204216"/>
                  </a:lnTo>
                  <a:lnTo>
                    <a:pt x="568452" y="202565"/>
                  </a:lnTo>
                  <a:lnTo>
                    <a:pt x="530352" y="199529"/>
                  </a:lnTo>
                  <a:lnTo>
                    <a:pt x="490728" y="196596"/>
                  </a:lnTo>
                  <a:lnTo>
                    <a:pt x="405384" y="193548"/>
                  </a:lnTo>
                  <a:lnTo>
                    <a:pt x="375551" y="193548"/>
                  </a:lnTo>
                  <a:lnTo>
                    <a:pt x="381000" y="187198"/>
                  </a:lnTo>
                  <a:lnTo>
                    <a:pt x="402336" y="153924"/>
                  </a:lnTo>
                  <a:lnTo>
                    <a:pt x="406908" y="126492"/>
                  </a:lnTo>
                  <a:lnTo>
                    <a:pt x="405384" y="112776"/>
                  </a:lnTo>
                  <a:lnTo>
                    <a:pt x="402336" y="99060"/>
                  </a:lnTo>
                  <a:lnTo>
                    <a:pt x="396240" y="86868"/>
                  </a:lnTo>
                  <a:lnTo>
                    <a:pt x="388620" y="74676"/>
                  </a:lnTo>
                  <a:lnTo>
                    <a:pt x="381000" y="64516"/>
                  </a:lnTo>
                  <a:lnTo>
                    <a:pt x="381000" y="117348"/>
                  </a:lnTo>
                  <a:lnTo>
                    <a:pt x="379476" y="115824"/>
                  </a:lnTo>
                  <a:lnTo>
                    <a:pt x="380898" y="125780"/>
                  </a:lnTo>
                  <a:lnTo>
                    <a:pt x="379476" y="137160"/>
                  </a:lnTo>
                  <a:lnTo>
                    <a:pt x="381000" y="134112"/>
                  </a:lnTo>
                  <a:lnTo>
                    <a:pt x="377952" y="146304"/>
                  </a:lnTo>
                  <a:lnTo>
                    <a:pt x="377952" y="144780"/>
                  </a:lnTo>
                  <a:lnTo>
                    <a:pt x="373380" y="155448"/>
                  </a:lnTo>
                  <a:lnTo>
                    <a:pt x="374904" y="153924"/>
                  </a:lnTo>
                  <a:lnTo>
                    <a:pt x="367284" y="164592"/>
                  </a:lnTo>
                  <a:lnTo>
                    <a:pt x="368808" y="163068"/>
                  </a:lnTo>
                  <a:lnTo>
                    <a:pt x="361188" y="172212"/>
                  </a:lnTo>
                  <a:lnTo>
                    <a:pt x="353568" y="179832"/>
                  </a:lnTo>
                  <a:lnTo>
                    <a:pt x="342900" y="188976"/>
                  </a:lnTo>
                  <a:lnTo>
                    <a:pt x="336918" y="192722"/>
                  </a:lnTo>
                  <a:lnTo>
                    <a:pt x="316992" y="192024"/>
                  </a:lnTo>
                  <a:lnTo>
                    <a:pt x="316992" y="203377"/>
                  </a:lnTo>
                  <a:lnTo>
                    <a:pt x="304800" y="208788"/>
                  </a:lnTo>
                  <a:lnTo>
                    <a:pt x="289560" y="214884"/>
                  </a:lnTo>
                  <a:lnTo>
                    <a:pt x="291084" y="214884"/>
                  </a:lnTo>
                  <a:lnTo>
                    <a:pt x="274320" y="219456"/>
                  </a:lnTo>
                  <a:lnTo>
                    <a:pt x="257556" y="222504"/>
                  </a:lnTo>
                  <a:lnTo>
                    <a:pt x="239268" y="225552"/>
                  </a:lnTo>
                  <a:lnTo>
                    <a:pt x="240792" y="225552"/>
                  </a:lnTo>
                  <a:lnTo>
                    <a:pt x="221030" y="227076"/>
                  </a:lnTo>
                  <a:lnTo>
                    <a:pt x="182880" y="226949"/>
                  </a:lnTo>
                  <a:lnTo>
                    <a:pt x="166116" y="225552"/>
                  </a:lnTo>
                  <a:lnTo>
                    <a:pt x="147828" y="222504"/>
                  </a:lnTo>
                  <a:lnTo>
                    <a:pt x="149352" y="222504"/>
                  </a:lnTo>
                  <a:lnTo>
                    <a:pt x="131064" y="219456"/>
                  </a:lnTo>
                  <a:lnTo>
                    <a:pt x="132588" y="219456"/>
                  </a:lnTo>
                  <a:lnTo>
                    <a:pt x="115824" y="214884"/>
                  </a:lnTo>
                  <a:lnTo>
                    <a:pt x="117348" y="214884"/>
                  </a:lnTo>
                  <a:lnTo>
                    <a:pt x="100584" y="208788"/>
                  </a:lnTo>
                  <a:lnTo>
                    <a:pt x="102108" y="208788"/>
                  </a:lnTo>
                  <a:lnTo>
                    <a:pt x="86868" y="202692"/>
                  </a:lnTo>
                  <a:lnTo>
                    <a:pt x="88392" y="202692"/>
                  </a:lnTo>
                  <a:lnTo>
                    <a:pt x="74676" y="196596"/>
                  </a:lnTo>
                  <a:lnTo>
                    <a:pt x="76200" y="196596"/>
                  </a:lnTo>
                  <a:lnTo>
                    <a:pt x="64008" y="188976"/>
                  </a:lnTo>
                  <a:lnTo>
                    <a:pt x="53340" y="179832"/>
                  </a:lnTo>
                  <a:lnTo>
                    <a:pt x="54864" y="181356"/>
                  </a:lnTo>
                  <a:lnTo>
                    <a:pt x="44196" y="172212"/>
                  </a:lnTo>
                  <a:lnTo>
                    <a:pt x="45720" y="172212"/>
                  </a:lnTo>
                  <a:lnTo>
                    <a:pt x="38100" y="163068"/>
                  </a:lnTo>
                  <a:lnTo>
                    <a:pt x="38100" y="164592"/>
                  </a:lnTo>
                  <a:lnTo>
                    <a:pt x="32004" y="153924"/>
                  </a:lnTo>
                  <a:lnTo>
                    <a:pt x="33528" y="155448"/>
                  </a:lnTo>
                  <a:lnTo>
                    <a:pt x="28956" y="144780"/>
                  </a:lnTo>
                  <a:lnTo>
                    <a:pt x="28956" y="146304"/>
                  </a:lnTo>
                  <a:lnTo>
                    <a:pt x="25908" y="134112"/>
                  </a:lnTo>
                  <a:lnTo>
                    <a:pt x="25908" y="117348"/>
                  </a:lnTo>
                  <a:lnTo>
                    <a:pt x="28956" y="106680"/>
                  </a:lnTo>
                  <a:lnTo>
                    <a:pt x="28956" y="108204"/>
                  </a:lnTo>
                  <a:lnTo>
                    <a:pt x="32004" y="101092"/>
                  </a:lnTo>
                  <a:lnTo>
                    <a:pt x="33528" y="97536"/>
                  </a:lnTo>
                  <a:lnTo>
                    <a:pt x="32004" y="99060"/>
                  </a:lnTo>
                  <a:lnTo>
                    <a:pt x="38100" y="88392"/>
                  </a:lnTo>
                  <a:lnTo>
                    <a:pt x="38100" y="89916"/>
                  </a:lnTo>
                  <a:lnTo>
                    <a:pt x="44196" y="81381"/>
                  </a:lnTo>
                  <a:lnTo>
                    <a:pt x="45313" y="79806"/>
                  </a:lnTo>
                  <a:lnTo>
                    <a:pt x="45720" y="79463"/>
                  </a:lnTo>
                  <a:lnTo>
                    <a:pt x="53340" y="72923"/>
                  </a:lnTo>
                  <a:lnTo>
                    <a:pt x="54864" y="71628"/>
                  </a:lnTo>
                  <a:lnTo>
                    <a:pt x="53340" y="71628"/>
                  </a:lnTo>
                  <a:lnTo>
                    <a:pt x="62484" y="65087"/>
                  </a:lnTo>
                  <a:lnTo>
                    <a:pt x="64008" y="64008"/>
                  </a:lnTo>
                  <a:lnTo>
                    <a:pt x="62484" y="64008"/>
                  </a:lnTo>
                  <a:lnTo>
                    <a:pt x="74676" y="57226"/>
                  </a:lnTo>
                  <a:lnTo>
                    <a:pt x="76200" y="56388"/>
                  </a:lnTo>
                  <a:lnTo>
                    <a:pt x="74676" y="56388"/>
                  </a:lnTo>
                  <a:lnTo>
                    <a:pt x="88392" y="48768"/>
                  </a:lnTo>
                  <a:lnTo>
                    <a:pt x="86868" y="50292"/>
                  </a:lnTo>
                  <a:lnTo>
                    <a:pt x="88392" y="49530"/>
                  </a:lnTo>
                  <a:lnTo>
                    <a:pt x="100584" y="43434"/>
                  </a:lnTo>
                  <a:lnTo>
                    <a:pt x="102108" y="42672"/>
                  </a:lnTo>
                  <a:lnTo>
                    <a:pt x="100584" y="42672"/>
                  </a:lnTo>
                  <a:lnTo>
                    <a:pt x="115824" y="38506"/>
                  </a:lnTo>
                  <a:lnTo>
                    <a:pt x="117348" y="38100"/>
                  </a:lnTo>
                  <a:lnTo>
                    <a:pt x="115824" y="38100"/>
                  </a:lnTo>
                  <a:lnTo>
                    <a:pt x="131064" y="33934"/>
                  </a:lnTo>
                  <a:lnTo>
                    <a:pt x="132588" y="33528"/>
                  </a:lnTo>
                  <a:lnTo>
                    <a:pt x="131064" y="33528"/>
                  </a:lnTo>
                  <a:lnTo>
                    <a:pt x="147828" y="29337"/>
                  </a:lnTo>
                  <a:lnTo>
                    <a:pt x="149352" y="28956"/>
                  </a:lnTo>
                  <a:lnTo>
                    <a:pt x="147828" y="28956"/>
                  </a:lnTo>
                  <a:lnTo>
                    <a:pt x="184404" y="25908"/>
                  </a:lnTo>
                  <a:lnTo>
                    <a:pt x="202692" y="24498"/>
                  </a:lnTo>
                  <a:lnTo>
                    <a:pt x="203403" y="24447"/>
                  </a:lnTo>
                  <a:lnTo>
                    <a:pt x="222504" y="25908"/>
                  </a:lnTo>
                  <a:lnTo>
                    <a:pt x="220980" y="25908"/>
                  </a:lnTo>
                  <a:lnTo>
                    <a:pt x="222504" y="26022"/>
                  </a:lnTo>
                  <a:lnTo>
                    <a:pt x="240792" y="27432"/>
                  </a:lnTo>
                  <a:lnTo>
                    <a:pt x="239268" y="27432"/>
                  </a:lnTo>
                  <a:lnTo>
                    <a:pt x="240792" y="27559"/>
                  </a:lnTo>
                  <a:lnTo>
                    <a:pt x="257556" y="28956"/>
                  </a:lnTo>
                  <a:lnTo>
                    <a:pt x="291084" y="38100"/>
                  </a:lnTo>
                  <a:lnTo>
                    <a:pt x="289560" y="38100"/>
                  </a:lnTo>
                  <a:lnTo>
                    <a:pt x="291084" y="38557"/>
                  </a:lnTo>
                  <a:lnTo>
                    <a:pt x="304800" y="42672"/>
                  </a:lnTo>
                  <a:lnTo>
                    <a:pt x="318516" y="50292"/>
                  </a:lnTo>
                  <a:lnTo>
                    <a:pt x="318516" y="48768"/>
                  </a:lnTo>
                  <a:lnTo>
                    <a:pt x="332232" y="56388"/>
                  </a:lnTo>
                  <a:lnTo>
                    <a:pt x="330708" y="56388"/>
                  </a:lnTo>
                  <a:lnTo>
                    <a:pt x="332232" y="57340"/>
                  </a:lnTo>
                  <a:lnTo>
                    <a:pt x="342900" y="64008"/>
                  </a:lnTo>
                  <a:lnTo>
                    <a:pt x="353568" y="71628"/>
                  </a:lnTo>
                  <a:lnTo>
                    <a:pt x="352044" y="71628"/>
                  </a:lnTo>
                  <a:lnTo>
                    <a:pt x="353568" y="73152"/>
                  </a:lnTo>
                  <a:lnTo>
                    <a:pt x="361188" y="80772"/>
                  </a:lnTo>
                  <a:lnTo>
                    <a:pt x="361188" y="79248"/>
                  </a:lnTo>
                  <a:lnTo>
                    <a:pt x="368808" y="89916"/>
                  </a:lnTo>
                  <a:lnTo>
                    <a:pt x="367284" y="88392"/>
                  </a:lnTo>
                  <a:lnTo>
                    <a:pt x="368808" y="90525"/>
                  </a:lnTo>
                  <a:lnTo>
                    <a:pt x="374904" y="99060"/>
                  </a:lnTo>
                  <a:lnTo>
                    <a:pt x="373380" y="97536"/>
                  </a:lnTo>
                  <a:lnTo>
                    <a:pt x="374904" y="101092"/>
                  </a:lnTo>
                  <a:lnTo>
                    <a:pt x="377952" y="108204"/>
                  </a:lnTo>
                  <a:lnTo>
                    <a:pt x="377952" y="106680"/>
                  </a:lnTo>
                  <a:lnTo>
                    <a:pt x="381000" y="117348"/>
                  </a:lnTo>
                  <a:lnTo>
                    <a:pt x="381000" y="64516"/>
                  </a:lnTo>
                  <a:lnTo>
                    <a:pt x="379476" y="62484"/>
                  </a:lnTo>
                  <a:lnTo>
                    <a:pt x="370332" y="53340"/>
                  </a:lnTo>
                  <a:lnTo>
                    <a:pt x="358140" y="42672"/>
                  </a:lnTo>
                  <a:lnTo>
                    <a:pt x="344424" y="35052"/>
                  </a:lnTo>
                  <a:lnTo>
                    <a:pt x="330708" y="25908"/>
                  </a:lnTo>
                  <a:lnTo>
                    <a:pt x="280416" y="9144"/>
                  </a:lnTo>
                  <a:lnTo>
                    <a:pt x="224028" y="0"/>
                  </a:lnTo>
                  <a:lnTo>
                    <a:pt x="182880" y="0"/>
                  </a:lnTo>
                  <a:lnTo>
                    <a:pt x="144780" y="4572"/>
                  </a:lnTo>
                  <a:lnTo>
                    <a:pt x="91440" y="19812"/>
                  </a:lnTo>
                  <a:lnTo>
                    <a:pt x="62484" y="35052"/>
                  </a:lnTo>
                  <a:lnTo>
                    <a:pt x="48768" y="42672"/>
                  </a:lnTo>
                  <a:lnTo>
                    <a:pt x="36576" y="53340"/>
                  </a:lnTo>
                  <a:lnTo>
                    <a:pt x="25908" y="62484"/>
                  </a:lnTo>
                  <a:lnTo>
                    <a:pt x="16764" y="74676"/>
                  </a:lnTo>
                  <a:lnTo>
                    <a:pt x="4572" y="99060"/>
                  </a:lnTo>
                  <a:lnTo>
                    <a:pt x="1524" y="112776"/>
                  </a:lnTo>
                  <a:lnTo>
                    <a:pt x="0" y="126492"/>
                  </a:lnTo>
                  <a:lnTo>
                    <a:pt x="1524" y="140208"/>
                  </a:lnTo>
                  <a:lnTo>
                    <a:pt x="4572" y="153924"/>
                  </a:lnTo>
                  <a:lnTo>
                    <a:pt x="16764" y="178308"/>
                  </a:lnTo>
                  <a:lnTo>
                    <a:pt x="25908" y="188976"/>
                  </a:lnTo>
                  <a:lnTo>
                    <a:pt x="32004" y="195072"/>
                  </a:lnTo>
                  <a:lnTo>
                    <a:pt x="36576" y="199644"/>
                  </a:lnTo>
                  <a:lnTo>
                    <a:pt x="44196" y="205359"/>
                  </a:lnTo>
                  <a:lnTo>
                    <a:pt x="48768" y="208788"/>
                  </a:lnTo>
                  <a:lnTo>
                    <a:pt x="54864" y="212852"/>
                  </a:lnTo>
                  <a:lnTo>
                    <a:pt x="62484" y="217932"/>
                  </a:lnTo>
                  <a:lnTo>
                    <a:pt x="74676" y="224701"/>
                  </a:lnTo>
                  <a:lnTo>
                    <a:pt x="76200" y="225552"/>
                  </a:lnTo>
                  <a:lnTo>
                    <a:pt x="86868" y="230886"/>
                  </a:lnTo>
                  <a:lnTo>
                    <a:pt x="91440" y="233172"/>
                  </a:lnTo>
                  <a:lnTo>
                    <a:pt x="100584" y="236486"/>
                  </a:lnTo>
                  <a:lnTo>
                    <a:pt x="108204" y="239268"/>
                  </a:lnTo>
                  <a:lnTo>
                    <a:pt x="115824" y="241173"/>
                  </a:lnTo>
                  <a:lnTo>
                    <a:pt x="131064" y="244983"/>
                  </a:lnTo>
                  <a:lnTo>
                    <a:pt x="144780" y="248412"/>
                  </a:lnTo>
                  <a:lnTo>
                    <a:pt x="147828" y="248920"/>
                  </a:lnTo>
                  <a:lnTo>
                    <a:pt x="163068" y="251460"/>
                  </a:lnTo>
                  <a:lnTo>
                    <a:pt x="182880" y="252984"/>
                  </a:lnTo>
                  <a:lnTo>
                    <a:pt x="222504" y="252984"/>
                  </a:lnTo>
                  <a:lnTo>
                    <a:pt x="224028" y="252984"/>
                  </a:lnTo>
                  <a:lnTo>
                    <a:pt x="240792" y="251688"/>
                  </a:lnTo>
                  <a:lnTo>
                    <a:pt x="243840" y="251460"/>
                  </a:lnTo>
                  <a:lnTo>
                    <a:pt x="262128" y="248412"/>
                  </a:lnTo>
                  <a:lnTo>
                    <a:pt x="280416" y="243840"/>
                  </a:lnTo>
                  <a:lnTo>
                    <a:pt x="291084" y="240919"/>
                  </a:lnTo>
                  <a:lnTo>
                    <a:pt x="297180" y="239268"/>
                  </a:lnTo>
                  <a:lnTo>
                    <a:pt x="313944" y="233172"/>
                  </a:lnTo>
                  <a:lnTo>
                    <a:pt x="330708" y="225552"/>
                  </a:lnTo>
                  <a:lnTo>
                    <a:pt x="332232" y="224701"/>
                  </a:lnTo>
                  <a:lnTo>
                    <a:pt x="344424" y="217932"/>
                  </a:lnTo>
                  <a:lnTo>
                    <a:pt x="361188" y="217932"/>
                  </a:lnTo>
                  <a:lnTo>
                    <a:pt x="405384" y="219456"/>
                  </a:lnTo>
                  <a:lnTo>
                    <a:pt x="448056" y="220980"/>
                  </a:lnTo>
                  <a:lnTo>
                    <a:pt x="489204" y="222504"/>
                  </a:lnTo>
                  <a:lnTo>
                    <a:pt x="531876" y="225666"/>
                  </a:lnTo>
                  <a:lnTo>
                    <a:pt x="569976" y="228727"/>
                  </a:lnTo>
                  <a:lnTo>
                    <a:pt x="621792" y="233172"/>
                  </a:lnTo>
                  <a:lnTo>
                    <a:pt x="640080" y="234696"/>
                  </a:lnTo>
                  <a:lnTo>
                    <a:pt x="655320" y="236220"/>
                  </a:lnTo>
                  <a:lnTo>
                    <a:pt x="670560" y="239268"/>
                  </a:lnTo>
                  <a:lnTo>
                    <a:pt x="685800" y="240792"/>
                  </a:lnTo>
                  <a:lnTo>
                    <a:pt x="699516" y="243840"/>
                  </a:lnTo>
                  <a:lnTo>
                    <a:pt x="711708" y="245364"/>
                  </a:lnTo>
                  <a:lnTo>
                    <a:pt x="723900" y="248412"/>
                  </a:lnTo>
                  <a:lnTo>
                    <a:pt x="734568" y="249936"/>
                  </a:lnTo>
                  <a:lnTo>
                    <a:pt x="743712" y="252984"/>
                  </a:lnTo>
                  <a:lnTo>
                    <a:pt x="752856" y="254508"/>
                  </a:lnTo>
                  <a:lnTo>
                    <a:pt x="760476" y="257556"/>
                  </a:lnTo>
                  <a:lnTo>
                    <a:pt x="766572" y="259080"/>
                  </a:lnTo>
                  <a:lnTo>
                    <a:pt x="774192" y="262890"/>
                  </a:lnTo>
                  <a:lnTo>
                    <a:pt x="775716" y="263652"/>
                  </a:lnTo>
                  <a:lnTo>
                    <a:pt x="775716" y="268224"/>
                  </a:lnTo>
                  <a:lnTo>
                    <a:pt x="777240" y="269748"/>
                  </a:lnTo>
                  <a:lnTo>
                    <a:pt x="780288" y="272796"/>
                  </a:lnTo>
                  <a:lnTo>
                    <a:pt x="780288" y="274320"/>
                  </a:lnTo>
                  <a:lnTo>
                    <a:pt x="781812" y="274320"/>
                  </a:lnTo>
                  <a:lnTo>
                    <a:pt x="783336" y="275844"/>
                  </a:lnTo>
                  <a:lnTo>
                    <a:pt x="786384" y="277368"/>
                  </a:lnTo>
                  <a:lnTo>
                    <a:pt x="786384" y="278892"/>
                  </a:lnTo>
                  <a:lnTo>
                    <a:pt x="787908" y="278892"/>
                  </a:lnTo>
                  <a:lnTo>
                    <a:pt x="792480" y="281940"/>
                  </a:lnTo>
                  <a:lnTo>
                    <a:pt x="798576" y="284988"/>
                  </a:lnTo>
                  <a:lnTo>
                    <a:pt x="800100" y="285597"/>
                  </a:lnTo>
                  <a:lnTo>
                    <a:pt x="806196" y="288036"/>
                  </a:lnTo>
                  <a:lnTo>
                    <a:pt x="815340" y="289560"/>
                  </a:lnTo>
                  <a:lnTo>
                    <a:pt x="824484" y="292608"/>
                  </a:lnTo>
                  <a:lnTo>
                    <a:pt x="835152" y="295656"/>
                  </a:lnTo>
                  <a:lnTo>
                    <a:pt x="847344" y="297180"/>
                  </a:lnTo>
                  <a:lnTo>
                    <a:pt x="859536" y="300228"/>
                  </a:lnTo>
                  <a:lnTo>
                    <a:pt x="871728" y="301752"/>
                  </a:lnTo>
                  <a:lnTo>
                    <a:pt x="886968" y="304800"/>
                  </a:lnTo>
                  <a:lnTo>
                    <a:pt x="900684" y="306324"/>
                  </a:lnTo>
                  <a:lnTo>
                    <a:pt x="917448" y="309372"/>
                  </a:lnTo>
                  <a:lnTo>
                    <a:pt x="932688" y="310896"/>
                  </a:lnTo>
                  <a:lnTo>
                    <a:pt x="949452" y="312420"/>
                  </a:lnTo>
                  <a:lnTo>
                    <a:pt x="967740" y="313944"/>
                  </a:lnTo>
                  <a:lnTo>
                    <a:pt x="986028" y="316992"/>
                  </a:lnTo>
                  <a:lnTo>
                    <a:pt x="1004316" y="318516"/>
                  </a:lnTo>
                  <a:lnTo>
                    <a:pt x="1043940" y="321564"/>
                  </a:lnTo>
                  <a:lnTo>
                    <a:pt x="1127760" y="324662"/>
                  </a:lnTo>
                  <a:lnTo>
                    <a:pt x="1170432" y="326136"/>
                  </a:lnTo>
                  <a:lnTo>
                    <a:pt x="1181608" y="326821"/>
                  </a:lnTo>
                  <a:lnTo>
                    <a:pt x="1181100" y="352044"/>
                  </a:lnTo>
                  <a:lnTo>
                    <a:pt x="1194816" y="345452"/>
                  </a:lnTo>
                  <a:lnTo>
                    <a:pt x="1257300" y="315468"/>
                  </a:lnTo>
                  <a:close/>
                </a:path>
                <a:path w="1702434" h="426720">
                  <a:moveTo>
                    <a:pt x="1702308" y="106680"/>
                  </a:moveTo>
                  <a:lnTo>
                    <a:pt x="1696212" y="102108"/>
                  </a:lnTo>
                  <a:lnTo>
                    <a:pt x="1676400" y="102108"/>
                  </a:lnTo>
                  <a:lnTo>
                    <a:pt x="1676400" y="126492"/>
                  </a:lnTo>
                  <a:lnTo>
                    <a:pt x="1676400" y="402336"/>
                  </a:lnTo>
                  <a:lnTo>
                    <a:pt x="1283208" y="402336"/>
                  </a:lnTo>
                  <a:lnTo>
                    <a:pt x="1283208" y="126492"/>
                  </a:lnTo>
                  <a:lnTo>
                    <a:pt x="1676400" y="126492"/>
                  </a:lnTo>
                  <a:lnTo>
                    <a:pt x="1676400" y="102108"/>
                  </a:lnTo>
                  <a:lnTo>
                    <a:pt x="1263396" y="102108"/>
                  </a:lnTo>
                  <a:lnTo>
                    <a:pt x="1257300" y="106680"/>
                  </a:lnTo>
                  <a:lnTo>
                    <a:pt x="1257300" y="315468"/>
                  </a:lnTo>
                  <a:lnTo>
                    <a:pt x="1257300" y="422148"/>
                  </a:lnTo>
                  <a:lnTo>
                    <a:pt x="1263396" y="426720"/>
                  </a:lnTo>
                  <a:lnTo>
                    <a:pt x="1269492" y="426720"/>
                  </a:lnTo>
                  <a:lnTo>
                    <a:pt x="1283208" y="426720"/>
                  </a:lnTo>
                  <a:lnTo>
                    <a:pt x="1676400" y="426720"/>
                  </a:lnTo>
                  <a:lnTo>
                    <a:pt x="1688592" y="426720"/>
                  </a:lnTo>
                  <a:lnTo>
                    <a:pt x="1696212" y="426720"/>
                  </a:lnTo>
                  <a:lnTo>
                    <a:pt x="1702308" y="422148"/>
                  </a:lnTo>
                  <a:lnTo>
                    <a:pt x="1702308" y="106680"/>
                  </a:lnTo>
                  <a:close/>
                </a:path>
              </a:pathLst>
            </a:custGeom>
            <a:solidFill>
              <a:srgbClr val="FF0000"/>
            </a:solidFill>
          </p:spPr>
          <p:txBody>
            <a:bodyPr wrap="square" lIns="0" tIns="0" rIns="0" bIns="0" rtlCol="0"/>
            <a:lstStyle/>
            <a:p>
              <a:endParaRPr sz="1634"/>
            </a:p>
          </p:txBody>
        </p:sp>
      </p:grpSp>
      <p:sp>
        <p:nvSpPr>
          <p:cNvPr id="8" name="object 8"/>
          <p:cNvSpPr txBox="1"/>
          <p:nvPr/>
        </p:nvSpPr>
        <p:spPr>
          <a:xfrm>
            <a:off x="2572152" y="2486398"/>
            <a:ext cx="3252651" cy="1771992"/>
          </a:xfrm>
          <a:prstGeom prst="rect">
            <a:avLst/>
          </a:prstGeom>
        </p:spPr>
        <p:txBody>
          <a:bodyPr vert="horz" wrap="square" lIns="0" tIns="11526" rIns="0" bIns="0" rtlCol="0">
            <a:spAutoFit/>
          </a:bodyPr>
          <a:lstStyle/>
          <a:p>
            <a:pPr marL="11527">
              <a:spcBef>
                <a:spcPts val="91"/>
              </a:spcBef>
            </a:pPr>
            <a:r>
              <a:rPr sz="1634" dirty="0">
                <a:latin typeface="Arial"/>
                <a:cs typeface="Arial"/>
              </a:rPr>
              <a:t>• </a:t>
            </a:r>
            <a:r>
              <a:rPr sz="1634" spc="-5" dirty="0">
                <a:latin typeface="Arial"/>
                <a:cs typeface="Arial"/>
              </a:rPr>
              <a:t>Ion Semiconductor</a:t>
            </a:r>
            <a:r>
              <a:rPr sz="1634" spc="-14" dirty="0">
                <a:latin typeface="Arial"/>
                <a:cs typeface="Arial"/>
              </a:rPr>
              <a:t> </a:t>
            </a:r>
            <a:r>
              <a:rPr sz="1634" spc="-5" dirty="0">
                <a:latin typeface="Arial"/>
                <a:cs typeface="Arial"/>
              </a:rPr>
              <a:t>Sequencing</a:t>
            </a:r>
            <a:endParaRPr sz="1634" dirty="0">
              <a:latin typeface="Arial"/>
              <a:cs typeface="Arial"/>
            </a:endParaRPr>
          </a:p>
          <a:p>
            <a:pPr marL="11527" marR="4611"/>
            <a:r>
              <a:rPr sz="1634" dirty="0">
                <a:latin typeface="Arial"/>
                <a:cs typeface="Arial"/>
              </a:rPr>
              <a:t>• </a:t>
            </a:r>
            <a:r>
              <a:rPr sz="1634" spc="-5" dirty="0">
                <a:latin typeface="Arial"/>
                <a:cs typeface="Arial"/>
              </a:rPr>
              <a:t>Detection of </a:t>
            </a:r>
            <a:r>
              <a:rPr sz="1634" spc="-9" dirty="0">
                <a:latin typeface="Arial"/>
                <a:cs typeface="Arial"/>
              </a:rPr>
              <a:t>hydrogen </a:t>
            </a:r>
            <a:r>
              <a:rPr sz="1634" spc="-5" dirty="0">
                <a:latin typeface="Arial"/>
                <a:cs typeface="Arial"/>
              </a:rPr>
              <a:t>ions during  the polymerization</a:t>
            </a:r>
            <a:r>
              <a:rPr sz="1634" spc="32" dirty="0">
                <a:latin typeface="Arial"/>
                <a:cs typeface="Arial"/>
              </a:rPr>
              <a:t> </a:t>
            </a:r>
            <a:r>
              <a:rPr sz="1634" spc="-5" dirty="0">
                <a:latin typeface="Arial"/>
                <a:cs typeface="Arial"/>
              </a:rPr>
              <a:t>DNA</a:t>
            </a:r>
            <a:endParaRPr sz="1634" dirty="0">
              <a:latin typeface="Arial"/>
              <a:cs typeface="Arial"/>
            </a:endParaRPr>
          </a:p>
          <a:p>
            <a:pPr marL="11527" marR="101433"/>
            <a:r>
              <a:rPr sz="1634" dirty="0">
                <a:latin typeface="Arial"/>
                <a:cs typeface="Arial"/>
              </a:rPr>
              <a:t>• </a:t>
            </a:r>
            <a:r>
              <a:rPr sz="1634" spc="-5" dirty="0">
                <a:latin typeface="Arial"/>
                <a:cs typeface="Arial"/>
              </a:rPr>
              <a:t>Sequencing occurs in </a:t>
            </a:r>
            <a:r>
              <a:rPr sz="1634" spc="-9" dirty="0">
                <a:latin typeface="Arial"/>
                <a:cs typeface="Arial"/>
              </a:rPr>
              <a:t>microwells  </a:t>
            </a:r>
            <a:r>
              <a:rPr sz="1634" spc="-14" dirty="0">
                <a:latin typeface="Arial"/>
                <a:cs typeface="Arial"/>
              </a:rPr>
              <a:t>with </a:t>
            </a:r>
            <a:r>
              <a:rPr sz="1634" spc="-5" dirty="0">
                <a:latin typeface="Arial"/>
                <a:cs typeface="Arial"/>
              </a:rPr>
              <a:t>ion</a:t>
            </a:r>
            <a:r>
              <a:rPr sz="1634" spc="45" dirty="0">
                <a:latin typeface="Arial"/>
                <a:cs typeface="Arial"/>
              </a:rPr>
              <a:t> </a:t>
            </a:r>
            <a:r>
              <a:rPr sz="1634" spc="-5" dirty="0">
                <a:latin typeface="Arial"/>
                <a:cs typeface="Arial"/>
              </a:rPr>
              <a:t>sensors</a:t>
            </a:r>
            <a:endParaRPr sz="1634" dirty="0">
              <a:latin typeface="Arial"/>
              <a:cs typeface="Arial"/>
            </a:endParaRPr>
          </a:p>
          <a:p>
            <a:pPr marL="11527"/>
            <a:r>
              <a:rPr sz="1634" dirty="0">
                <a:latin typeface="Arial"/>
                <a:cs typeface="Arial"/>
              </a:rPr>
              <a:t>• </a:t>
            </a:r>
            <a:r>
              <a:rPr sz="1634" spc="-5" dirty="0">
                <a:latin typeface="Arial"/>
                <a:cs typeface="Arial"/>
              </a:rPr>
              <a:t>No modified</a:t>
            </a:r>
            <a:r>
              <a:rPr sz="1634" spc="-9" dirty="0">
                <a:latin typeface="Arial"/>
                <a:cs typeface="Arial"/>
              </a:rPr>
              <a:t> </a:t>
            </a:r>
            <a:r>
              <a:rPr sz="1634" spc="-5" dirty="0">
                <a:latin typeface="Arial"/>
                <a:cs typeface="Arial"/>
              </a:rPr>
              <a:t>nucleotides</a:t>
            </a:r>
            <a:endParaRPr sz="1634" dirty="0">
              <a:latin typeface="Arial"/>
              <a:cs typeface="Arial"/>
            </a:endParaRPr>
          </a:p>
          <a:p>
            <a:pPr marL="11527"/>
            <a:r>
              <a:rPr sz="1634" dirty="0">
                <a:latin typeface="Arial"/>
                <a:cs typeface="Arial"/>
              </a:rPr>
              <a:t>• </a:t>
            </a:r>
            <a:r>
              <a:rPr sz="1634" spc="-5" dirty="0">
                <a:latin typeface="Arial"/>
                <a:cs typeface="Arial"/>
              </a:rPr>
              <a:t>No</a:t>
            </a:r>
            <a:r>
              <a:rPr sz="1634" spc="-14" dirty="0">
                <a:latin typeface="Arial"/>
                <a:cs typeface="Arial"/>
              </a:rPr>
              <a:t> </a:t>
            </a:r>
            <a:r>
              <a:rPr sz="1634" spc="-5" dirty="0">
                <a:latin typeface="Arial"/>
                <a:cs typeface="Arial"/>
              </a:rPr>
              <a:t>optics</a:t>
            </a:r>
            <a:endParaRPr sz="1634" dirty="0">
              <a:latin typeface="Arial"/>
              <a:cs typeface="Arial"/>
            </a:endParaRPr>
          </a:p>
        </p:txBody>
      </p:sp>
      <p:sp>
        <p:nvSpPr>
          <p:cNvPr id="9" name="Rectangle 8"/>
          <p:cNvSpPr/>
          <p:nvPr/>
        </p:nvSpPr>
        <p:spPr>
          <a:xfrm>
            <a:off x="4270869" y="553580"/>
            <a:ext cx="3778278" cy="369332"/>
          </a:xfrm>
          <a:prstGeom prst="rect">
            <a:avLst/>
          </a:prstGeom>
        </p:spPr>
        <p:txBody>
          <a:bodyPr wrap="none">
            <a:spAutoFit/>
          </a:bodyPr>
          <a:lstStyle/>
          <a:p>
            <a:r>
              <a:rPr lang="zh-CN" altLang="en-US" dirty="0"/>
              <a:t>Ion torrent semiconductor sequencing</a:t>
            </a:r>
          </a:p>
        </p:txBody>
      </p:sp>
    </p:spTree>
    <p:extLst>
      <p:ext uri="{BB962C8B-B14F-4D97-AF65-F5344CB8AC3E}">
        <p14:creationId xmlns:p14="http://schemas.microsoft.com/office/powerpoint/2010/main" val="4215735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051" y="2449515"/>
            <a:ext cx="8298756" cy="4091748"/>
            <a:chOff x="774071" y="2699003"/>
            <a:chExt cx="9144000" cy="4508500"/>
          </a:xfrm>
        </p:grpSpPr>
        <p:sp>
          <p:nvSpPr>
            <p:cNvPr id="3" name="object 3"/>
            <p:cNvSpPr/>
            <p:nvPr/>
          </p:nvSpPr>
          <p:spPr>
            <a:xfrm>
              <a:off x="774071" y="6254495"/>
              <a:ext cx="9144000" cy="952500"/>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5269870" y="5972555"/>
              <a:ext cx="381000" cy="228600"/>
            </a:xfrm>
            <a:custGeom>
              <a:avLst/>
              <a:gdLst/>
              <a:ahLst/>
              <a:cxnLst/>
              <a:rect l="l" t="t" r="r" b="b"/>
              <a:pathLst>
                <a:path w="381000" h="228600">
                  <a:moveTo>
                    <a:pt x="228599" y="0"/>
                  </a:moveTo>
                  <a:lnTo>
                    <a:pt x="0" y="0"/>
                  </a:lnTo>
                  <a:lnTo>
                    <a:pt x="228599" y="0"/>
                  </a:lnTo>
                  <a:close/>
                </a:path>
                <a:path w="381000" h="228600">
                  <a:moveTo>
                    <a:pt x="381000" y="76200"/>
                  </a:moveTo>
                  <a:lnTo>
                    <a:pt x="380491" y="75691"/>
                  </a:lnTo>
                  <a:lnTo>
                    <a:pt x="379475" y="77724"/>
                  </a:lnTo>
                  <a:lnTo>
                    <a:pt x="228600" y="228599"/>
                  </a:lnTo>
                  <a:lnTo>
                    <a:pt x="381000" y="76200"/>
                  </a:lnTo>
                  <a:close/>
                </a:path>
              </a:pathLst>
            </a:custGeom>
            <a:solidFill>
              <a:srgbClr val="BAE0E3"/>
            </a:solidFill>
          </p:spPr>
          <p:txBody>
            <a:bodyPr wrap="square" lIns="0" tIns="0" rIns="0" bIns="0" rtlCol="0"/>
            <a:lstStyle/>
            <a:p>
              <a:endParaRPr sz="1634"/>
            </a:p>
          </p:txBody>
        </p:sp>
        <p:sp>
          <p:nvSpPr>
            <p:cNvPr id="5" name="object 5"/>
            <p:cNvSpPr/>
            <p:nvPr/>
          </p:nvSpPr>
          <p:spPr>
            <a:xfrm>
              <a:off x="5265298" y="5885688"/>
              <a:ext cx="393700" cy="315595"/>
            </a:xfrm>
            <a:custGeom>
              <a:avLst/>
              <a:gdLst/>
              <a:ahLst/>
              <a:cxnLst/>
              <a:rect l="l" t="t" r="r" b="b"/>
              <a:pathLst>
                <a:path w="393700" h="315595">
                  <a:moveTo>
                    <a:pt x="228600" y="86868"/>
                  </a:moveTo>
                  <a:lnTo>
                    <a:pt x="228600" y="82296"/>
                  </a:lnTo>
                  <a:lnTo>
                    <a:pt x="0" y="82296"/>
                  </a:lnTo>
                  <a:lnTo>
                    <a:pt x="6658" y="86868"/>
                  </a:lnTo>
                  <a:lnTo>
                    <a:pt x="228600" y="86868"/>
                  </a:lnTo>
                  <a:close/>
                </a:path>
                <a:path w="393700" h="315595">
                  <a:moveTo>
                    <a:pt x="228600" y="239268"/>
                  </a:moveTo>
                  <a:lnTo>
                    <a:pt x="6658" y="86868"/>
                  </a:lnTo>
                  <a:lnTo>
                    <a:pt x="4571" y="86868"/>
                  </a:lnTo>
                  <a:lnTo>
                    <a:pt x="4571" y="239268"/>
                  </a:lnTo>
                  <a:lnTo>
                    <a:pt x="228600" y="239268"/>
                  </a:lnTo>
                  <a:close/>
                </a:path>
                <a:path w="393700" h="315595">
                  <a:moveTo>
                    <a:pt x="239367" y="10668"/>
                  </a:moveTo>
                  <a:lnTo>
                    <a:pt x="228600" y="0"/>
                  </a:lnTo>
                  <a:lnTo>
                    <a:pt x="228600" y="82296"/>
                  </a:lnTo>
                  <a:lnTo>
                    <a:pt x="230124" y="82296"/>
                  </a:lnTo>
                  <a:lnTo>
                    <a:pt x="230124" y="13716"/>
                  </a:lnTo>
                  <a:lnTo>
                    <a:pt x="233171" y="12700"/>
                  </a:lnTo>
                  <a:lnTo>
                    <a:pt x="233171" y="10668"/>
                  </a:lnTo>
                  <a:lnTo>
                    <a:pt x="239367" y="10668"/>
                  </a:lnTo>
                  <a:close/>
                </a:path>
                <a:path w="393700" h="315595">
                  <a:moveTo>
                    <a:pt x="233171" y="86868"/>
                  </a:moveTo>
                  <a:lnTo>
                    <a:pt x="233171" y="82296"/>
                  </a:lnTo>
                  <a:lnTo>
                    <a:pt x="228600" y="86868"/>
                  </a:lnTo>
                  <a:lnTo>
                    <a:pt x="233171" y="86868"/>
                  </a:lnTo>
                  <a:close/>
                </a:path>
                <a:path w="393700" h="315595">
                  <a:moveTo>
                    <a:pt x="233171" y="82296"/>
                  </a:moveTo>
                  <a:lnTo>
                    <a:pt x="233171" y="16763"/>
                  </a:lnTo>
                  <a:lnTo>
                    <a:pt x="230124" y="13716"/>
                  </a:lnTo>
                  <a:lnTo>
                    <a:pt x="230124" y="82296"/>
                  </a:lnTo>
                  <a:lnTo>
                    <a:pt x="233171" y="82296"/>
                  </a:lnTo>
                  <a:close/>
                </a:path>
                <a:path w="393700" h="315595">
                  <a:moveTo>
                    <a:pt x="239268" y="315468"/>
                  </a:moveTo>
                  <a:lnTo>
                    <a:pt x="234695" y="313944"/>
                  </a:lnTo>
                  <a:lnTo>
                    <a:pt x="233171" y="315468"/>
                  </a:lnTo>
                  <a:lnTo>
                    <a:pt x="239268" y="315468"/>
                  </a:lnTo>
                  <a:close/>
                </a:path>
                <a:path w="393700" h="315595">
                  <a:moveTo>
                    <a:pt x="239267" y="10668"/>
                  </a:moveTo>
                  <a:lnTo>
                    <a:pt x="234695" y="10668"/>
                  </a:lnTo>
                  <a:lnTo>
                    <a:pt x="235838" y="11811"/>
                  </a:lnTo>
                  <a:lnTo>
                    <a:pt x="239267" y="10668"/>
                  </a:lnTo>
                  <a:close/>
                </a:path>
                <a:path w="393700" h="315595">
                  <a:moveTo>
                    <a:pt x="385571" y="170688"/>
                  </a:moveTo>
                  <a:lnTo>
                    <a:pt x="385571" y="161544"/>
                  </a:lnTo>
                  <a:lnTo>
                    <a:pt x="384047" y="164592"/>
                  </a:lnTo>
                  <a:lnTo>
                    <a:pt x="234695" y="313943"/>
                  </a:lnTo>
                  <a:lnTo>
                    <a:pt x="239268" y="315468"/>
                  </a:lnTo>
                  <a:lnTo>
                    <a:pt x="240791" y="315468"/>
                  </a:lnTo>
                  <a:lnTo>
                    <a:pt x="385571" y="170688"/>
                  </a:lnTo>
                  <a:close/>
                </a:path>
                <a:path w="393700" h="315595">
                  <a:moveTo>
                    <a:pt x="393192" y="163068"/>
                  </a:moveTo>
                  <a:lnTo>
                    <a:pt x="239367" y="10668"/>
                  </a:lnTo>
                  <a:lnTo>
                    <a:pt x="235838" y="11811"/>
                  </a:lnTo>
                  <a:lnTo>
                    <a:pt x="385571" y="161544"/>
                  </a:lnTo>
                  <a:lnTo>
                    <a:pt x="385571" y="170688"/>
                  </a:lnTo>
                  <a:lnTo>
                    <a:pt x="393192" y="163068"/>
                  </a:lnTo>
                  <a:close/>
                </a:path>
              </a:pathLst>
            </a:custGeom>
            <a:solidFill>
              <a:srgbClr val="497CBA"/>
            </a:solidFill>
          </p:spPr>
          <p:txBody>
            <a:bodyPr wrap="square" lIns="0" tIns="0" rIns="0" bIns="0" rtlCol="0"/>
            <a:lstStyle/>
            <a:p>
              <a:endParaRPr sz="1634"/>
            </a:p>
          </p:txBody>
        </p:sp>
        <p:sp>
          <p:nvSpPr>
            <p:cNvPr id="6" name="object 6"/>
            <p:cNvSpPr/>
            <p:nvPr/>
          </p:nvSpPr>
          <p:spPr>
            <a:xfrm>
              <a:off x="5269870" y="5896355"/>
              <a:ext cx="381000" cy="304800"/>
            </a:xfrm>
            <a:custGeom>
              <a:avLst/>
              <a:gdLst/>
              <a:ahLst/>
              <a:cxnLst/>
              <a:rect l="l" t="t" r="r" b="b"/>
              <a:pathLst>
                <a:path w="381000" h="304800">
                  <a:moveTo>
                    <a:pt x="380999" y="152399"/>
                  </a:moveTo>
                  <a:lnTo>
                    <a:pt x="228599" y="0"/>
                  </a:lnTo>
                  <a:lnTo>
                    <a:pt x="228599" y="76199"/>
                  </a:lnTo>
                  <a:lnTo>
                    <a:pt x="0" y="76199"/>
                  </a:lnTo>
                  <a:lnTo>
                    <a:pt x="0" y="228599"/>
                  </a:lnTo>
                  <a:lnTo>
                    <a:pt x="228599" y="228599"/>
                  </a:lnTo>
                  <a:lnTo>
                    <a:pt x="228599" y="304799"/>
                  </a:lnTo>
                  <a:lnTo>
                    <a:pt x="380999" y="152399"/>
                  </a:lnTo>
                  <a:close/>
                </a:path>
              </a:pathLst>
            </a:custGeom>
            <a:solidFill>
              <a:srgbClr val="BAE0E3"/>
            </a:solidFill>
          </p:spPr>
          <p:txBody>
            <a:bodyPr wrap="square" lIns="0" tIns="0" rIns="0" bIns="0" rtlCol="0"/>
            <a:lstStyle/>
            <a:p>
              <a:endParaRPr sz="1634"/>
            </a:p>
          </p:txBody>
        </p:sp>
        <p:sp>
          <p:nvSpPr>
            <p:cNvPr id="7" name="object 7"/>
            <p:cNvSpPr/>
            <p:nvPr/>
          </p:nvSpPr>
          <p:spPr>
            <a:xfrm>
              <a:off x="5265298" y="5885688"/>
              <a:ext cx="393700" cy="327660"/>
            </a:xfrm>
            <a:custGeom>
              <a:avLst/>
              <a:gdLst/>
              <a:ahLst/>
              <a:cxnLst/>
              <a:rect l="l" t="t" r="r" b="b"/>
              <a:pathLst>
                <a:path w="393700" h="327660">
                  <a:moveTo>
                    <a:pt x="233172" y="82296"/>
                  </a:moveTo>
                  <a:lnTo>
                    <a:pt x="0" y="82296"/>
                  </a:lnTo>
                  <a:lnTo>
                    <a:pt x="0" y="243840"/>
                  </a:lnTo>
                  <a:lnTo>
                    <a:pt x="4572" y="243840"/>
                  </a:lnTo>
                  <a:lnTo>
                    <a:pt x="4572" y="91440"/>
                  </a:lnTo>
                  <a:lnTo>
                    <a:pt x="10668" y="86868"/>
                  </a:lnTo>
                  <a:lnTo>
                    <a:pt x="10668" y="91440"/>
                  </a:lnTo>
                  <a:lnTo>
                    <a:pt x="228600" y="91440"/>
                  </a:lnTo>
                  <a:lnTo>
                    <a:pt x="228600" y="86868"/>
                  </a:lnTo>
                  <a:lnTo>
                    <a:pt x="233172" y="82296"/>
                  </a:lnTo>
                  <a:close/>
                </a:path>
                <a:path w="393700" h="327660">
                  <a:moveTo>
                    <a:pt x="10668" y="91440"/>
                  </a:moveTo>
                  <a:lnTo>
                    <a:pt x="10668" y="86868"/>
                  </a:lnTo>
                  <a:lnTo>
                    <a:pt x="4572" y="91440"/>
                  </a:lnTo>
                  <a:lnTo>
                    <a:pt x="10668" y="91440"/>
                  </a:lnTo>
                  <a:close/>
                </a:path>
                <a:path w="393700" h="327660">
                  <a:moveTo>
                    <a:pt x="10668" y="234696"/>
                  </a:moveTo>
                  <a:lnTo>
                    <a:pt x="10668" y="91440"/>
                  </a:lnTo>
                  <a:lnTo>
                    <a:pt x="4572" y="91440"/>
                  </a:lnTo>
                  <a:lnTo>
                    <a:pt x="4572" y="234696"/>
                  </a:lnTo>
                  <a:lnTo>
                    <a:pt x="10668" y="234696"/>
                  </a:lnTo>
                  <a:close/>
                </a:path>
                <a:path w="393700" h="327660">
                  <a:moveTo>
                    <a:pt x="239268" y="303276"/>
                  </a:moveTo>
                  <a:lnTo>
                    <a:pt x="239268" y="234696"/>
                  </a:lnTo>
                  <a:lnTo>
                    <a:pt x="4572" y="234696"/>
                  </a:lnTo>
                  <a:lnTo>
                    <a:pt x="10668" y="239268"/>
                  </a:lnTo>
                  <a:lnTo>
                    <a:pt x="10668" y="243840"/>
                  </a:lnTo>
                  <a:lnTo>
                    <a:pt x="228600" y="243840"/>
                  </a:lnTo>
                  <a:lnTo>
                    <a:pt x="228600" y="239268"/>
                  </a:lnTo>
                  <a:lnTo>
                    <a:pt x="233172" y="243840"/>
                  </a:lnTo>
                  <a:lnTo>
                    <a:pt x="233172" y="309372"/>
                  </a:lnTo>
                  <a:lnTo>
                    <a:pt x="239268" y="303276"/>
                  </a:lnTo>
                  <a:close/>
                </a:path>
                <a:path w="393700" h="327660">
                  <a:moveTo>
                    <a:pt x="10668" y="243840"/>
                  </a:moveTo>
                  <a:lnTo>
                    <a:pt x="10668" y="239268"/>
                  </a:lnTo>
                  <a:lnTo>
                    <a:pt x="4572" y="234696"/>
                  </a:lnTo>
                  <a:lnTo>
                    <a:pt x="4572" y="243840"/>
                  </a:lnTo>
                  <a:lnTo>
                    <a:pt x="10668" y="243840"/>
                  </a:lnTo>
                  <a:close/>
                </a:path>
                <a:path w="393700" h="327660">
                  <a:moveTo>
                    <a:pt x="393192" y="163068"/>
                  </a:moveTo>
                  <a:lnTo>
                    <a:pt x="228600" y="0"/>
                  </a:lnTo>
                  <a:lnTo>
                    <a:pt x="228600" y="82296"/>
                  </a:lnTo>
                  <a:lnTo>
                    <a:pt x="230124" y="82296"/>
                  </a:lnTo>
                  <a:lnTo>
                    <a:pt x="230124" y="13716"/>
                  </a:lnTo>
                  <a:lnTo>
                    <a:pt x="239268" y="10668"/>
                  </a:lnTo>
                  <a:lnTo>
                    <a:pt x="239268" y="22860"/>
                  </a:lnTo>
                  <a:lnTo>
                    <a:pt x="379476" y="163068"/>
                  </a:lnTo>
                  <a:lnTo>
                    <a:pt x="382524" y="160020"/>
                  </a:lnTo>
                  <a:lnTo>
                    <a:pt x="382524" y="173736"/>
                  </a:lnTo>
                  <a:lnTo>
                    <a:pt x="393192" y="163068"/>
                  </a:lnTo>
                  <a:close/>
                </a:path>
                <a:path w="393700" h="327660">
                  <a:moveTo>
                    <a:pt x="233172" y="91440"/>
                  </a:moveTo>
                  <a:lnTo>
                    <a:pt x="233172" y="82296"/>
                  </a:lnTo>
                  <a:lnTo>
                    <a:pt x="228600" y="86868"/>
                  </a:lnTo>
                  <a:lnTo>
                    <a:pt x="228600" y="91440"/>
                  </a:lnTo>
                  <a:lnTo>
                    <a:pt x="233172" y="91440"/>
                  </a:lnTo>
                  <a:close/>
                </a:path>
                <a:path w="393700" h="327660">
                  <a:moveTo>
                    <a:pt x="233172" y="243840"/>
                  </a:moveTo>
                  <a:lnTo>
                    <a:pt x="228600" y="239268"/>
                  </a:lnTo>
                  <a:lnTo>
                    <a:pt x="228600" y="243840"/>
                  </a:lnTo>
                  <a:lnTo>
                    <a:pt x="233172" y="243840"/>
                  </a:lnTo>
                  <a:close/>
                </a:path>
                <a:path w="393700" h="327660">
                  <a:moveTo>
                    <a:pt x="233172" y="309372"/>
                  </a:moveTo>
                  <a:lnTo>
                    <a:pt x="233172" y="243840"/>
                  </a:lnTo>
                  <a:lnTo>
                    <a:pt x="228600" y="243840"/>
                  </a:lnTo>
                  <a:lnTo>
                    <a:pt x="228600" y="327660"/>
                  </a:lnTo>
                  <a:lnTo>
                    <a:pt x="230124" y="326136"/>
                  </a:lnTo>
                  <a:lnTo>
                    <a:pt x="230124" y="312420"/>
                  </a:lnTo>
                  <a:lnTo>
                    <a:pt x="233172" y="309372"/>
                  </a:lnTo>
                  <a:close/>
                </a:path>
                <a:path w="393700" h="327660">
                  <a:moveTo>
                    <a:pt x="239268" y="22860"/>
                  </a:moveTo>
                  <a:lnTo>
                    <a:pt x="239268" y="10668"/>
                  </a:lnTo>
                  <a:lnTo>
                    <a:pt x="230124" y="13716"/>
                  </a:lnTo>
                  <a:lnTo>
                    <a:pt x="239268" y="22860"/>
                  </a:lnTo>
                  <a:close/>
                </a:path>
                <a:path w="393700" h="327660">
                  <a:moveTo>
                    <a:pt x="239268" y="91440"/>
                  </a:moveTo>
                  <a:lnTo>
                    <a:pt x="239268" y="22860"/>
                  </a:lnTo>
                  <a:lnTo>
                    <a:pt x="230124" y="13716"/>
                  </a:lnTo>
                  <a:lnTo>
                    <a:pt x="230124" y="82296"/>
                  </a:lnTo>
                  <a:lnTo>
                    <a:pt x="233172" y="82296"/>
                  </a:lnTo>
                  <a:lnTo>
                    <a:pt x="233172" y="91440"/>
                  </a:lnTo>
                  <a:lnTo>
                    <a:pt x="239268" y="91440"/>
                  </a:lnTo>
                  <a:close/>
                </a:path>
                <a:path w="393700" h="327660">
                  <a:moveTo>
                    <a:pt x="382524" y="173736"/>
                  </a:moveTo>
                  <a:lnTo>
                    <a:pt x="382524" y="166116"/>
                  </a:lnTo>
                  <a:lnTo>
                    <a:pt x="379476" y="163068"/>
                  </a:lnTo>
                  <a:lnTo>
                    <a:pt x="230124" y="312420"/>
                  </a:lnTo>
                  <a:lnTo>
                    <a:pt x="239268" y="315468"/>
                  </a:lnTo>
                  <a:lnTo>
                    <a:pt x="239268" y="316992"/>
                  </a:lnTo>
                  <a:lnTo>
                    <a:pt x="382524" y="173736"/>
                  </a:lnTo>
                  <a:close/>
                </a:path>
                <a:path w="393700" h="327660">
                  <a:moveTo>
                    <a:pt x="239268" y="316992"/>
                  </a:moveTo>
                  <a:lnTo>
                    <a:pt x="239268" y="315468"/>
                  </a:lnTo>
                  <a:lnTo>
                    <a:pt x="230124" y="312420"/>
                  </a:lnTo>
                  <a:lnTo>
                    <a:pt x="230124" y="326136"/>
                  </a:lnTo>
                  <a:lnTo>
                    <a:pt x="239268" y="316992"/>
                  </a:lnTo>
                  <a:close/>
                </a:path>
                <a:path w="393700" h="327660">
                  <a:moveTo>
                    <a:pt x="382524" y="166116"/>
                  </a:moveTo>
                  <a:lnTo>
                    <a:pt x="382524" y="160020"/>
                  </a:lnTo>
                  <a:lnTo>
                    <a:pt x="379476" y="163068"/>
                  </a:lnTo>
                  <a:lnTo>
                    <a:pt x="382524" y="166116"/>
                  </a:lnTo>
                  <a:close/>
                </a:path>
              </a:pathLst>
            </a:custGeom>
            <a:solidFill>
              <a:srgbClr val="497CBA"/>
            </a:solidFill>
          </p:spPr>
          <p:txBody>
            <a:bodyPr wrap="square" lIns="0" tIns="0" rIns="0" bIns="0" rtlCol="0"/>
            <a:lstStyle/>
            <a:p>
              <a:endParaRPr sz="1634"/>
            </a:p>
          </p:txBody>
        </p:sp>
        <p:sp>
          <p:nvSpPr>
            <p:cNvPr id="8" name="object 8"/>
            <p:cNvSpPr/>
            <p:nvPr/>
          </p:nvSpPr>
          <p:spPr>
            <a:xfrm>
              <a:off x="2453513" y="4622291"/>
              <a:ext cx="1475740" cy="990600"/>
            </a:xfrm>
            <a:custGeom>
              <a:avLst/>
              <a:gdLst/>
              <a:ahLst/>
              <a:cxnLst/>
              <a:rect l="l" t="t" r="r" b="b"/>
              <a:pathLst>
                <a:path w="1475739" h="990600">
                  <a:moveTo>
                    <a:pt x="1475232" y="0"/>
                  </a:moveTo>
                  <a:lnTo>
                    <a:pt x="0" y="0"/>
                  </a:lnTo>
                  <a:lnTo>
                    <a:pt x="0" y="304800"/>
                  </a:lnTo>
                  <a:lnTo>
                    <a:pt x="606552" y="304800"/>
                  </a:lnTo>
                  <a:lnTo>
                    <a:pt x="606552" y="381000"/>
                  </a:lnTo>
                  <a:lnTo>
                    <a:pt x="423672" y="381000"/>
                  </a:lnTo>
                  <a:lnTo>
                    <a:pt x="423672" y="518160"/>
                  </a:lnTo>
                  <a:lnTo>
                    <a:pt x="606552" y="518160"/>
                  </a:lnTo>
                  <a:lnTo>
                    <a:pt x="606552" y="624840"/>
                  </a:lnTo>
                  <a:lnTo>
                    <a:pt x="423672" y="624840"/>
                  </a:lnTo>
                  <a:lnTo>
                    <a:pt x="423672" y="762000"/>
                  </a:lnTo>
                  <a:lnTo>
                    <a:pt x="606552" y="762000"/>
                  </a:lnTo>
                  <a:lnTo>
                    <a:pt x="606552" y="990600"/>
                  </a:lnTo>
                  <a:lnTo>
                    <a:pt x="911352" y="990600"/>
                  </a:lnTo>
                  <a:lnTo>
                    <a:pt x="911352" y="762000"/>
                  </a:lnTo>
                  <a:lnTo>
                    <a:pt x="1121664" y="762000"/>
                  </a:lnTo>
                  <a:lnTo>
                    <a:pt x="1121664" y="624840"/>
                  </a:lnTo>
                  <a:lnTo>
                    <a:pt x="911352" y="624840"/>
                  </a:lnTo>
                  <a:lnTo>
                    <a:pt x="911352" y="518160"/>
                  </a:lnTo>
                  <a:lnTo>
                    <a:pt x="1121664" y="518160"/>
                  </a:lnTo>
                  <a:lnTo>
                    <a:pt x="1121664" y="381000"/>
                  </a:lnTo>
                  <a:lnTo>
                    <a:pt x="911352" y="381000"/>
                  </a:lnTo>
                  <a:lnTo>
                    <a:pt x="911352" y="304800"/>
                  </a:lnTo>
                  <a:lnTo>
                    <a:pt x="1475232" y="304800"/>
                  </a:lnTo>
                  <a:lnTo>
                    <a:pt x="1475232" y="0"/>
                  </a:lnTo>
                  <a:close/>
                </a:path>
              </a:pathLst>
            </a:custGeom>
            <a:solidFill>
              <a:srgbClr val="928852"/>
            </a:solidFill>
          </p:spPr>
          <p:txBody>
            <a:bodyPr wrap="square" lIns="0" tIns="0" rIns="0" bIns="0" rtlCol="0"/>
            <a:lstStyle/>
            <a:p>
              <a:endParaRPr sz="1634"/>
            </a:p>
          </p:txBody>
        </p:sp>
        <p:sp>
          <p:nvSpPr>
            <p:cNvPr id="9" name="object 9"/>
            <p:cNvSpPr/>
            <p:nvPr/>
          </p:nvSpPr>
          <p:spPr>
            <a:xfrm>
              <a:off x="3029589" y="5612891"/>
              <a:ext cx="378460" cy="76200"/>
            </a:xfrm>
            <a:custGeom>
              <a:avLst/>
              <a:gdLst/>
              <a:ahLst/>
              <a:cxnLst/>
              <a:rect l="l" t="t" r="r" b="b"/>
              <a:pathLst>
                <a:path w="378460" h="76200">
                  <a:moveTo>
                    <a:pt x="0" y="76199"/>
                  </a:moveTo>
                  <a:lnTo>
                    <a:pt x="377951" y="76199"/>
                  </a:lnTo>
                  <a:lnTo>
                    <a:pt x="377951" y="0"/>
                  </a:lnTo>
                  <a:lnTo>
                    <a:pt x="0" y="0"/>
                  </a:lnTo>
                  <a:lnTo>
                    <a:pt x="0" y="76199"/>
                  </a:lnTo>
                  <a:close/>
                </a:path>
              </a:pathLst>
            </a:custGeom>
            <a:solidFill>
              <a:srgbClr val="1D1A0F"/>
            </a:solidFill>
          </p:spPr>
          <p:txBody>
            <a:bodyPr wrap="square" lIns="0" tIns="0" rIns="0" bIns="0" rtlCol="0"/>
            <a:lstStyle/>
            <a:p>
              <a:endParaRPr sz="1634"/>
            </a:p>
          </p:txBody>
        </p:sp>
        <p:sp>
          <p:nvSpPr>
            <p:cNvPr id="10" name="object 10"/>
            <p:cNvSpPr/>
            <p:nvPr/>
          </p:nvSpPr>
          <p:spPr>
            <a:xfrm>
              <a:off x="1155073" y="5689091"/>
              <a:ext cx="4128770" cy="76200"/>
            </a:xfrm>
            <a:custGeom>
              <a:avLst/>
              <a:gdLst/>
              <a:ahLst/>
              <a:cxnLst/>
              <a:rect l="l" t="t" r="r" b="b"/>
              <a:pathLst>
                <a:path w="4128770" h="76200">
                  <a:moveTo>
                    <a:pt x="0" y="76199"/>
                  </a:moveTo>
                  <a:lnTo>
                    <a:pt x="4128515" y="76199"/>
                  </a:lnTo>
                  <a:lnTo>
                    <a:pt x="4128515" y="0"/>
                  </a:lnTo>
                  <a:lnTo>
                    <a:pt x="0" y="0"/>
                  </a:lnTo>
                  <a:lnTo>
                    <a:pt x="0" y="76199"/>
                  </a:lnTo>
                  <a:close/>
                </a:path>
              </a:pathLst>
            </a:custGeom>
            <a:solidFill>
              <a:srgbClr val="BAE0E3"/>
            </a:solidFill>
          </p:spPr>
          <p:txBody>
            <a:bodyPr wrap="square" lIns="0" tIns="0" rIns="0" bIns="0" rtlCol="0"/>
            <a:lstStyle/>
            <a:p>
              <a:endParaRPr sz="1634"/>
            </a:p>
          </p:txBody>
        </p:sp>
        <p:sp>
          <p:nvSpPr>
            <p:cNvPr id="11" name="object 11"/>
            <p:cNvSpPr/>
            <p:nvPr/>
          </p:nvSpPr>
          <p:spPr>
            <a:xfrm>
              <a:off x="1155073" y="5765291"/>
              <a:ext cx="4128770" cy="603885"/>
            </a:xfrm>
            <a:custGeom>
              <a:avLst/>
              <a:gdLst/>
              <a:ahLst/>
              <a:cxnLst/>
              <a:rect l="l" t="t" r="r" b="b"/>
              <a:pathLst>
                <a:path w="4128770" h="603885">
                  <a:moveTo>
                    <a:pt x="4128515" y="603503"/>
                  </a:moveTo>
                  <a:lnTo>
                    <a:pt x="4128515" y="0"/>
                  </a:lnTo>
                  <a:lnTo>
                    <a:pt x="0" y="0"/>
                  </a:lnTo>
                  <a:lnTo>
                    <a:pt x="0" y="603503"/>
                  </a:lnTo>
                  <a:lnTo>
                    <a:pt x="4128515" y="603503"/>
                  </a:lnTo>
                  <a:close/>
                </a:path>
              </a:pathLst>
            </a:custGeom>
            <a:solidFill>
              <a:srgbClr val="928852"/>
            </a:solidFill>
          </p:spPr>
          <p:txBody>
            <a:bodyPr wrap="square" lIns="0" tIns="0" rIns="0" bIns="0" rtlCol="0"/>
            <a:lstStyle/>
            <a:p>
              <a:endParaRPr sz="1634"/>
            </a:p>
          </p:txBody>
        </p:sp>
        <p:sp>
          <p:nvSpPr>
            <p:cNvPr id="12" name="object 12"/>
            <p:cNvSpPr/>
            <p:nvPr/>
          </p:nvSpPr>
          <p:spPr>
            <a:xfrm>
              <a:off x="2206625" y="5765291"/>
              <a:ext cx="1979930" cy="304800"/>
            </a:xfrm>
            <a:custGeom>
              <a:avLst/>
              <a:gdLst/>
              <a:ahLst/>
              <a:cxnLst/>
              <a:rect l="l" t="t" r="r" b="b"/>
              <a:pathLst>
                <a:path w="1979929" h="304800">
                  <a:moveTo>
                    <a:pt x="926592" y="0"/>
                  </a:moveTo>
                  <a:lnTo>
                    <a:pt x="0" y="0"/>
                  </a:lnTo>
                  <a:lnTo>
                    <a:pt x="0" y="304800"/>
                  </a:lnTo>
                  <a:lnTo>
                    <a:pt x="926592" y="304800"/>
                  </a:lnTo>
                  <a:lnTo>
                    <a:pt x="926592" y="0"/>
                  </a:lnTo>
                  <a:close/>
                </a:path>
                <a:path w="1979929" h="304800">
                  <a:moveTo>
                    <a:pt x="1979676" y="0"/>
                  </a:moveTo>
                  <a:lnTo>
                    <a:pt x="1053084" y="0"/>
                  </a:lnTo>
                  <a:lnTo>
                    <a:pt x="1053084" y="304800"/>
                  </a:lnTo>
                  <a:lnTo>
                    <a:pt x="1979676" y="304800"/>
                  </a:lnTo>
                  <a:lnTo>
                    <a:pt x="1979676" y="0"/>
                  </a:lnTo>
                  <a:close/>
                </a:path>
              </a:pathLst>
            </a:custGeom>
            <a:solidFill>
              <a:srgbClr val="BAE0E3"/>
            </a:solidFill>
          </p:spPr>
          <p:txBody>
            <a:bodyPr wrap="square" lIns="0" tIns="0" rIns="0" bIns="0" rtlCol="0"/>
            <a:lstStyle/>
            <a:p>
              <a:endParaRPr sz="1634"/>
            </a:p>
          </p:txBody>
        </p:sp>
        <p:sp>
          <p:nvSpPr>
            <p:cNvPr id="13" name="object 13"/>
            <p:cNvSpPr/>
            <p:nvPr/>
          </p:nvSpPr>
          <p:spPr>
            <a:xfrm>
              <a:off x="2403226" y="2699003"/>
              <a:ext cx="1600199" cy="1600199"/>
            </a:xfrm>
            <a:prstGeom prst="rect">
              <a:avLst/>
            </a:prstGeom>
            <a:blipFill>
              <a:blip r:embed="rId3" cstate="print"/>
              <a:stretch>
                <a:fillRect/>
              </a:stretch>
            </a:blipFill>
          </p:spPr>
          <p:txBody>
            <a:bodyPr wrap="square" lIns="0" tIns="0" rIns="0" bIns="0" rtlCol="0"/>
            <a:lstStyle/>
            <a:p>
              <a:endParaRPr sz="1634"/>
            </a:p>
          </p:txBody>
        </p:sp>
      </p:grpSp>
      <p:sp>
        <p:nvSpPr>
          <p:cNvPr id="14" name="object 14"/>
          <p:cNvSpPr txBox="1">
            <a:spLocks noGrp="1"/>
          </p:cNvSpPr>
          <p:nvPr>
            <p:ph type="title"/>
          </p:nvPr>
        </p:nvSpPr>
        <p:spPr>
          <a:xfrm>
            <a:off x="4768555" y="798152"/>
            <a:ext cx="2656178"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Ion</a:t>
            </a:r>
            <a:r>
              <a:rPr sz="3630" spc="-27" dirty="0"/>
              <a:t> </a:t>
            </a:r>
            <a:r>
              <a:rPr sz="3630" spc="-9" dirty="0"/>
              <a:t>Torrent</a:t>
            </a:r>
            <a:endParaRPr sz="3630"/>
          </a:p>
        </p:txBody>
      </p:sp>
      <p:sp>
        <p:nvSpPr>
          <p:cNvPr id="15" name="object 15"/>
          <p:cNvSpPr txBox="1"/>
          <p:nvPr/>
        </p:nvSpPr>
        <p:spPr>
          <a:xfrm>
            <a:off x="6068692" y="1683982"/>
            <a:ext cx="3730983" cy="1839485"/>
          </a:xfrm>
          <a:prstGeom prst="rect">
            <a:avLst/>
          </a:prstGeom>
        </p:spPr>
        <p:txBody>
          <a:bodyPr vert="horz" wrap="square" lIns="0" tIns="54172" rIns="0" bIns="0" rtlCol="0">
            <a:spAutoFit/>
          </a:bodyPr>
          <a:lstStyle/>
          <a:p>
            <a:pPr marL="11527">
              <a:spcBef>
                <a:spcPts val="427"/>
              </a:spcBef>
              <a:tabLst>
                <a:tab pos="287587" algn="l"/>
                <a:tab pos="1124412" algn="l"/>
              </a:tabLst>
            </a:pPr>
            <a:r>
              <a:rPr sz="1452" spc="-5" dirty="0">
                <a:latin typeface="Verdana"/>
                <a:cs typeface="Verdana"/>
              </a:rPr>
              <a:t>•	</a:t>
            </a:r>
            <a:r>
              <a:rPr sz="1452" spc="-9" dirty="0">
                <a:latin typeface="Verdana"/>
                <a:cs typeface="Verdana"/>
              </a:rPr>
              <a:t>DNA</a:t>
            </a:r>
            <a:r>
              <a:rPr sz="1452" spc="32" dirty="0">
                <a:latin typeface="Verdana"/>
                <a:cs typeface="Verdana"/>
              </a:rPr>
              <a:t> </a:t>
            </a:r>
            <a:r>
              <a:rPr sz="1452" spc="136" dirty="0">
                <a:latin typeface="Wingdings"/>
                <a:cs typeface="Wingdings"/>
              </a:rPr>
              <a:t>€</a:t>
            </a:r>
            <a:r>
              <a:rPr sz="1452" spc="136" dirty="0">
                <a:latin typeface="Times New Roman"/>
                <a:cs typeface="Times New Roman"/>
              </a:rPr>
              <a:t>	</a:t>
            </a:r>
            <a:r>
              <a:rPr sz="1452" spc="-5" dirty="0">
                <a:latin typeface="Verdana"/>
                <a:cs typeface="Verdana"/>
              </a:rPr>
              <a:t>Ions </a:t>
            </a:r>
            <a:r>
              <a:rPr sz="1452" spc="136" dirty="0">
                <a:latin typeface="Wingdings"/>
                <a:cs typeface="Wingdings"/>
              </a:rPr>
              <a:t>€</a:t>
            </a:r>
            <a:r>
              <a:rPr sz="1452" spc="163" dirty="0">
                <a:latin typeface="Times New Roman"/>
                <a:cs typeface="Times New Roman"/>
              </a:rPr>
              <a:t> </a:t>
            </a:r>
            <a:r>
              <a:rPr sz="1452" spc="-9" dirty="0">
                <a:latin typeface="Verdana"/>
                <a:cs typeface="Verdana"/>
              </a:rPr>
              <a:t>Sequence</a:t>
            </a:r>
            <a:endParaRPr sz="1452" dirty="0">
              <a:latin typeface="Verdana"/>
              <a:cs typeface="Verdana"/>
            </a:endParaRPr>
          </a:p>
          <a:p>
            <a:pPr marL="335998" marR="296808" indent="-207477">
              <a:spcBef>
                <a:spcPts val="300"/>
              </a:spcBef>
            </a:pPr>
            <a:r>
              <a:rPr sz="1271" dirty="0">
                <a:latin typeface="Verdana"/>
                <a:cs typeface="Verdana"/>
              </a:rPr>
              <a:t>– Nucleotides flow sequentially over Ion  semiconductor</a:t>
            </a:r>
            <a:r>
              <a:rPr sz="1271" spc="-36" dirty="0">
                <a:latin typeface="Verdana"/>
                <a:cs typeface="Verdana"/>
              </a:rPr>
              <a:t> </a:t>
            </a:r>
            <a:r>
              <a:rPr sz="1271" dirty="0">
                <a:latin typeface="Verdana"/>
                <a:cs typeface="Verdana"/>
              </a:rPr>
              <a:t>chip</a:t>
            </a:r>
          </a:p>
          <a:p>
            <a:pPr marL="335998" marR="477774" indent="-207477">
              <a:spcBef>
                <a:spcPts val="272"/>
              </a:spcBef>
            </a:pPr>
            <a:r>
              <a:rPr sz="1271" dirty="0">
                <a:latin typeface="Verdana"/>
                <a:cs typeface="Verdana"/>
              </a:rPr>
              <a:t>– </a:t>
            </a:r>
            <a:r>
              <a:rPr sz="1271" spc="-5" dirty="0">
                <a:latin typeface="Verdana"/>
                <a:cs typeface="Verdana"/>
              </a:rPr>
              <a:t>One </a:t>
            </a:r>
            <a:r>
              <a:rPr sz="1271" dirty="0">
                <a:latin typeface="Verdana"/>
                <a:cs typeface="Verdana"/>
              </a:rPr>
              <a:t>sensor per well per sequencing  reaction</a:t>
            </a:r>
          </a:p>
          <a:p>
            <a:pPr marL="128521">
              <a:spcBef>
                <a:spcPts val="272"/>
              </a:spcBef>
            </a:pPr>
            <a:r>
              <a:rPr sz="1271" dirty="0">
                <a:latin typeface="Verdana"/>
                <a:cs typeface="Verdana"/>
              </a:rPr>
              <a:t>– Direct detection of </a:t>
            </a:r>
            <a:r>
              <a:rPr sz="1271" spc="-5" dirty="0">
                <a:latin typeface="Verdana"/>
                <a:cs typeface="Verdana"/>
              </a:rPr>
              <a:t>natural </a:t>
            </a:r>
            <a:r>
              <a:rPr sz="1271" dirty="0">
                <a:latin typeface="Verdana"/>
                <a:cs typeface="Verdana"/>
              </a:rPr>
              <a:t>DNA</a:t>
            </a:r>
            <a:r>
              <a:rPr sz="1271" spc="-177" dirty="0">
                <a:latin typeface="Verdana"/>
                <a:cs typeface="Verdana"/>
              </a:rPr>
              <a:t> </a:t>
            </a:r>
            <a:r>
              <a:rPr sz="1271" dirty="0">
                <a:latin typeface="Verdana"/>
                <a:cs typeface="Verdana"/>
              </a:rPr>
              <a:t>extension</a:t>
            </a:r>
          </a:p>
          <a:p>
            <a:pPr marL="128521">
              <a:spcBef>
                <a:spcPts val="272"/>
              </a:spcBef>
            </a:pPr>
            <a:r>
              <a:rPr sz="1271" dirty="0">
                <a:latin typeface="Verdana"/>
                <a:cs typeface="Verdana"/>
              </a:rPr>
              <a:t>– </a:t>
            </a:r>
            <a:r>
              <a:rPr sz="1271" spc="5" dirty="0">
                <a:latin typeface="Verdana"/>
                <a:cs typeface="Verdana"/>
              </a:rPr>
              <a:t>Millions </a:t>
            </a:r>
            <a:r>
              <a:rPr sz="1271" dirty="0">
                <a:latin typeface="Verdana"/>
                <a:cs typeface="Verdana"/>
              </a:rPr>
              <a:t>of sequencing reactions per</a:t>
            </a:r>
            <a:r>
              <a:rPr sz="1271" spc="-245" dirty="0">
                <a:latin typeface="Verdana"/>
                <a:cs typeface="Verdana"/>
              </a:rPr>
              <a:t> </a:t>
            </a:r>
            <a:r>
              <a:rPr sz="1271" dirty="0">
                <a:latin typeface="Verdana"/>
                <a:cs typeface="Verdana"/>
              </a:rPr>
              <a:t>chip</a:t>
            </a:r>
          </a:p>
          <a:p>
            <a:pPr marL="128521">
              <a:spcBef>
                <a:spcPts val="272"/>
              </a:spcBef>
            </a:pPr>
            <a:r>
              <a:rPr sz="1271" dirty="0">
                <a:latin typeface="Verdana"/>
                <a:cs typeface="Verdana"/>
              </a:rPr>
              <a:t>– </a:t>
            </a:r>
            <a:r>
              <a:rPr sz="1271" spc="-5" dirty="0">
                <a:latin typeface="Verdana"/>
                <a:cs typeface="Verdana"/>
              </a:rPr>
              <a:t>Fast </a:t>
            </a:r>
            <a:r>
              <a:rPr sz="1271" dirty="0">
                <a:latin typeface="Verdana"/>
                <a:cs typeface="Verdana"/>
              </a:rPr>
              <a:t>cycle time, real time</a:t>
            </a:r>
            <a:r>
              <a:rPr sz="1271" spc="-168" dirty="0">
                <a:latin typeface="Verdana"/>
                <a:cs typeface="Verdana"/>
              </a:rPr>
              <a:t> </a:t>
            </a:r>
            <a:r>
              <a:rPr sz="1271" dirty="0">
                <a:latin typeface="Verdana"/>
                <a:cs typeface="Verdana"/>
              </a:rPr>
              <a:t>detection</a:t>
            </a:r>
          </a:p>
        </p:txBody>
      </p:sp>
      <p:sp>
        <p:nvSpPr>
          <p:cNvPr id="16" name="object 16"/>
          <p:cNvSpPr txBox="1"/>
          <p:nvPr/>
        </p:nvSpPr>
        <p:spPr>
          <a:xfrm>
            <a:off x="4224986" y="5244350"/>
            <a:ext cx="606847" cy="234516"/>
          </a:xfrm>
          <a:prstGeom prst="rect">
            <a:avLst/>
          </a:prstGeom>
        </p:spPr>
        <p:txBody>
          <a:bodyPr vert="horz" wrap="square" lIns="0" tIns="10950" rIns="0" bIns="0" rtlCol="0">
            <a:spAutoFit/>
          </a:bodyPr>
          <a:lstStyle/>
          <a:p>
            <a:pPr marL="11527">
              <a:spcBef>
                <a:spcPts val="86"/>
              </a:spcBef>
            </a:pPr>
            <a:r>
              <a:rPr sz="1452" spc="-5" dirty="0">
                <a:solidFill>
                  <a:srgbClr val="FFFFFF"/>
                </a:solidFill>
                <a:latin typeface="Arial"/>
                <a:cs typeface="Arial"/>
              </a:rPr>
              <a:t>Sou</a:t>
            </a:r>
            <a:r>
              <a:rPr sz="1452" spc="-9" dirty="0">
                <a:solidFill>
                  <a:srgbClr val="FFFFFF"/>
                </a:solidFill>
                <a:latin typeface="Arial"/>
                <a:cs typeface="Arial"/>
              </a:rPr>
              <a:t>r</a:t>
            </a:r>
            <a:r>
              <a:rPr sz="1452" dirty="0">
                <a:solidFill>
                  <a:srgbClr val="FFFFFF"/>
                </a:solidFill>
                <a:latin typeface="Arial"/>
                <a:cs typeface="Arial"/>
              </a:rPr>
              <a:t>c</a:t>
            </a:r>
            <a:r>
              <a:rPr sz="1452" spc="-5" dirty="0">
                <a:solidFill>
                  <a:srgbClr val="FFFFFF"/>
                </a:solidFill>
                <a:latin typeface="Arial"/>
                <a:cs typeface="Arial"/>
              </a:rPr>
              <a:t>e</a:t>
            </a:r>
            <a:endParaRPr sz="1452">
              <a:latin typeface="Arial"/>
              <a:cs typeface="Arial"/>
            </a:endParaRPr>
          </a:p>
        </p:txBody>
      </p:sp>
      <p:sp>
        <p:nvSpPr>
          <p:cNvPr id="17" name="object 17"/>
          <p:cNvSpPr/>
          <p:nvPr/>
        </p:nvSpPr>
        <p:spPr>
          <a:xfrm>
            <a:off x="2291835" y="5232365"/>
            <a:ext cx="842553" cy="276625"/>
          </a:xfrm>
          <a:custGeom>
            <a:avLst/>
            <a:gdLst/>
            <a:ahLst/>
            <a:cxnLst/>
            <a:rect l="l" t="t" r="r" b="b"/>
            <a:pathLst>
              <a:path w="928369" h="304800">
                <a:moveTo>
                  <a:pt x="928115" y="304799"/>
                </a:moveTo>
                <a:lnTo>
                  <a:pt x="928115" y="0"/>
                </a:lnTo>
                <a:lnTo>
                  <a:pt x="0" y="0"/>
                </a:lnTo>
                <a:lnTo>
                  <a:pt x="0" y="304799"/>
                </a:lnTo>
                <a:lnTo>
                  <a:pt x="928115" y="304799"/>
                </a:lnTo>
                <a:close/>
              </a:path>
            </a:pathLst>
          </a:custGeom>
          <a:solidFill>
            <a:srgbClr val="BAE0E3"/>
          </a:solidFill>
        </p:spPr>
        <p:txBody>
          <a:bodyPr wrap="square" lIns="0" tIns="0" rIns="0" bIns="0" rtlCol="0"/>
          <a:lstStyle/>
          <a:p>
            <a:endParaRPr sz="1634"/>
          </a:p>
        </p:txBody>
      </p:sp>
      <p:sp>
        <p:nvSpPr>
          <p:cNvPr id="18" name="object 18"/>
          <p:cNvSpPr txBox="1"/>
          <p:nvPr/>
        </p:nvSpPr>
        <p:spPr>
          <a:xfrm>
            <a:off x="2316268" y="5230369"/>
            <a:ext cx="1578492" cy="512785"/>
          </a:xfrm>
          <a:prstGeom prst="rect">
            <a:avLst/>
          </a:prstGeom>
        </p:spPr>
        <p:txBody>
          <a:bodyPr vert="horz" wrap="square" lIns="0" tIns="24781" rIns="0" bIns="0" rtlCol="0">
            <a:spAutoFit/>
          </a:bodyPr>
          <a:lstStyle/>
          <a:p>
            <a:pPr marL="11527">
              <a:spcBef>
                <a:spcPts val="195"/>
              </a:spcBef>
              <a:tabLst>
                <a:tab pos="964193" algn="l"/>
              </a:tabLst>
            </a:pPr>
            <a:r>
              <a:rPr sz="1452" spc="-5" dirty="0">
                <a:solidFill>
                  <a:srgbClr val="FFFFFF"/>
                </a:solidFill>
                <a:latin typeface="Arial"/>
                <a:cs typeface="Arial"/>
              </a:rPr>
              <a:t>Bulk	Drain</a:t>
            </a:r>
            <a:endParaRPr sz="1452">
              <a:latin typeface="Arial"/>
              <a:cs typeface="Arial"/>
            </a:endParaRPr>
          </a:p>
          <a:p>
            <a:pPr marL="11527">
              <a:spcBef>
                <a:spcPts val="123"/>
              </a:spcBef>
            </a:pPr>
            <a:r>
              <a:rPr sz="1634" spc="-5" dirty="0">
                <a:solidFill>
                  <a:srgbClr val="FFFFFF"/>
                </a:solidFill>
                <a:latin typeface="Arial"/>
                <a:cs typeface="Arial"/>
              </a:rPr>
              <a:t>Silicon</a:t>
            </a:r>
            <a:r>
              <a:rPr sz="1634" spc="-41" dirty="0">
                <a:solidFill>
                  <a:srgbClr val="FFFFFF"/>
                </a:solidFill>
                <a:latin typeface="Arial"/>
                <a:cs typeface="Arial"/>
              </a:rPr>
              <a:t> </a:t>
            </a:r>
            <a:r>
              <a:rPr sz="1634" spc="-5" dirty="0">
                <a:solidFill>
                  <a:srgbClr val="FFFFFF"/>
                </a:solidFill>
                <a:latin typeface="Arial"/>
                <a:cs typeface="Arial"/>
              </a:rPr>
              <a:t>Substrate</a:t>
            </a:r>
            <a:endParaRPr sz="1634">
              <a:latin typeface="Arial"/>
              <a:cs typeface="Arial"/>
            </a:endParaRPr>
          </a:p>
        </p:txBody>
      </p:sp>
      <p:grpSp>
        <p:nvGrpSpPr>
          <p:cNvPr id="19" name="object 19"/>
          <p:cNvGrpSpPr/>
          <p:nvPr/>
        </p:nvGrpSpPr>
        <p:grpSpPr>
          <a:xfrm>
            <a:off x="2289067" y="2254495"/>
            <a:ext cx="3743085" cy="1685108"/>
            <a:chOff x="1152023" y="2484119"/>
            <a:chExt cx="4124325" cy="1856739"/>
          </a:xfrm>
        </p:grpSpPr>
        <p:sp>
          <p:nvSpPr>
            <p:cNvPr id="20" name="object 20"/>
            <p:cNvSpPr/>
            <p:nvPr/>
          </p:nvSpPr>
          <p:spPr>
            <a:xfrm>
              <a:off x="1152023" y="2484119"/>
              <a:ext cx="1306067" cy="1851660"/>
            </a:xfrm>
            <a:prstGeom prst="rect">
              <a:avLst/>
            </a:prstGeom>
            <a:blipFill>
              <a:blip r:embed="rId4" cstate="print"/>
              <a:stretch>
                <a:fillRect/>
              </a:stretch>
            </a:blipFill>
          </p:spPr>
          <p:txBody>
            <a:bodyPr wrap="square" lIns="0" tIns="0" rIns="0" bIns="0" rtlCol="0"/>
            <a:lstStyle/>
            <a:p>
              <a:endParaRPr sz="1634"/>
            </a:p>
          </p:txBody>
        </p:sp>
        <p:sp>
          <p:nvSpPr>
            <p:cNvPr id="21" name="object 21"/>
            <p:cNvSpPr/>
            <p:nvPr/>
          </p:nvSpPr>
          <p:spPr>
            <a:xfrm>
              <a:off x="3940942" y="2488691"/>
              <a:ext cx="1335024" cy="1851660"/>
            </a:xfrm>
            <a:prstGeom prst="rect">
              <a:avLst/>
            </a:prstGeom>
            <a:blipFill>
              <a:blip r:embed="rId5" cstate="print"/>
              <a:stretch>
                <a:fillRect/>
              </a:stretch>
            </a:blipFill>
          </p:spPr>
          <p:txBody>
            <a:bodyPr wrap="square" lIns="0" tIns="0" rIns="0" bIns="0" rtlCol="0"/>
            <a:lstStyle/>
            <a:p>
              <a:endParaRPr sz="1634"/>
            </a:p>
          </p:txBody>
        </p:sp>
      </p:grpSp>
      <p:sp>
        <p:nvSpPr>
          <p:cNvPr id="22" name="object 22"/>
          <p:cNvSpPr txBox="1"/>
          <p:nvPr/>
        </p:nvSpPr>
        <p:spPr>
          <a:xfrm>
            <a:off x="2454586" y="1653757"/>
            <a:ext cx="554403" cy="263118"/>
          </a:xfrm>
          <a:prstGeom prst="rect">
            <a:avLst/>
          </a:prstGeom>
        </p:spPr>
        <p:txBody>
          <a:bodyPr vert="horz" wrap="square" lIns="0" tIns="11526" rIns="0" bIns="0" rtlCol="0">
            <a:spAutoFit/>
          </a:bodyPr>
          <a:lstStyle/>
          <a:p>
            <a:pPr marL="11527">
              <a:spcBef>
                <a:spcPts val="91"/>
              </a:spcBef>
            </a:pPr>
            <a:r>
              <a:rPr sz="1634" spc="-5" dirty="0">
                <a:latin typeface="Arial"/>
                <a:cs typeface="Arial"/>
              </a:rPr>
              <a:t>dN</a:t>
            </a:r>
            <a:r>
              <a:rPr sz="1634" spc="14" dirty="0">
                <a:latin typeface="Arial"/>
                <a:cs typeface="Arial"/>
              </a:rPr>
              <a:t>T</a:t>
            </a:r>
            <a:r>
              <a:rPr sz="1634" dirty="0">
                <a:latin typeface="Arial"/>
                <a:cs typeface="Arial"/>
              </a:rPr>
              <a:t>P</a:t>
            </a:r>
            <a:endParaRPr sz="1634">
              <a:latin typeface="Arial"/>
              <a:cs typeface="Arial"/>
            </a:endParaRPr>
          </a:p>
        </p:txBody>
      </p:sp>
      <p:grpSp>
        <p:nvGrpSpPr>
          <p:cNvPr id="23" name="object 23"/>
          <p:cNvGrpSpPr/>
          <p:nvPr/>
        </p:nvGrpSpPr>
        <p:grpSpPr>
          <a:xfrm>
            <a:off x="2430147" y="1899031"/>
            <a:ext cx="3141425" cy="3333334"/>
            <a:chOff x="1307473" y="2092451"/>
            <a:chExt cx="3461385" cy="3672840"/>
          </a:xfrm>
        </p:grpSpPr>
        <p:sp>
          <p:nvSpPr>
            <p:cNvPr id="24" name="object 24"/>
            <p:cNvSpPr/>
            <p:nvPr/>
          </p:nvSpPr>
          <p:spPr>
            <a:xfrm>
              <a:off x="4265554" y="4989576"/>
              <a:ext cx="495300" cy="300355"/>
            </a:xfrm>
            <a:custGeom>
              <a:avLst/>
              <a:gdLst/>
              <a:ahLst/>
              <a:cxnLst/>
              <a:rect l="l" t="t" r="r" b="b"/>
              <a:pathLst>
                <a:path w="495300" h="300354">
                  <a:moveTo>
                    <a:pt x="495300" y="294132"/>
                  </a:moveTo>
                  <a:lnTo>
                    <a:pt x="495300" y="6096"/>
                  </a:lnTo>
                  <a:lnTo>
                    <a:pt x="489204" y="0"/>
                  </a:lnTo>
                  <a:lnTo>
                    <a:pt x="6096" y="0"/>
                  </a:lnTo>
                  <a:lnTo>
                    <a:pt x="0" y="6096"/>
                  </a:lnTo>
                  <a:lnTo>
                    <a:pt x="0" y="294132"/>
                  </a:lnTo>
                  <a:lnTo>
                    <a:pt x="6096" y="300228"/>
                  </a:lnTo>
                  <a:lnTo>
                    <a:pt x="12192" y="300228"/>
                  </a:lnTo>
                  <a:lnTo>
                    <a:pt x="12192" y="25908"/>
                  </a:lnTo>
                  <a:lnTo>
                    <a:pt x="25908" y="13716"/>
                  </a:lnTo>
                  <a:lnTo>
                    <a:pt x="25908" y="25908"/>
                  </a:lnTo>
                  <a:lnTo>
                    <a:pt x="469392" y="25908"/>
                  </a:lnTo>
                  <a:lnTo>
                    <a:pt x="469392" y="13716"/>
                  </a:lnTo>
                  <a:lnTo>
                    <a:pt x="483108" y="25908"/>
                  </a:lnTo>
                  <a:lnTo>
                    <a:pt x="483108" y="300228"/>
                  </a:lnTo>
                  <a:lnTo>
                    <a:pt x="489204" y="300228"/>
                  </a:lnTo>
                  <a:lnTo>
                    <a:pt x="495300" y="294132"/>
                  </a:lnTo>
                  <a:close/>
                </a:path>
                <a:path w="495300" h="300354">
                  <a:moveTo>
                    <a:pt x="25908" y="25908"/>
                  </a:moveTo>
                  <a:lnTo>
                    <a:pt x="25908" y="13716"/>
                  </a:lnTo>
                  <a:lnTo>
                    <a:pt x="12192" y="25908"/>
                  </a:lnTo>
                  <a:lnTo>
                    <a:pt x="25908" y="25908"/>
                  </a:lnTo>
                  <a:close/>
                </a:path>
                <a:path w="495300" h="300354">
                  <a:moveTo>
                    <a:pt x="25908" y="274320"/>
                  </a:moveTo>
                  <a:lnTo>
                    <a:pt x="25908" y="25908"/>
                  </a:lnTo>
                  <a:lnTo>
                    <a:pt x="12192" y="25908"/>
                  </a:lnTo>
                  <a:lnTo>
                    <a:pt x="12192" y="274320"/>
                  </a:lnTo>
                  <a:lnTo>
                    <a:pt x="25908" y="274320"/>
                  </a:lnTo>
                  <a:close/>
                </a:path>
                <a:path w="495300" h="300354">
                  <a:moveTo>
                    <a:pt x="483108" y="274320"/>
                  </a:moveTo>
                  <a:lnTo>
                    <a:pt x="12192" y="274320"/>
                  </a:lnTo>
                  <a:lnTo>
                    <a:pt x="25908" y="288036"/>
                  </a:lnTo>
                  <a:lnTo>
                    <a:pt x="25908" y="300228"/>
                  </a:lnTo>
                  <a:lnTo>
                    <a:pt x="469392" y="300228"/>
                  </a:lnTo>
                  <a:lnTo>
                    <a:pt x="469392" y="288036"/>
                  </a:lnTo>
                  <a:lnTo>
                    <a:pt x="483108" y="274320"/>
                  </a:lnTo>
                  <a:close/>
                </a:path>
                <a:path w="495300" h="300354">
                  <a:moveTo>
                    <a:pt x="25908" y="300228"/>
                  </a:moveTo>
                  <a:lnTo>
                    <a:pt x="25908" y="288036"/>
                  </a:lnTo>
                  <a:lnTo>
                    <a:pt x="12192" y="274320"/>
                  </a:lnTo>
                  <a:lnTo>
                    <a:pt x="12192" y="300228"/>
                  </a:lnTo>
                  <a:lnTo>
                    <a:pt x="25908" y="300228"/>
                  </a:lnTo>
                  <a:close/>
                </a:path>
                <a:path w="495300" h="300354">
                  <a:moveTo>
                    <a:pt x="483108" y="25908"/>
                  </a:moveTo>
                  <a:lnTo>
                    <a:pt x="469392" y="13716"/>
                  </a:lnTo>
                  <a:lnTo>
                    <a:pt x="469392" y="25908"/>
                  </a:lnTo>
                  <a:lnTo>
                    <a:pt x="483108" y="25908"/>
                  </a:lnTo>
                  <a:close/>
                </a:path>
                <a:path w="495300" h="300354">
                  <a:moveTo>
                    <a:pt x="483108" y="274320"/>
                  </a:moveTo>
                  <a:lnTo>
                    <a:pt x="483108" y="25908"/>
                  </a:lnTo>
                  <a:lnTo>
                    <a:pt x="469392" y="25908"/>
                  </a:lnTo>
                  <a:lnTo>
                    <a:pt x="469392" y="274320"/>
                  </a:lnTo>
                  <a:lnTo>
                    <a:pt x="483108" y="274320"/>
                  </a:lnTo>
                  <a:close/>
                </a:path>
                <a:path w="495300" h="300354">
                  <a:moveTo>
                    <a:pt x="483108" y="300228"/>
                  </a:moveTo>
                  <a:lnTo>
                    <a:pt x="483108" y="274320"/>
                  </a:lnTo>
                  <a:lnTo>
                    <a:pt x="469392" y="288036"/>
                  </a:lnTo>
                  <a:lnTo>
                    <a:pt x="469392" y="300228"/>
                  </a:lnTo>
                  <a:lnTo>
                    <a:pt x="483108" y="300228"/>
                  </a:lnTo>
                  <a:close/>
                </a:path>
              </a:pathLst>
            </a:custGeom>
            <a:solidFill>
              <a:srgbClr val="000000"/>
            </a:solidFill>
          </p:spPr>
          <p:txBody>
            <a:bodyPr wrap="square" lIns="0" tIns="0" rIns="0" bIns="0" rtlCol="0"/>
            <a:lstStyle/>
            <a:p>
              <a:endParaRPr sz="1634"/>
            </a:p>
          </p:txBody>
        </p:sp>
        <p:sp>
          <p:nvSpPr>
            <p:cNvPr id="25" name="object 25"/>
            <p:cNvSpPr/>
            <p:nvPr/>
          </p:nvSpPr>
          <p:spPr>
            <a:xfrm>
              <a:off x="4363090" y="5050536"/>
              <a:ext cx="304800" cy="164592"/>
            </a:xfrm>
            <a:prstGeom prst="rect">
              <a:avLst/>
            </a:prstGeom>
            <a:blipFill>
              <a:blip r:embed="rId6" cstate="print"/>
              <a:stretch>
                <a:fillRect/>
              </a:stretch>
            </a:blipFill>
          </p:spPr>
          <p:txBody>
            <a:bodyPr wrap="square" lIns="0" tIns="0" rIns="0" bIns="0" rtlCol="0"/>
            <a:lstStyle/>
            <a:p>
              <a:endParaRPr sz="1634"/>
            </a:p>
          </p:txBody>
        </p:sp>
        <p:sp>
          <p:nvSpPr>
            <p:cNvPr id="26" name="object 26"/>
            <p:cNvSpPr/>
            <p:nvPr/>
          </p:nvSpPr>
          <p:spPr>
            <a:xfrm>
              <a:off x="3716909" y="3185172"/>
              <a:ext cx="1051560" cy="2580640"/>
            </a:xfrm>
            <a:custGeom>
              <a:avLst/>
              <a:gdLst/>
              <a:ahLst/>
              <a:cxnLst/>
              <a:rect l="l" t="t" r="r" b="b"/>
              <a:pathLst>
                <a:path w="1051560" h="2580640">
                  <a:moveTo>
                    <a:pt x="562356" y="1818132"/>
                  </a:moveTo>
                  <a:lnTo>
                    <a:pt x="559155" y="1809165"/>
                  </a:lnTo>
                  <a:lnTo>
                    <a:pt x="559308" y="1808988"/>
                  </a:lnTo>
                  <a:lnTo>
                    <a:pt x="559015" y="1808759"/>
                  </a:lnTo>
                  <a:lnTo>
                    <a:pt x="539496" y="1754124"/>
                  </a:lnTo>
                  <a:lnTo>
                    <a:pt x="537972" y="1752600"/>
                  </a:lnTo>
                  <a:lnTo>
                    <a:pt x="534924" y="1751076"/>
                  </a:lnTo>
                  <a:lnTo>
                    <a:pt x="531876" y="1751076"/>
                  </a:lnTo>
                  <a:lnTo>
                    <a:pt x="530352" y="1752600"/>
                  </a:lnTo>
                  <a:lnTo>
                    <a:pt x="528828" y="1755648"/>
                  </a:lnTo>
                  <a:lnTo>
                    <a:pt x="530352" y="1758696"/>
                  </a:lnTo>
                  <a:lnTo>
                    <a:pt x="546036" y="1799031"/>
                  </a:lnTo>
                  <a:lnTo>
                    <a:pt x="260604" y="1584960"/>
                  </a:lnTo>
                  <a:lnTo>
                    <a:pt x="256032" y="1592580"/>
                  </a:lnTo>
                  <a:lnTo>
                    <a:pt x="539356" y="1806155"/>
                  </a:lnTo>
                  <a:lnTo>
                    <a:pt x="496824" y="1802892"/>
                  </a:lnTo>
                  <a:lnTo>
                    <a:pt x="493776" y="1801368"/>
                  </a:lnTo>
                  <a:lnTo>
                    <a:pt x="492252" y="1804416"/>
                  </a:lnTo>
                  <a:lnTo>
                    <a:pt x="490728" y="1805940"/>
                  </a:lnTo>
                  <a:lnTo>
                    <a:pt x="490728" y="1808988"/>
                  </a:lnTo>
                  <a:lnTo>
                    <a:pt x="493776" y="1812036"/>
                  </a:lnTo>
                  <a:lnTo>
                    <a:pt x="495300" y="1812036"/>
                  </a:lnTo>
                  <a:lnTo>
                    <a:pt x="562356" y="1818132"/>
                  </a:lnTo>
                  <a:close/>
                </a:path>
                <a:path w="1051560" h="2580640">
                  <a:moveTo>
                    <a:pt x="566928" y="2049780"/>
                  </a:moveTo>
                  <a:lnTo>
                    <a:pt x="559308" y="2042160"/>
                  </a:lnTo>
                  <a:lnTo>
                    <a:pt x="14808" y="2558313"/>
                  </a:lnTo>
                  <a:lnTo>
                    <a:pt x="25908" y="2516124"/>
                  </a:lnTo>
                  <a:lnTo>
                    <a:pt x="25908" y="2514600"/>
                  </a:lnTo>
                  <a:lnTo>
                    <a:pt x="24384" y="2511552"/>
                  </a:lnTo>
                  <a:lnTo>
                    <a:pt x="22860" y="2510028"/>
                  </a:lnTo>
                  <a:lnTo>
                    <a:pt x="19812" y="2510028"/>
                  </a:lnTo>
                  <a:lnTo>
                    <a:pt x="16764" y="2511552"/>
                  </a:lnTo>
                  <a:lnTo>
                    <a:pt x="16764" y="2514600"/>
                  </a:lnTo>
                  <a:lnTo>
                    <a:pt x="4673" y="2561869"/>
                  </a:lnTo>
                  <a:lnTo>
                    <a:pt x="4673" y="2567914"/>
                  </a:lnTo>
                  <a:lnTo>
                    <a:pt x="4673" y="2568041"/>
                  </a:lnTo>
                  <a:lnTo>
                    <a:pt x="4673" y="2567914"/>
                  </a:lnTo>
                  <a:lnTo>
                    <a:pt x="4673" y="2561869"/>
                  </a:lnTo>
                  <a:lnTo>
                    <a:pt x="0" y="2580132"/>
                  </a:lnTo>
                  <a:lnTo>
                    <a:pt x="3048" y="2579484"/>
                  </a:lnTo>
                  <a:lnTo>
                    <a:pt x="65532" y="2566416"/>
                  </a:lnTo>
                  <a:lnTo>
                    <a:pt x="68580" y="2564892"/>
                  </a:lnTo>
                  <a:lnTo>
                    <a:pt x="70104" y="2563368"/>
                  </a:lnTo>
                  <a:lnTo>
                    <a:pt x="70104" y="2560320"/>
                  </a:lnTo>
                  <a:lnTo>
                    <a:pt x="68580" y="2557272"/>
                  </a:lnTo>
                  <a:lnTo>
                    <a:pt x="67056" y="2555748"/>
                  </a:lnTo>
                  <a:lnTo>
                    <a:pt x="64008" y="2557272"/>
                  </a:lnTo>
                  <a:lnTo>
                    <a:pt x="22148" y="2564777"/>
                  </a:lnTo>
                  <a:lnTo>
                    <a:pt x="566928" y="2049780"/>
                  </a:lnTo>
                  <a:close/>
                </a:path>
                <a:path w="1051560" h="2580640">
                  <a:moveTo>
                    <a:pt x="1051560" y="6096"/>
                  </a:moveTo>
                  <a:lnTo>
                    <a:pt x="1046988" y="0"/>
                  </a:lnTo>
                  <a:lnTo>
                    <a:pt x="1027176" y="0"/>
                  </a:lnTo>
                  <a:lnTo>
                    <a:pt x="1027176" y="25908"/>
                  </a:lnTo>
                  <a:lnTo>
                    <a:pt x="1027176" y="274320"/>
                  </a:lnTo>
                  <a:lnTo>
                    <a:pt x="582168" y="274320"/>
                  </a:lnTo>
                  <a:lnTo>
                    <a:pt x="582168" y="25908"/>
                  </a:lnTo>
                  <a:lnTo>
                    <a:pt x="1027176" y="25908"/>
                  </a:lnTo>
                  <a:lnTo>
                    <a:pt x="1027176" y="0"/>
                  </a:lnTo>
                  <a:lnTo>
                    <a:pt x="562356" y="0"/>
                  </a:lnTo>
                  <a:lnTo>
                    <a:pt x="556260" y="6096"/>
                  </a:lnTo>
                  <a:lnTo>
                    <a:pt x="556260" y="294132"/>
                  </a:lnTo>
                  <a:lnTo>
                    <a:pt x="562356" y="300228"/>
                  </a:lnTo>
                  <a:lnTo>
                    <a:pt x="569976" y="300228"/>
                  </a:lnTo>
                  <a:lnTo>
                    <a:pt x="582168" y="300228"/>
                  </a:lnTo>
                  <a:lnTo>
                    <a:pt x="1027176" y="300228"/>
                  </a:lnTo>
                  <a:lnTo>
                    <a:pt x="1039368" y="300228"/>
                  </a:lnTo>
                  <a:lnTo>
                    <a:pt x="1046988" y="300228"/>
                  </a:lnTo>
                  <a:lnTo>
                    <a:pt x="1051560" y="294132"/>
                  </a:lnTo>
                  <a:lnTo>
                    <a:pt x="1051560" y="6096"/>
                  </a:lnTo>
                  <a:close/>
                </a:path>
              </a:pathLst>
            </a:custGeom>
            <a:solidFill>
              <a:srgbClr val="000000"/>
            </a:solidFill>
          </p:spPr>
          <p:txBody>
            <a:bodyPr wrap="square" lIns="0" tIns="0" rIns="0" bIns="0" rtlCol="0"/>
            <a:lstStyle/>
            <a:p>
              <a:endParaRPr sz="1634"/>
            </a:p>
          </p:txBody>
        </p:sp>
        <p:sp>
          <p:nvSpPr>
            <p:cNvPr id="27" name="object 27"/>
            <p:cNvSpPr/>
            <p:nvPr/>
          </p:nvSpPr>
          <p:spPr>
            <a:xfrm>
              <a:off x="4353946" y="3246120"/>
              <a:ext cx="304800" cy="164592"/>
            </a:xfrm>
            <a:prstGeom prst="rect">
              <a:avLst/>
            </a:prstGeom>
            <a:blipFill>
              <a:blip r:embed="rId7" cstate="print"/>
              <a:stretch>
                <a:fillRect/>
              </a:stretch>
            </a:blipFill>
          </p:spPr>
          <p:txBody>
            <a:bodyPr wrap="square" lIns="0" tIns="0" rIns="0" bIns="0" rtlCol="0"/>
            <a:lstStyle/>
            <a:p>
              <a:endParaRPr sz="1634"/>
            </a:p>
          </p:txBody>
        </p:sp>
        <p:sp>
          <p:nvSpPr>
            <p:cNvPr id="28" name="object 28"/>
            <p:cNvSpPr/>
            <p:nvPr/>
          </p:nvSpPr>
          <p:spPr>
            <a:xfrm>
              <a:off x="4265554" y="3649980"/>
              <a:ext cx="495300" cy="299085"/>
            </a:xfrm>
            <a:custGeom>
              <a:avLst/>
              <a:gdLst/>
              <a:ahLst/>
              <a:cxnLst/>
              <a:rect l="l" t="t" r="r" b="b"/>
              <a:pathLst>
                <a:path w="495300" h="299085">
                  <a:moveTo>
                    <a:pt x="495300" y="292608"/>
                  </a:moveTo>
                  <a:lnTo>
                    <a:pt x="495300" y="6096"/>
                  </a:lnTo>
                  <a:lnTo>
                    <a:pt x="489204" y="0"/>
                  </a:lnTo>
                  <a:lnTo>
                    <a:pt x="6096" y="0"/>
                  </a:lnTo>
                  <a:lnTo>
                    <a:pt x="0" y="6096"/>
                  </a:lnTo>
                  <a:lnTo>
                    <a:pt x="0" y="292608"/>
                  </a:lnTo>
                  <a:lnTo>
                    <a:pt x="6096" y="298704"/>
                  </a:lnTo>
                  <a:lnTo>
                    <a:pt x="12192" y="298704"/>
                  </a:lnTo>
                  <a:lnTo>
                    <a:pt x="12192" y="25908"/>
                  </a:lnTo>
                  <a:lnTo>
                    <a:pt x="25908" y="12192"/>
                  </a:lnTo>
                  <a:lnTo>
                    <a:pt x="25908" y="25908"/>
                  </a:lnTo>
                  <a:lnTo>
                    <a:pt x="469392" y="25908"/>
                  </a:lnTo>
                  <a:lnTo>
                    <a:pt x="469392" y="12192"/>
                  </a:lnTo>
                  <a:lnTo>
                    <a:pt x="483108" y="25908"/>
                  </a:lnTo>
                  <a:lnTo>
                    <a:pt x="483108" y="298704"/>
                  </a:lnTo>
                  <a:lnTo>
                    <a:pt x="489204" y="298704"/>
                  </a:lnTo>
                  <a:lnTo>
                    <a:pt x="495300" y="292608"/>
                  </a:lnTo>
                  <a:close/>
                </a:path>
                <a:path w="495300" h="299085">
                  <a:moveTo>
                    <a:pt x="25908" y="25908"/>
                  </a:moveTo>
                  <a:lnTo>
                    <a:pt x="25908" y="12192"/>
                  </a:lnTo>
                  <a:lnTo>
                    <a:pt x="12192" y="25908"/>
                  </a:lnTo>
                  <a:lnTo>
                    <a:pt x="25908" y="25908"/>
                  </a:lnTo>
                  <a:close/>
                </a:path>
                <a:path w="495300" h="299085">
                  <a:moveTo>
                    <a:pt x="25908" y="272796"/>
                  </a:moveTo>
                  <a:lnTo>
                    <a:pt x="25908" y="25908"/>
                  </a:lnTo>
                  <a:lnTo>
                    <a:pt x="12192" y="25908"/>
                  </a:lnTo>
                  <a:lnTo>
                    <a:pt x="12192" y="272796"/>
                  </a:lnTo>
                  <a:lnTo>
                    <a:pt x="25908" y="272796"/>
                  </a:lnTo>
                  <a:close/>
                </a:path>
                <a:path w="495300" h="299085">
                  <a:moveTo>
                    <a:pt x="483108" y="272796"/>
                  </a:moveTo>
                  <a:lnTo>
                    <a:pt x="12192" y="272796"/>
                  </a:lnTo>
                  <a:lnTo>
                    <a:pt x="25908" y="286512"/>
                  </a:lnTo>
                  <a:lnTo>
                    <a:pt x="25908" y="298704"/>
                  </a:lnTo>
                  <a:lnTo>
                    <a:pt x="469392" y="298704"/>
                  </a:lnTo>
                  <a:lnTo>
                    <a:pt x="469392" y="286512"/>
                  </a:lnTo>
                  <a:lnTo>
                    <a:pt x="483108" y="272796"/>
                  </a:lnTo>
                  <a:close/>
                </a:path>
                <a:path w="495300" h="299085">
                  <a:moveTo>
                    <a:pt x="25908" y="298704"/>
                  </a:moveTo>
                  <a:lnTo>
                    <a:pt x="25908" y="286512"/>
                  </a:lnTo>
                  <a:lnTo>
                    <a:pt x="12192" y="272796"/>
                  </a:lnTo>
                  <a:lnTo>
                    <a:pt x="12192" y="298704"/>
                  </a:lnTo>
                  <a:lnTo>
                    <a:pt x="25908" y="298704"/>
                  </a:lnTo>
                  <a:close/>
                </a:path>
                <a:path w="495300" h="299085">
                  <a:moveTo>
                    <a:pt x="483108" y="25908"/>
                  </a:moveTo>
                  <a:lnTo>
                    <a:pt x="469392" y="12192"/>
                  </a:lnTo>
                  <a:lnTo>
                    <a:pt x="469392" y="25908"/>
                  </a:lnTo>
                  <a:lnTo>
                    <a:pt x="483108" y="25908"/>
                  </a:lnTo>
                  <a:close/>
                </a:path>
                <a:path w="495300" h="299085">
                  <a:moveTo>
                    <a:pt x="483108" y="272796"/>
                  </a:moveTo>
                  <a:lnTo>
                    <a:pt x="483108" y="25908"/>
                  </a:lnTo>
                  <a:lnTo>
                    <a:pt x="469392" y="25908"/>
                  </a:lnTo>
                  <a:lnTo>
                    <a:pt x="469392" y="272796"/>
                  </a:lnTo>
                  <a:lnTo>
                    <a:pt x="483108" y="272796"/>
                  </a:lnTo>
                  <a:close/>
                </a:path>
                <a:path w="495300" h="299085">
                  <a:moveTo>
                    <a:pt x="483108" y="298704"/>
                  </a:moveTo>
                  <a:lnTo>
                    <a:pt x="483108" y="272796"/>
                  </a:lnTo>
                  <a:lnTo>
                    <a:pt x="469392" y="286512"/>
                  </a:lnTo>
                  <a:lnTo>
                    <a:pt x="469392" y="298704"/>
                  </a:lnTo>
                  <a:lnTo>
                    <a:pt x="483108" y="298704"/>
                  </a:lnTo>
                  <a:close/>
                </a:path>
              </a:pathLst>
            </a:custGeom>
            <a:solidFill>
              <a:srgbClr val="000000"/>
            </a:solidFill>
          </p:spPr>
          <p:txBody>
            <a:bodyPr wrap="square" lIns="0" tIns="0" rIns="0" bIns="0" rtlCol="0"/>
            <a:lstStyle/>
            <a:p>
              <a:endParaRPr sz="1634"/>
            </a:p>
          </p:txBody>
        </p:sp>
        <p:sp>
          <p:nvSpPr>
            <p:cNvPr id="29" name="object 29"/>
            <p:cNvSpPr/>
            <p:nvPr/>
          </p:nvSpPr>
          <p:spPr>
            <a:xfrm>
              <a:off x="4363090" y="3710940"/>
              <a:ext cx="304800" cy="163068"/>
            </a:xfrm>
            <a:prstGeom prst="rect">
              <a:avLst/>
            </a:prstGeom>
            <a:blipFill>
              <a:blip r:embed="rId8" cstate="print"/>
              <a:stretch>
                <a:fillRect/>
              </a:stretch>
            </a:blipFill>
          </p:spPr>
          <p:txBody>
            <a:bodyPr wrap="square" lIns="0" tIns="0" rIns="0" bIns="0" rtlCol="0"/>
            <a:lstStyle/>
            <a:p>
              <a:endParaRPr sz="1634"/>
            </a:p>
          </p:txBody>
        </p:sp>
        <p:sp>
          <p:nvSpPr>
            <p:cNvPr id="30" name="object 30"/>
            <p:cNvSpPr/>
            <p:nvPr/>
          </p:nvSpPr>
          <p:spPr>
            <a:xfrm>
              <a:off x="4472818" y="3471672"/>
              <a:ext cx="74676" cy="190500"/>
            </a:xfrm>
            <a:prstGeom prst="rect">
              <a:avLst/>
            </a:prstGeom>
            <a:blipFill>
              <a:blip r:embed="rId9" cstate="print"/>
              <a:stretch>
                <a:fillRect/>
              </a:stretch>
            </a:blipFill>
          </p:spPr>
          <p:txBody>
            <a:bodyPr wrap="square" lIns="0" tIns="0" rIns="0" bIns="0" rtlCol="0"/>
            <a:lstStyle/>
            <a:p>
              <a:endParaRPr sz="1634"/>
            </a:p>
          </p:txBody>
        </p:sp>
        <p:sp>
          <p:nvSpPr>
            <p:cNvPr id="31" name="object 31"/>
            <p:cNvSpPr/>
            <p:nvPr/>
          </p:nvSpPr>
          <p:spPr>
            <a:xfrm>
              <a:off x="3972941" y="2865132"/>
              <a:ext cx="306705" cy="233679"/>
            </a:xfrm>
            <a:custGeom>
              <a:avLst/>
              <a:gdLst/>
              <a:ahLst/>
              <a:cxnLst/>
              <a:rect l="l" t="t" r="r" b="b"/>
              <a:pathLst>
                <a:path w="306704" h="233680">
                  <a:moveTo>
                    <a:pt x="306324" y="233172"/>
                  </a:moveTo>
                  <a:lnTo>
                    <a:pt x="303123" y="224205"/>
                  </a:lnTo>
                  <a:lnTo>
                    <a:pt x="303276" y="224028"/>
                  </a:lnTo>
                  <a:lnTo>
                    <a:pt x="302983" y="223799"/>
                  </a:lnTo>
                  <a:lnTo>
                    <a:pt x="283464" y="169164"/>
                  </a:lnTo>
                  <a:lnTo>
                    <a:pt x="281940" y="167640"/>
                  </a:lnTo>
                  <a:lnTo>
                    <a:pt x="278892" y="166116"/>
                  </a:lnTo>
                  <a:lnTo>
                    <a:pt x="275844" y="166116"/>
                  </a:lnTo>
                  <a:lnTo>
                    <a:pt x="274320" y="167640"/>
                  </a:lnTo>
                  <a:lnTo>
                    <a:pt x="272796" y="170688"/>
                  </a:lnTo>
                  <a:lnTo>
                    <a:pt x="274320" y="173736"/>
                  </a:lnTo>
                  <a:lnTo>
                    <a:pt x="290004" y="214071"/>
                  </a:lnTo>
                  <a:lnTo>
                    <a:pt x="4572" y="0"/>
                  </a:lnTo>
                  <a:lnTo>
                    <a:pt x="0" y="7620"/>
                  </a:lnTo>
                  <a:lnTo>
                    <a:pt x="283324" y="221195"/>
                  </a:lnTo>
                  <a:lnTo>
                    <a:pt x="240792" y="217932"/>
                  </a:lnTo>
                  <a:lnTo>
                    <a:pt x="237744" y="216408"/>
                  </a:lnTo>
                  <a:lnTo>
                    <a:pt x="236220" y="219456"/>
                  </a:lnTo>
                  <a:lnTo>
                    <a:pt x="234696" y="220980"/>
                  </a:lnTo>
                  <a:lnTo>
                    <a:pt x="234696" y="224028"/>
                  </a:lnTo>
                  <a:lnTo>
                    <a:pt x="237744" y="227076"/>
                  </a:lnTo>
                  <a:lnTo>
                    <a:pt x="239268" y="227076"/>
                  </a:lnTo>
                  <a:lnTo>
                    <a:pt x="306324" y="233172"/>
                  </a:lnTo>
                  <a:close/>
                </a:path>
              </a:pathLst>
            </a:custGeom>
            <a:solidFill>
              <a:srgbClr val="000000"/>
            </a:solidFill>
          </p:spPr>
          <p:txBody>
            <a:bodyPr wrap="square" lIns="0" tIns="0" rIns="0" bIns="0" rtlCol="0"/>
            <a:lstStyle/>
            <a:p>
              <a:endParaRPr sz="1634"/>
            </a:p>
          </p:txBody>
        </p:sp>
        <p:sp>
          <p:nvSpPr>
            <p:cNvPr id="32" name="object 32"/>
            <p:cNvSpPr/>
            <p:nvPr/>
          </p:nvSpPr>
          <p:spPr>
            <a:xfrm>
              <a:off x="1307473" y="2092451"/>
              <a:ext cx="2209796" cy="327659"/>
            </a:xfrm>
            <a:prstGeom prst="rect">
              <a:avLst/>
            </a:prstGeom>
            <a:blipFill>
              <a:blip r:embed="rId10" cstate="print"/>
              <a:stretch>
                <a:fillRect/>
              </a:stretch>
            </a:blipFill>
          </p:spPr>
          <p:txBody>
            <a:bodyPr wrap="square" lIns="0" tIns="0" rIns="0" bIns="0" rtlCol="0"/>
            <a:lstStyle/>
            <a:p>
              <a:endParaRPr sz="1634"/>
            </a:p>
          </p:txBody>
        </p:sp>
      </p:grpSp>
      <p:sp>
        <p:nvSpPr>
          <p:cNvPr id="33" name="object 33"/>
          <p:cNvSpPr txBox="1"/>
          <p:nvPr/>
        </p:nvSpPr>
        <p:spPr>
          <a:xfrm>
            <a:off x="5190408" y="5215305"/>
            <a:ext cx="759567" cy="402771"/>
          </a:xfrm>
          <a:prstGeom prst="rect">
            <a:avLst/>
          </a:prstGeom>
        </p:spPr>
        <p:txBody>
          <a:bodyPr vert="horz" wrap="square" lIns="0" tIns="11526" rIns="0" bIns="0" rtlCol="0">
            <a:spAutoFit/>
          </a:bodyPr>
          <a:lstStyle/>
          <a:p>
            <a:pPr marL="11527" marR="4611">
              <a:spcBef>
                <a:spcPts val="91"/>
              </a:spcBef>
            </a:pPr>
            <a:r>
              <a:rPr sz="1271" spc="-77" dirty="0">
                <a:solidFill>
                  <a:srgbClr val="FFFFFF"/>
                </a:solidFill>
                <a:latin typeface="Arial"/>
                <a:cs typeface="Arial"/>
              </a:rPr>
              <a:t>To </a:t>
            </a:r>
            <a:r>
              <a:rPr sz="1271" spc="-5" dirty="0">
                <a:solidFill>
                  <a:srgbClr val="FFFFFF"/>
                </a:solidFill>
                <a:latin typeface="Arial"/>
                <a:cs typeface="Arial"/>
              </a:rPr>
              <a:t>column  receiver</a:t>
            </a:r>
            <a:endParaRPr sz="1271">
              <a:latin typeface="Arial"/>
              <a:cs typeface="Arial"/>
            </a:endParaRPr>
          </a:p>
        </p:txBody>
      </p:sp>
      <p:sp>
        <p:nvSpPr>
          <p:cNvPr id="34" name="object 34"/>
          <p:cNvSpPr/>
          <p:nvPr/>
        </p:nvSpPr>
        <p:spPr>
          <a:xfrm>
            <a:off x="4961265" y="5337484"/>
            <a:ext cx="207469" cy="67773"/>
          </a:xfrm>
          <a:prstGeom prst="rect">
            <a:avLst/>
          </a:prstGeom>
          <a:blipFill>
            <a:blip r:embed="rId11" cstate="print"/>
            <a:stretch>
              <a:fillRect/>
            </a:stretch>
          </a:blipFill>
        </p:spPr>
        <p:txBody>
          <a:bodyPr wrap="square" lIns="0" tIns="0" rIns="0" bIns="0" rtlCol="0"/>
          <a:lstStyle/>
          <a:p>
            <a:endParaRPr sz="1634"/>
          </a:p>
        </p:txBody>
      </p:sp>
      <p:sp>
        <p:nvSpPr>
          <p:cNvPr id="35" name="object 35"/>
          <p:cNvSpPr txBox="1"/>
          <p:nvPr/>
        </p:nvSpPr>
        <p:spPr>
          <a:xfrm>
            <a:off x="5599813" y="2846011"/>
            <a:ext cx="374020" cy="207205"/>
          </a:xfrm>
          <a:prstGeom prst="rect">
            <a:avLst/>
          </a:prstGeom>
        </p:spPr>
        <p:txBody>
          <a:bodyPr vert="horz" wrap="square" lIns="0" tIns="11526" rIns="0" bIns="0" rtlCol="0">
            <a:spAutoFit/>
          </a:bodyPr>
          <a:lstStyle/>
          <a:p>
            <a:pPr marL="11527">
              <a:spcBef>
                <a:spcPts val="91"/>
              </a:spcBef>
            </a:pPr>
            <a:r>
              <a:rPr sz="1271" dirty="0">
                <a:latin typeface="Arial"/>
                <a:cs typeface="Arial"/>
              </a:rPr>
              <a:t>∆</a:t>
            </a:r>
            <a:r>
              <a:rPr sz="1271" spc="-77" dirty="0">
                <a:latin typeface="Arial"/>
                <a:cs typeface="Arial"/>
              </a:rPr>
              <a:t> </a:t>
            </a:r>
            <a:r>
              <a:rPr sz="1271" dirty="0">
                <a:latin typeface="Arial"/>
                <a:cs typeface="Arial"/>
              </a:rPr>
              <a:t>pH</a:t>
            </a:r>
            <a:endParaRPr sz="1271">
              <a:latin typeface="Arial"/>
              <a:cs typeface="Arial"/>
            </a:endParaRPr>
          </a:p>
        </p:txBody>
      </p:sp>
      <p:sp>
        <p:nvSpPr>
          <p:cNvPr id="36" name="object 36"/>
          <p:cNvSpPr txBox="1"/>
          <p:nvPr/>
        </p:nvSpPr>
        <p:spPr>
          <a:xfrm>
            <a:off x="5550020" y="3310741"/>
            <a:ext cx="292762" cy="207205"/>
          </a:xfrm>
          <a:prstGeom prst="rect">
            <a:avLst/>
          </a:prstGeom>
        </p:spPr>
        <p:txBody>
          <a:bodyPr vert="horz" wrap="square" lIns="0" tIns="11526" rIns="0" bIns="0" rtlCol="0">
            <a:spAutoFit/>
          </a:bodyPr>
          <a:lstStyle/>
          <a:p>
            <a:pPr marL="11527">
              <a:spcBef>
                <a:spcPts val="91"/>
              </a:spcBef>
            </a:pPr>
            <a:r>
              <a:rPr sz="1271" dirty="0">
                <a:latin typeface="Arial"/>
                <a:cs typeface="Arial"/>
              </a:rPr>
              <a:t>∆</a:t>
            </a:r>
            <a:r>
              <a:rPr sz="1271" spc="-73" dirty="0">
                <a:latin typeface="Arial"/>
                <a:cs typeface="Arial"/>
              </a:rPr>
              <a:t> </a:t>
            </a:r>
            <a:r>
              <a:rPr sz="1271" dirty="0">
                <a:latin typeface="Arial"/>
                <a:cs typeface="Arial"/>
              </a:rPr>
              <a:t>Q</a:t>
            </a:r>
            <a:endParaRPr sz="1271">
              <a:latin typeface="Arial"/>
              <a:cs typeface="Arial"/>
            </a:endParaRPr>
          </a:p>
        </p:txBody>
      </p:sp>
      <p:sp>
        <p:nvSpPr>
          <p:cNvPr id="37" name="object 37"/>
          <p:cNvSpPr txBox="1"/>
          <p:nvPr/>
        </p:nvSpPr>
        <p:spPr>
          <a:xfrm>
            <a:off x="3458735" y="4076531"/>
            <a:ext cx="2410673" cy="664839"/>
          </a:xfrm>
          <a:prstGeom prst="rect">
            <a:avLst/>
          </a:prstGeom>
        </p:spPr>
        <p:txBody>
          <a:bodyPr vert="horz" wrap="square" lIns="0" tIns="126787" rIns="0" bIns="0" rtlCol="0">
            <a:spAutoFit/>
          </a:bodyPr>
          <a:lstStyle/>
          <a:p>
            <a:pPr marL="11527">
              <a:spcBef>
                <a:spcPts val="998"/>
              </a:spcBef>
            </a:pPr>
            <a:r>
              <a:rPr sz="1634" spc="-5" dirty="0">
                <a:solidFill>
                  <a:srgbClr val="FFFFFF"/>
                </a:solidFill>
                <a:latin typeface="Arial"/>
                <a:cs typeface="Arial"/>
              </a:rPr>
              <a:t>Sensor</a:t>
            </a:r>
            <a:r>
              <a:rPr sz="1634" spc="9" dirty="0">
                <a:solidFill>
                  <a:srgbClr val="FFFFFF"/>
                </a:solidFill>
                <a:latin typeface="Arial"/>
                <a:cs typeface="Arial"/>
              </a:rPr>
              <a:t> </a:t>
            </a:r>
            <a:r>
              <a:rPr sz="1634" spc="-5" dirty="0">
                <a:solidFill>
                  <a:srgbClr val="FFFFFF"/>
                </a:solidFill>
                <a:latin typeface="Arial"/>
                <a:cs typeface="Arial"/>
              </a:rPr>
              <a:t>Plate</a:t>
            </a:r>
            <a:endParaRPr sz="1634">
              <a:latin typeface="Arial"/>
              <a:cs typeface="Arial"/>
            </a:endParaRPr>
          </a:p>
          <a:p>
            <a:pPr marR="4611" algn="r">
              <a:spcBef>
                <a:spcPts val="712"/>
              </a:spcBef>
            </a:pPr>
            <a:r>
              <a:rPr sz="1271" dirty="0">
                <a:latin typeface="Arial"/>
                <a:cs typeface="Arial"/>
              </a:rPr>
              <a:t>∆</a:t>
            </a:r>
            <a:r>
              <a:rPr sz="1271" spc="-91" dirty="0">
                <a:latin typeface="Arial"/>
                <a:cs typeface="Arial"/>
              </a:rPr>
              <a:t> </a:t>
            </a:r>
            <a:r>
              <a:rPr sz="1271" dirty="0">
                <a:latin typeface="Arial"/>
                <a:cs typeface="Arial"/>
              </a:rPr>
              <a:t>V</a:t>
            </a:r>
            <a:endParaRPr sz="1271">
              <a:latin typeface="Arial"/>
              <a:cs typeface="Arial"/>
            </a:endParaRPr>
          </a:p>
        </p:txBody>
      </p:sp>
      <p:grpSp>
        <p:nvGrpSpPr>
          <p:cNvPr id="38" name="object 38"/>
          <p:cNvGrpSpPr/>
          <p:nvPr/>
        </p:nvGrpSpPr>
        <p:grpSpPr>
          <a:xfrm>
            <a:off x="2291834" y="1850622"/>
            <a:ext cx="3747119" cy="2344399"/>
            <a:chOff x="1155073" y="2039111"/>
            <a:chExt cx="4128770" cy="2583180"/>
          </a:xfrm>
        </p:grpSpPr>
        <p:sp>
          <p:nvSpPr>
            <p:cNvPr id="39" name="object 39"/>
            <p:cNvSpPr/>
            <p:nvPr/>
          </p:nvSpPr>
          <p:spPr>
            <a:xfrm>
              <a:off x="2520574" y="2039111"/>
              <a:ext cx="1301496" cy="1524000"/>
            </a:xfrm>
            <a:prstGeom prst="rect">
              <a:avLst/>
            </a:prstGeom>
            <a:blipFill>
              <a:blip r:embed="rId12" cstate="print"/>
              <a:stretch>
                <a:fillRect/>
              </a:stretch>
            </a:blipFill>
          </p:spPr>
          <p:txBody>
            <a:bodyPr wrap="square" lIns="0" tIns="0" rIns="0" bIns="0" rtlCol="0"/>
            <a:lstStyle/>
            <a:p>
              <a:endParaRPr sz="1634"/>
            </a:p>
          </p:txBody>
        </p:sp>
        <p:sp>
          <p:nvSpPr>
            <p:cNvPr id="40" name="object 40"/>
            <p:cNvSpPr/>
            <p:nvPr/>
          </p:nvSpPr>
          <p:spPr>
            <a:xfrm>
              <a:off x="1155073" y="4317491"/>
              <a:ext cx="4128770" cy="304800"/>
            </a:xfrm>
            <a:custGeom>
              <a:avLst/>
              <a:gdLst/>
              <a:ahLst/>
              <a:cxnLst/>
              <a:rect l="l" t="t" r="r" b="b"/>
              <a:pathLst>
                <a:path w="4128770" h="304800">
                  <a:moveTo>
                    <a:pt x="4128515" y="304799"/>
                  </a:moveTo>
                  <a:lnTo>
                    <a:pt x="4128515" y="0"/>
                  </a:lnTo>
                  <a:lnTo>
                    <a:pt x="0" y="0"/>
                  </a:lnTo>
                  <a:lnTo>
                    <a:pt x="0" y="304799"/>
                  </a:lnTo>
                  <a:lnTo>
                    <a:pt x="4128515" y="304799"/>
                  </a:lnTo>
                  <a:close/>
                </a:path>
              </a:pathLst>
            </a:custGeom>
            <a:solidFill>
              <a:srgbClr val="4F6027"/>
            </a:solidFill>
          </p:spPr>
          <p:txBody>
            <a:bodyPr wrap="square" lIns="0" tIns="0" rIns="0" bIns="0" rtlCol="0"/>
            <a:lstStyle/>
            <a:p>
              <a:endParaRPr sz="1634"/>
            </a:p>
          </p:txBody>
        </p:sp>
      </p:grpSp>
      <p:sp>
        <p:nvSpPr>
          <p:cNvPr id="41" name="object 41"/>
          <p:cNvSpPr txBox="1"/>
          <p:nvPr/>
        </p:nvSpPr>
        <p:spPr>
          <a:xfrm>
            <a:off x="2291834" y="3918395"/>
            <a:ext cx="3747119" cy="259626"/>
          </a:xfrm>
          <a:prstGeom prst="rect">
            <a:avLst/>
          </a:prstGeom>
        </p:spPr>
        <p:txBody>
          <a:bodyPr vert="horz" wrap="square" lIns="0" tIns="8068" rIns="0" bIns="0" rtlCol="0">
            <a:spAutoFit/>
          </a:bodyPr>
          <a:lstStyle/>
          <a:p>
            <a:pPr marL="35732">
              <a:spcBef>
                <a:spcPts val="64"/>
              </a:spcBef>
            </a:pPr>
            <a:r>
              <a:rPr sz="1634" spc="-5" dirty="0">
                <a:solidFill>
                  <a:srgbClr val="FFFFFF"/>
                </a:solidFill>
                <a:latin typeface="Arial"/>
                <a:cs typeface="Arial"/>
              </a:rPr>
              <a:t>Sensing</a:t>
            </a:r>
            <a:r>
              <a:rPr sz="1634" spc="5" dirty="0">
                <a:solidFill>
                  <a:srgbClr val="FFFFFF"/>
                </a:solidFill>
                <a:latin typeface="Arial"/>
                <a:cs typeface="Arial"/>
              </a:rPr>
              <a:t> </a:t>
            </a:r>
            <a:r>
              <a:rPr sz="1634" spc="-9" dirty="0">
                <a:solidFill>
                  <a:srgbClr val="FFFFFF"/>
                </a:solidFill>
                <a:latin typeface="Arial"/>
                <a:cs typeface="Arial"/>
              </a:rPr>
              <a:t>Layer</a:t>
            </a:r>
            <a:endParaRPr sz="1634">
              <a:latin typeface="Arial"/>
              <a:cs typeface="Arial"/>
            </a:endParaRPr>
          </a:p>
        </p:txBody>
      </p:sp>
      <p:grpSp>
        <p:nvGrpSpPr>
          <p:cNvPr id="42" name="object 42"/>
          <p:cNvGrpSpPr/>
          <p:nvPr/>
        </p:nvGrpSpPr>
        <p:grpSpPr>
          <a:xfrm>
            <a:off x="4669425" y="2417705"/>
            <a:ext cx="531351" cy="1571577"/>
            <a:chOff x="3774826" y="2663952"/>
            <a:chExt cx="585470" cy="1731645"/>
          </a:xfrm>
        </p:grpSpPr>
        <p:sp>
          <p:nvSpPr>
            <p:cNvPr id="43" name="object 43"/>
            <p:cNvSpPr/>
            <p:nvPr/>
          </p:nvSpPr>
          <p:spPr>
            <a:xfrm>
              <a:off x="3974470" y="3933444"/>
              <a:ext cx="386080" cy="462280"/>
            </a:xfrm>
            <a:custGeom>
              <a:avLst/>
              <a:gdLst/>
              <a:ahLst/>
              <a:cxnLst/>
              <a:rect l="l" t="t" r="r" b="b"/>
              <a:pathLst>
                <a:path w="386079" h="462279">
                  <a:moveTo>
                    <a:pt x="19812" y="396240"/>
                  </a:moveTo>
                  <a:lnTo>
                    <a:pt x="19812" y="393192"/>
                  </a:lnTo>
                  <a:lnTo>
                    <a:pt x="18288" y="390144"/>
                  </a:lnTo>
                  <a:lnTo>
                    <a:pt x="12192" y="390144"/>
                  </a:lnTo>
                  <a:lnTo>
                    <a:pt x="10668" y="391668"/>
                  </a:lnTo>
                  <a:lnTo>
                    <a:pt x="9144" y="394716"/>
                  </a:lnTo>
                  <a:lnTo>
                    <a:pt x="0" y="461772"/>
                  </a:lnTo>
                  <a:lnTo>
                    <a:pt x="3048" y="460779"/>
                  </a:lnTo>
                  <a:lnTo>
                    <a:pt x="3048" y="451104"/>
                  </a:lnTo>
                  <a:lnTo>
                    <a:pt x="13262" y="438813"/>
                  </a:lnTo>
                  <a:lnTo>
                    <a:pt x="19812" y="396240"/>
                  </a:lnTo>
                  <a:close/>
                </a:path>
                <a:path w="386079" h="462279">
                  <a:moveTo>
                    <a:pt x="13262" y="438813"/>
                  </a:moveTo>
                  <a:lnTo>
                    <a:pt x="3048" y="451104"/>
                  </a:lnTo>
                  <a:lnTo>
                    <a:pt x="4572" y="452323"/>
                  </a:lnTo>
                  <a:lnTo>
                    <a:pt x="4572" y="449580"/>
                  </a:lnTo>
                  <a:lnTo>
                    <a:pt x="11965" y="447245"/>
                  </a:lnTo>
                  <a:lnTo>
                    <a:pt x="13262" y="438813"/>
                  </a:lnTo>
                  <a:close/>
                </a:path>
                <a:path w="386079" h="462279">
                  <a:moveTo>
                    <a:pt x="68580" y="435864"/>
                  </a:moveTo>
                  <a:lnTo>
                    <a:pt x="68580" y="434340"/>
                  </a:lnTo>
                  <a:lnTo>
                    <a:pt x="67056" y="431292"/>
                  </a:lnTo>
                  <a:lnTo>
                    <a:pt x="64008" y="429768"/>
                  </a:lnTo>
                  <a:lnTo>
                    <a:pt x="62484" y="431292"/>
                  </a:lnTo>
                  <a:lnTo>
                    <a:pt x="21423" y="444258"/>
                  </a:lnTo>
                  <a:lnTo>
                    <a:pt x="10668" y="457200"/>
                  </a:lnTo>
                  <a:lnTo>
                    <a:pt x="3048" y="451104"/>
                  </a:lnTo>
                  <a:lnTo>
                    <a:pt x="3048" y="460779"/>
                  </a:lnTo>
                  <a:lnTo>
                    <a:pt x="65532" y="440436"/>
                  </a:lnTo>
                  <a:lnTo>
                    <a:pt x="67056" y="438912"/>
                  </a:lnTo>
                  <a:lnTo>
                    <a:pt x="68580" y="435864"/>
                  </a:lnTo>
                  <a:close/>
                </a:path>
                <a:path w="386079" h="462279">
                  <a:moveTo>
                    <a:pt x="11965" y="447245"/>
                  </a:moveTo>
                  <a:lnTo>
                    <a:pt x="4572" y="449580"/>
                  </a:lnTo>
                  <a:lnTo>
                    <a:pt x="10668" y="455676"/>
                  </a:lnTo>
                  <a:lnTo>
                    <a:pt x="11965" y="447245"/>
                  </a:lnTo>
                  <a:close/>
                </a:path>
                <a:path w="386079" h="462279">
                  <a:moveTo>
                    <a:pt x="21423" y="444258"/>
                  </a:moveTo>
                  <a:lnTo>
                    <a:pt x="11965" y="447245"/>
                  </a:lnTo>
                  <a:lnTo>
                    <a:pt x="10668" y="455676"/>
                  </a:lnTo>
                  <a:lnTo>
                    <a:pt x="4572" y="449580"/>
                  </a:lnTo>
                  <a:lnTo>
                    <a:pt x="4572" y="452323"/>
                  </a:lnTo>
                  <a:lnTo>
                    <a:pt x="10668" y="457200"/>
                  </a:lnTo>
                  <a:lnTo>
                    <a:pt x="21423" y="444258"/>
                  </a:lnTo>
                  <a:close/>
                </a:path>
                <a:path w="386079" h="462279">
                  <a:moveTo>
                    <a:pt x="385572" y="6096"/>
                  </a:moveTo>
                  <a:lnTo>
                    <a:pt x="377952" y="0"/>
                  </a:lnTo>
                  <a:lnTo>
                    <a:pt x="13262" y="438813"/>
                  </a:lnTo>
                  <a:lnTo>
                    <a:pt x="11965" y="447245"/>
                  </a:lnTo>
                  <a:lnTo>
                    <a:pt x="21423" y="444258"/>
                  </a:lnTo>
                  <a:lnTo>
                    <a:pt x="385572" y="6096"/>
                  </a:lnTo>
                  <a:close/>
                </a:path>
              </a:pathLst>
            </a:custGeom>
            <a:solidFill>
              <a:srgbClr val="000000"/>
            </a:solidFill>
          </p:spPr>
          <p:txBody>
            <a:bodyPr wrap="square" lIns="0" tIns="0" rIns="0" bIns="0" rtlCol="0"/>
            <a:lstStyle/>
            <a:p>
              <a:endParaRPr sz="1634"/>
            </a:p>
          </p:txBody>
        </p:sp>
        <p:sp>
          <p:nvSpPr>
            <p:cNvPr id="44" name="object 44"/>
            <p:cNvSpPr/>
            <p:nvPr/>
          </p:nvSpPr>
          <p:spPr>
            <a:xfrm>
              <a:off x="3776349" y="2665475"/>
              <a:ext cx="288290" cy="274320"/>
            </a:xfrm>
            <a:custGeom>
              <a:avLst/>
              <a:gdLst/>
              <a:ahLst/>
              <a:cxnLst/>
              <a:rect l="l" t="t" r="r" b="b"/>
              <a:pathLst>
                <a:path w="288289" h="274319">
                  <a:moveTo>
                    <a:pt x="288035" y="274319"/>
                  </a:moveTo>
                  <a:lnTo>
                    <a:pt x="288035" y="0"/>
                  </a:lnTo>
                  <a:lnTo>
                    <a:pt x="0" y="0"/>
                  </a:lnTo>
                  <a:lnTo>
                    <a:pt x="0" y="274319"/>
                  </a:lnTo>
                  <a:lnTo>
                    <a:pt x="288035" y="274319"/>
                  </a:lnTo>
                  <a:close/>
                </a:path>
              </a:pathLst>
            </a:custGeom>
            <a:solidFill>
              <a:srgbClr val="FFFFFF"/>
            </a:solidFill>
          </p:spPr>
          <p:txBody>
            <a:bodyPr wrap="square" lIns="0" tIns="0" rIns="0" bIns="0" rtlCol="0"/>
            <a:lstStyle/>
            <a:p>
              <a:endParaRPr sz="1634"/>
            </a:p>
          </p:txBody>
        </p:sp>
        <p:sp>
          <p:nvSpPr>
            <p:cNvPr id="45" name="object 45"/>
            <p:cNvSpPr/>
            <p:nvPr/>
          </p:nvSpPr>
          <p:spPr>
            <a:xfrm>
              <a:off x="3774826" y="2663952"/>
              <a:ext cx="291465" cy="279400"/>
            </a:xfrm>
            <a:custGeom>
              <a:avLst/>
              <a:gdLst/>
              <a:ahLst/>
              <a:cxnLst/>
              <a:rect l="l" t="t" r="r" b="b"/>
              <a:pathLst>
                <a:path w="291464" h="279400">
                  <a:moveTo>
                    <a:pt x="291084" y="277368"/>
                  </a:moveTo>
                  <a:lnTo>
                    <a:pt x="291084" y="1524"/>
                  </a:lnTo>
                  <a:lnTo>
                    <a:pt x="289560" y="0"/>
                  </a:lnTo>
                  <a:lnTo>
                    <a:pt x="1524" y="0"/>
                  </a:lnTo>
                  <a:lnTo>
                    <a:pt x="0" y="1524"/>
                  </a:lnTo>
                  <a:lnTo>
                    <a:pt x="0" y="277368"/>
                  </a:lnTo>
                  <a:lnTo>
                    <a:pt x="1524" y="278892"/>
                  </a:lnTo>
                  <a:lnTo>
                    <a:pt x="1524" y="3048"/>
                  </a:lnTo>
                  <a:lnTo>
                    <a:pt x="3048" y="1524"/>
                  </a:lnTo>
                  <a:lnTo>
                    <a:pt x="3048" y="3048"/>
                  </a:lnTo>
                  <a:lnTo>
                    <a:pt x="288036" y="3048"/>
                  </a:lnTo>
                  <a:lnTo>
                    <a:pt x="288036" y="1524"/>
                  </a:lnTo>
                  <a:lnTo>
                    <a:pt x="289560" y="3048"/>
                  </a:lnTo>
                  <a:lnTo>
                    <a:pt x="289560" y="278892"/>
                  </a:lnTo>
                  <a:lnTo>
                    <a:pt x="291084" y="277368"/>
                  </a:lnTo>
                  <a:close/>
                </a:path>
                <a:path w="291464" h="279400">
                  <a:moveTo>
                    <a:pt x="3048" y="3048"/>
                  </a:moveTo>
                  <a:lnTo>
                    <a:pt x="3048" y="1524"/>
                  </a:lnTo>
                  <a:lnTo>
                    <a:pt x="1524" y="3048"/>
                  </a:lnTo>
                  <a:lnTo>
                    <a:pt x="3048" y="3048"/>
                  </a:lnTo>
                  <a:close/>
                </a:path>
                <a:path w="291464" h="279400">
                  <a:moveTo>
                    <a:pt x="3048" y="274320"/>
                  </a:moveTo>
                  <a:lnTo>
                    <a:pt x="3048" y="3048"/>
                  </a:lnTo>
                  <a:lnTo>
                    <a:pt x="1524" y="3048"/>
                  </a:lnTo>
                  <a:lnTo>
                    <a:pt x="1524" y="274320"/>
                  </a:lnTo>
                  <a:lnTo>
                    <a:pt x="3048" y="274320"/>
                  </a:lnTo>
                  <a:close/>
                </a:path>
                <a:path w="291464" h="279400">
                  <a:moveTo>
                    <a:pt x="289560" y="274320"/>
                  </a:moveTo>
                  <a:lnTo>
                    <a:pt x="1524" y="274320"/>
                  </a:lnTo>
                  <a:lnTo>
                    <a:pt x="3048" y="275844"/>
                  </a:lnTo>
                  <a:lnTo>
                    <a:pt x="3048" y="278892"/>
                  </a:lnTo>
                  <a:lnTo>
                    <a:pt x="288036" y="278892"/>
                  </a:lnTo>
                  <a:lnTo>
                    <a:pt x="288036" y="275844"/>
                  </a:lnTo>
                  <a:lnTo>
                    <a:pt x="289560" y="274320"/>
                  </a:lnTo>
                  <a:close/>
                </a:path>
                <a:path w="291464" h="279400">
                  <a:moveTo>
                    <a:pt x="3048" y="278892"/>
                  </a:moveTo>
                  <a:lnTo>
                    <a:pt x="3048" y="275844"/>
                  </a:lnTo>
                  <a:lnTo>
                    <a:pt x="1524" y="274320"/>
                  </a:lnTo>
                  <a:lnTo>
                    <a:pt x="1524" y="278892"/>
                  </a:lnTo>
                  <a:lnTo>
                    <a:pt x="3048" y="278892"/>
                  </a:lnTo>
                  <a:close/>
                </a:path>
                <a:path w="291464" h="279400">
                  <a:moveTo>
                    <a:pt x="289560" y="3048"/>
                  </a:moveTo>
                  <a:lnTo>
                    <a:pt x="288036" y="1524"/>
                  </a:lnTo>
                  <a:lnTo>
                    <a:pt x="288036" y="3048"/>
                  </a:lnTo>
                  <a:lnTo>
                    <a:pt x="289560" y="3048"/>
                  </a:lnTo>
                  <a:close/>
                </a:path>
                <a:path w="291464" h="279400">
                  <a:moveTo>
                    <a:pt x="289560" y="274320"/>
                  </a:moveTo>
                  <a:lnTo>
                    <a:pt x="289560" y="3048"/>
                  </a:lnTo>
                  <a:lnTo>
                    <a:pt x="288036" y="3048"/>
                  </a:lnTo>
                  <a:lnTo>
                    <a:pt x="288036" y="274320"/>
                  </a:lnTo>
                  <a:lnTo>
                    <a:pt x="289560" y="274320"/>
                  </a:lnTo>
                  <a:close/>
                </a:path>
                <a:path w="291464" h="279400">
                  <a:moveTo>
                    <a:pt x="289560" y="278892"/>
                  </a:moveTo>
                  <a:lnTo>
                    <a:pt x="289560" y="274320"/>
                  </a:lnTo>
                  <a:lnTo>
                    <a:pt x="288036" y="275844"/>
                  </a:lnTo>
                  <a:lnTo>
                    <a:pt x="288036" y="278892"/>
                  </a:lnTo>
                  <a:lnTo>
                    <a:pt x="289560" y="278892"/>
                  </a:lnTo>
                  <a:close/>
                </a:path>
              </a:pathLst>
            </a:custGeom>
            <a:solidFill>
              <a:srgbClr val="000000"/>
            </a:solidFill>
          </p:spPr>
          <p:txBody>
            <a:bodyPr wrap="square" lIns="0" tIns="0" rIns="0" bIns="0" rtlCol="0"/>
            <a:lstStyle/>
            <a:p>
              <a:endParaRPr sz="1634"/>
            </a:p>
          </p:txBody>
        </p:sp>
      </p:grpSp>
      <p:sp>
        <p:nvSpPr>
          <p:cNvPr id="46" name="object 46"/>
          <p:cNvSpPr txBox="1"/>
          <p:nvPr/>
        </p:nvSpPr>
        <p:spPr>
          <a:xfrm>
            <a:off x="4637619" y="2404795"/>
            <a:ext cx="223029" cy="179313"/>
          </a:xfrm>
          <a:prstGeom prst="rect">
            <a:avLst/>
          </a:prstGeom>
        </p:spPr>
        <p:txBody>
          <a:bodyPr vert="horz" wrap="square" lIns="0" tIns="11526" rIns="0" bIns="0" rtlCol="0">
            <a:spAutoFit/>
          </a:bodyPr>
          <a:lstStyle/>
          <a:p>
            <a:pPr marL="34580">
              <a:spcBef>
                <a:spcPts val="91"/>
              </a:spcBef>
            </a:pPr>
            <a:r>
              <a:rPr sz="1634" spc="-6" baseline="-16203" dirty="0">
                <a:latin typeface="Arial"/>
                <a:cs typeface="Arial"/>
              </a:rPr>
              <a:t>H</a:t>
            </a:r>
            <a:r>
              <a:rPr sz="726" spc="-5" dirty="0">
                <a:latin typeface="Arial"/>
                <a:cs typeface="Arial"/>
              </a:rPr>
              <a:t>+</a:t>
            </a:r>
            <a:endParaRPr sz="726">
              <a:latin typeface="Arial"/>
              <a:cs typeface="Arial"/>
            </a:endParaRPr>
          </a:p>
        </p:txBody>
      </p:sp>
      <p:grpSp>
        <p:nvGrpSpPr>
          <p:cNvPr id="47" name="object 47"/>
          <p:cNvGrpSpPr/>
          <p:nvPr/>
        </p:nvGrpSpPr>
        <p:grpSpPr>
          <a:xfrm>
            <a:off x="6380352" y="3586446"/>
            <a:ext cx="3734440" cy="2253343"/>
            <a:chOff x="5660014" y="3951732"/>
            <a:chExt cx="4114800" cy="2482850"/>
          </a:xfrm>
        </p:grpSpPr>
        <p:sp>
          <p:nvSpPr>
            <p:cNvPr id="48" name="object 48"/>
            <p:cNvSpPr/>
            <p:nvPr/>
          </p:nvSpPr>
          <p:spPr>
            <a:xfrm>
              <a:off x="6867022" y="3951732"/>
              <a:ext cx="1430307" cy="2000568"/>
            </a:xfrm>
            <a:prstGeom prst="rect">
              <a:avLst/>
            </a:prstGeom>
            <a:blipFill>
              <a:blip r:embed="rId13" cstate="print"/>
              <a:stretch>
                <a:fillRect/>
              </a:stretch>
            </a:blipFill>
          </p:spPr>
          <p:txBody>
            <a:bodyPr wrap="square" lIns="0" tIns="0" rIns="0" bIns="0" rtlCol="0"/>
            <a:lstStyle/>
            <a:p>
              <a:endParaRPr sz="1634"/>
            </a:p>
          </p:txBody>
        </p:sp>
        <p:sp>
          <p:nvSpPr>
            <p:cNvPr id="49" name="object 49"/>
            <p:cNvSpPr/>
            <p:nvPr/>
          </p:nvSpPr>
          <p:spPr>
            <a:xfrm>
              <a:off x="9232270" y="5509260"/>
              <a:ext cx="542544" cy="925067"/>
            </a:xfrm>
            <a:prstGeom prst="rect">
              <a:avLst/>
            </a:prstGeom>
            <a:blipFill>
              <a:blip r:embed="rId14" cstate="print"/>
              <a:stretch>
                <a:fillRect/>
              </a:stretch>
            </a:blipFill>
          </p:spPr>
          <p:txBody>
            <a:bodyPr wrap="square" lIns="0" tIns="0" rIns="0" bIns="0" rtlCol="0"/>
            <a:lstStyle/>
            <a:p>
              <a:endParaRPr sz="1634"/>
            </a:p>
          </p:txBody>
        </p:sp>
        <p:sp>
          <p:nvSpPr>
            <p:cNvPr id="50" name="object 50"/>
            <p:cNvSpPr/>
            <p:nvPr/>
          </p:nvSpPr>
          <p:spPr>
            <a:xfrm>
              <a:off x="7363846" y="5501640"/>
              <a:ext cx="1932432" cy="932688"/>
            </a:xfrm>
            <a:prstGeom prst="rect">
              <a:avLst/>
            </a:prstGeom>
            <a:blipFill>
              <a:blip r:embed="rId15" cstate="print"/>
              <a:stretch>
                <a:fillRect/>
              </a:stretch>
            </a:blipFill>
          </p:spPr>
          <p:txBody>
            <a:bodyPr wrap="square" lIns="0" tIns="0" rIns="0" bIns="0" rtlCol="0"/>
            <a:lstStyle/>
            <a:p>
              <a:endParaRPr sz="1634"/>
            </a:p>
          </p:txBody>
        </p:sp>
        <p:sp>
          <p:nvSpPr>
            <p:cNvPr id="51" name="object 51"/>
            <p:cNvSpPr/>
            <p:nvPr/>
          </p:nvSpPr>
          <p:spPr>
            <a:xfrm>
              <a:off x="5660014" y="5454396"/>
              <a:ext cx="1760220" cy="905255"/>
            </a:xfrm>
            <a:prstGeom prst="rect">
              <a:avLst/>
            </a:prstGeom>
            <a:blipFill>
              <a:blip r:embed="rId16" cstate="print"/>
              <a:stretch>
                <a:fillRect/>
              </a:stretch>
            </a:blipFill>
          </p:spPr>
          <p:txBody>
            <a:bodyPr wrap="square" lIns="0" tIns="0" rIns="0" bIns="0" rtlCol="0"/>
            <a:lstStyle/>
            <a:p>
              <a:endParaRPr sz="1634"/>
            </a:p>
          </p:txBody>
        </p:sp>
      </p:grpSp>
    </p:spTree>
    <p:extLst>
      <p:ext uri="{BB962C8B-B14F-4D97-AF65-F5344CB8AC3E}">
        <p14:creationId xmlns:p14="http://schemas.microsoft.com/office/powerpoint/2010/main" val="124636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718" y="796769"/>
            <a:ext cx="6811319"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Ion Torrent: </a:t>
            </a:r>
            <a:r>
              <a:rPr sz="3630" spc="-5" dirty="0"/>
              <a:t>System</a:t>
            </a:r>
            <a:r>
              <a:rPr sz="3630" spc="82" dirty="0"/>
              <a:t> </a:t>
            </a:r>
            <a:r>
              <a:rPr sz="3630" spc="-9" dirty="0"/>
              <a:t>Updates</a:t>
            </a:r>
            <a:endParaRPr sz="3630" dirty="0"/>
          </a:p>
        </p:txBody>
      </p:sp>
      <p:sp>
        <p:nvSpPr>
          <p:cNvPr id="3" name="object 3"/>
          <p:cNvSpPr/>
          <p:nvPr/>
        </p:nvSpPr>
        <p:spPr>
          <a:xfrm>
            <a:off x="5088512" y="1825726"/>
            <a:ext cx="4892116" cy="556016"/>
          </a:xfrm>
          <a:prstGeom prst="rect">
            <a:avLst/>
          </a:prstGeom>
          <a:blipFill>
            <a:blip r:embed="rId2" cstate="print"/>
            <a:stretch>
              <a:fillRect/>
            </a:stretch>
          </a:blipFill>
        </p:spPr>
        <p:txBody>
          <a:bodyPr wrap="square" lIns="0" tIns="0" rIns="0" bIns="0" rtlCol="0"/>
          <a:lstStyle/>
          <a:p>
            <a:endParaRPr sz="1634"/>
          </a:p>
        </p:txBody>
      </p:sp>
      <p:sp>
        <p:nvSpPr>
          <p:cNvPr id="4" name="object 4"/>
          <p:cNvSpPr txBox="1"/>
          <p:nvPr/>
        </p:nvSpPr>
        <p:spPr>
          <a:xfrm>
            <a:off x="5140616" y="1866758"/>
            <a:ext cx="3154103" cy="221055"/>
          </a:xfrm>
          <a:prstGeom prst="rect">
            <a:avLst/>
          </a:prstGeom>
        </p:spPr>
        <p:txBody>
          <a:bodyPr vert="horz" wrap="square" lIns="0" tIns="11526" rIns="0" bIns="0" rtlCol="0">
            <a:spAutoFit/>
          </a:bodyPr>
          <a:lstStyle/>
          <a:p>
            <a:pPr marL="11527">
              <a:spcBef>
                <a:spcPts val="91"/>
              </a:spcBef>
            </a:pPr>
            <a:r>
              <a:rPr sz="1361" spc="5" dirty="0">
                <a:latin typeface="Verdana"/>
                <a:cs typeface="Verdana"/>
              </a:rPr>
              <a:t>•100bp </a:t>
            </a:r>
            <a:r>
              <a:rPr sz="1361" spc="-5" dirty="0">
                <a:latin typeface="Verdana"/>
                <a:cs typeface="Verdana"/>
              </a:rPr>
              <a:t>reads ~10 Mb/run (1.5 hrs)</a:t>
            </a:r>
            <a:endParaRPr sz="1361">
              <a:latin typeface="Verdana"/>
              <a:cs typeface="Verdana"/>
            </a:endParaRPr>
          </a:p>
        </p:txBody>
      </p:sp>
      <p:grpSp>
        <p:nvGrpSpPr>
          <p:cNvPr id="5" name="object 5"/>
          <p:cNvGrpSpPr/>
          <p:nvPr/>
        </p:nvGrpSpPr>
        <p:grpSpPr>
          <a:xfrm>
            <a:off x="2349926" y="1759336"/>
            <a:ext cx="7630822" cy="1322614"/>
            <a:chOff x="1219081" y="1938527"/>
            <a:chExt cx="8408035" cy="1457325"/>
          </a:xfrm>
        </p:grpSpPr>
        <p:sp>
          <p:nvSpPr>
            <p:cNvPr id="6" name="object 6"/>
            <p:cNvSpPr/>
            <p:nvPr/>
          </p:nvSpPr>
          <p:spPr>
            <a:xfrm>
              <a:off x="1231273" y="1950719"/>
              <a:ext cx="3017520" cy="734695"/>
            </a:xfrm>
            <a:custGeom>
              <a:avLst/>
              <a:gdLst/>
              <a:ahLst/>
              <a:cxnLst/>
              <a:rect l="l" t="t" r="r" b="b"/>
              <a:pathLst>
                <a:path w="3017520" h="734694">
                  <a:moveTo>
                    <a:pt x="3017516" y="612647"/>
                  </a:moveTo>
                  <a:lnTo>
                    <a:pt x="3017516" y="123443"/>
                  </a:lnTo>
                  <a:lnTo>
                    <a:pt x="3008110" y="75223"/>
                  </a:lnTo>
                  <a:lnTo>
                    <a:pt x="2982274" y="36004"/>
                  </a:lnTo>
                  <a:lnTo>
                    <a:pt x="2943579" y="9644"/>
                  </a:lnTo>
                  <a:lnTo>
                    <a:pt x="2895596" y="0"/>
                  </a:lnTo>
                  <a:lnTo>
                    <a:pt x="123443" y="0"/>
                  </a:lnTo>
                  <a:lnTo>
                    <a:pt x="75223" y="9644"/>
                  </a:lnTo>
                  <a:lnTo>
                    <a:pt x="36004" y="36004"/>
                  </a:lnTo>
                  <a:lnTo>
                    <a:pt x="9644" y="75223"/>
                  </a:lnTo>
                  <a:lnTo>
                    <a:pt x="0" y="123443"/>
                  </a:lnTo>
                  <a:lnTo>
                    <a:pt x="0" y="612647"/>
                  </a:lnTo>
                  <a:lnTo>
                    <a:pt x="9644" y="659987"/>
                  </a:lnTo>
                  <a:lnTo>
                    <a:pt x="36004" y="698753"/>
                  </a:lnTo>
                  <a:lnTo>
                    <a:pt x="75223" y="724947"/>
                  </a:lnTo>
                  <a:lnTo>
                    <a:pt x="123443" y="734567"/>
                  </a:lnTo>
                  <a:lnTo>
                    <a:pt x="2895596" y="734567"/>
                  </a:lnTo>
                  <a:lnTo>
                    <a:pt x="2943579" y="724947"/>
                  </a:lnTo>
                  <a:lnTo>
                    <a:pt x="2982274" y="698753"/>
                  </a:lnTo>
                  <a:lnTo>
                    <a:pt x="3008110" y="659987"/>
                  </a:lnTo>
                  <a:lnTo>
                    <a:pt x="3017516" y="612647"/>
                  </a:lnTo>
                  <a:close/>
                </a:path>
              </a:pathLst>
            </a:custGeom>
            <a:solidFill>
              <a:srgbClr val="2D2D89"/>
            </a:solidFill>
          </p:spPr>
          <p:txBody>
            <a:bodyPr wrap="square" lIns="0" tIns="0" rIns="0" bIns="0" rtlCol="0"/>
            <a:lstStyle/>
            <a:p>
              <a:endParaRPr sz="1634"/>
            </a:p>
          </p:txBody>
        </p:sp>
        <p:sp>
          <p:nvSpPr>
            <p:cNvPr id="7" name="object 7"/>
            <p:cNvSpPr/>
            <p:nvPr/>
          </p:nvSpPr>
          <p:spPr>
            <a:xfrm>
              <a:off x="1219081" y="1938527"/>
              <a:ext cx="3043555" cy="759460"/>
            </a:xfrm>
            <a:custGeom>
              <a:avLst/>
              <a:gdLst/>
              <a:ahLst/>
              <a:cxnLst/>
              <a:rect l="l" t="t" r="r" b="b"/>
              <a:pathLst>
                <a:path w="3043554" h="759460">
                  <a:moveTo>
                    <a:pt x="3043425" y="624840"/>
                  </a:moveTo>
                  <a:lnTo>
                    <a:pt x="3043425" y="134112"/>
                  </a:lnTo>
                  <a:lnTo>
                    <a:pt x="3040377" y="106680"/>
                  </a:lnTo>
                  <a:lnTo>
                    <a:pt x="3026661" y="70104"/>
                  </a:lnTo>
                  <a:lnTo>
                    <a:pt x="3003801" y="39624"/>
                  </a:lnTo>
                  <a:lnTo>
                    <a:pt x="2971797" y="16764"/>
                  </a:lnTo>
                  <a:lnTo>
                    <a:pt x="2935221" y="3048"/>
                  </a:lnTo>
                  <a:lnTo>
                    <a:pt x="2907789" y="0"/>
                  </a:lnTo>
                  <a:lnTo>
                    <a:pt x="134112" y="0"/>
                  </a:lnTo>
                  <a:lnTo>
                    <a:pt x="94488" y="6096"/>
                  </a:lnTo>
                  <a:lnTo>
                    <a:pt x="59436" y="22860"/>
                  </a:lnTo>
                  <a:lnTo>
                    <a:pt x="48768" y="32004"/>
                  </a:lnTo>
                  <a:lnTo>
                    <a:pt x="39624" y="39624"/>
                  </a:lnTo>
                  <a:lnTo>
                    <a:pt x="16764" y="71628"/>
                  </a:lnTo>
                  <a:lnTo>
                    <a:pt x="3048" y="108204"/>
                  </a:lnTo>
                  <a:lnTo>
                    <a:pt x="0" y="135636"/>
                  </a:lnTo>
                  <a:lnTo>
                    <a:pt x="0" y="624840"/>
                  </a:lnTo>
                  <a:lnTo>
                    <a:pt x="3048" y="652272"/>
                  </a:lnTo>
                  <a:lnTo>
                    <a:pt x="6096" y="664464"/>
                  </a:lnTo>
                  <a:lnTo>
                    <a:pt x="10668" y="678180"/>
                  </a:lnTo>
                  <a:lnTo>
                    <a:pt x="16764" y="688848"/>
                  </a:lnTo>
                  <a:lnTo>
                    <a:pt x="22860" y="701040"/>
                  </a:lnTo>
                  <a:lnTo>
                    <a:pt x="25908" y="704088"/>
                  </a:lnTo>
                  <a:lnTo>
                    <a:pt x="25908" y="123444"/>
                  </a:lnTo>
                  <a:lnTo>
                    <a:pt x="27432" y="112776"/>
                  </a:lnTo>
                  <a:lnTo>
                    <a:pt x="44196" y="73152"/>
                  </a:lnTo>
                  <a:lnTo>
                    <a:pt x="83820" y="38100"/>
                  </a:lnTo>
                  <a:lnTo>
                    <a:pt x="124968" y="25908"/>
                  </a:lnTo>
                  <a:lnTo>
                    <a:pt x="2919981" y="25908"/>
                  </a:lnTo>
                  <a:lnTo>
                    <a:pt x="2930649" y="27432"/>
                  </a:lnTo>
                  <a:lnTo>
                    <a:pt x="2970273" y="44196"/>
                  </a:lnTo>
                  <a:lnTo>
                    <a:pt x="3005325" y="83820"/>
                  </a:lnTo>
                  <a:lnTo>
                    <a:pt x="3017517" y="124968"/>
                  </a:lnTo>
                  <a:lnTo>
                    <a:pt x="3017517" y="703783"/>
                  </a:lnTo>
                  <a:lnTo>
                    <a:pt x="3020565" y="699516"/>
                  </a:lnTo>
                  <a:lnTo>
                    <a:pt x="3037329" y="664464"/>
                  </a:lnTo>
                  <a:lnTo>
                    <a:pt x="3041901" y="637032"/>
                  </a:lnTo>
                  <a:lnTo>
                    <a:pt x="3043425" y="624840"/>
                  </a:lnTo>
                  <a:close/>
                </a:path>
                <a:path w="3043554" h="759460">
                  <a:moveTo>
                    <a:pt x="3017517" y="703783"/>
                  </a:moveTo>
                  <a:lnTo>
                    <a:pt x="3017517" y="635508"/>
                  </a:lnTo>
                  <a:lnTo>
                    <a:pt x="3015993" y="647700"/>
                  </a:lnTo>
                  <a:lnTo>
                    <a:pt x="3012945" y="656844"/>
                  </a:lnTo>
                  <a:lnTo>
                    <a:pt x="3008373" y="667512"/>
                  </a:lnTo>
                  <a:lnTo>
                    <a:pt x="2999229" y="685800"/>
                  </a:lnTo>
                  <a:lnTo>
                    <a:pt x="2991609" y="694944"/>
                  </a:lnTo>
                  <a:lnTo>
                    <a:pt x="2985513" y="702564"/>
                  </a:lnTo>
                  <a:lnTo>
                    <a:pt x="2977893" y="708660"/>
                  </a:lnTo>
                  <a:lnTo>
                    <a:pt x="2968749" y="716280"/>
                  </a:lnTo>
                  <a:lnTo>
                    <a:pt x="2950461" y="725424"/>
                  </a:lnTo>
                  <a:lnTo>
                    <a:pt x="2939793" y="729996"/>
                  </a:lnTo>
                  <a:lnTo>
                    <a:pt x="2907789" y="734568"/>
                  </a:lnTo>
                  <a:lnTo>
                    <a:pt x="135636" y="734568"/>
                  </a:lnTo>
                  <a:lnTo>
                    <a:pt x="123444" y="733044"/>
                  </a:lnTo>
                  <a:lnTo>
                    <a:pt x="82296" y="720852"/>
                  </a:lnTo>
                  <a:lnTo>
                    <a:pt x="50292" y="693420"/>
                  </a:lnTo>
                  <a:lnTo>
                    <a:pt x="30480" y="656844"/>
                  </a:lnTo>
                  <a:lnTo>
                    <a:pt x="25908" y="635508"/>
                  </a:lnTo>
                  <a:lnTo>
                    <a:pt x="25908" y="704088"/>
                  </a:lnTo>
                  <a:lnTo>
                    <a:pt x="32004" y="710184"/>
                  </a:lnTo>
                  <a:lnTo>
                    <a:pt x="39624" y="720852"/>
                  </a:lnTo>
                  <a:lnTo>
                    <a:pt x="71628" y="743712"/>
                  </a:lnTo>
                  <a:lnTo>
                    <a:pt x="108204" y="757428"/>
                  </a:lnTo>
                  <a:lnTo>
                    <a:pt x="121920" y="758952"/>
                  </a:lnTo>
                  <a:lnTo>
                    <a:pt x="2923029" y="758952"/>
                  </a:lnTo>
                  <a:lnTo>
                    <a:pt x="2961129" y="748284"/>
                  </a:lnTo>
                  <a:lnTo>
                    <a:pt x="2994657" y="728472"/>
                  </a:lnTo>
                  <a:lnTo>
                    <a:pt x="3012945" y="710184"/>
                  </a:lnTo>
                  <a:lnTo>
                    <a:pt x="3017517" y="703783"/>
                  </a:lnTo>
                  <a:close/>
                </a:path>
              </a:pathLst>
            </a:custGeom>
            <a:solidFill>
              <a:srgbClr val="FFFFFF"/>
            </a:solidFill>
          </p:spPr>
          <p:txBody>
            <a:bodyPr wrap="square" lIns="0" tIns="0" rIns="0" bIns="0" rtlCol="0"/>
            <a:lstStyle/>
            <a:p>
              <a:endParaRPr sz="1634"/>
            </a:p>
          </p:txBody>
        </p:sp>
        <p:sp>
          <p:nvSpPr>
            <p:cNvPr id="8" name="object 8"/>
            <p:cNvSpPr/>
            <p:nvPr/>
          </p:nvSpPr>
          <p:spPr>
            <a:xfrm>
              <a:off x="4236597" y="2782823"/>
              <a:ext cx="5390387" cy="612647"/>
            </a:xfrm>
            <a:prstGeom prst="rect">
              <a:avLst/>
            </a:prstGeom>
            <a:blipFill>
              <a:blip r:embed="rId3" cstate="print"/>
              <a:stretch>
                <a:fillRect/>
              </a:stretch>
            </a:blipFill>
          </p:spPr>
          <p:txBody>
            <a:bodyPr wrap="square" lIns="0" tIns="0" rIns="0" bIns="0" rtlCol="0"/>
            <a:lstStyle/>
            <a:p>
              <a:endParaRPr sz="1634"/>
            </a:p>
          </p:txBody>
        </p:sp>
      </p:grpSp>
      <p:sp>
        <p:nvSpPr>
          <p:cNvPr id="9" name="object 9"/>
          <p:cNvSpPr txBox="1"/>
          <p:nvPr/>
        </p:nvSpPr>
        <p:spPr>
          <a:xfrm>
            <a:off x="5140615" y="2551406"/>
            <a:ext cx="3380591" cy="457260"/>
          </a:xfrm>
          <a:prstGeom prst="rect">
            <a:avLst/>
          </a:prstGeom>
        </p:spPr>
        <p:txBody>
          <a:bodyPr vert="horz" wrap="square" lIns="0" tIns="25356" rIns="0" bIns="0" rtlCol="0">
            <a:spAutoFit/>
          </a:bodyPr>
          <a:lstStyle/>
          <a:p>
            <a:pPr marL="11527">
              <a:spcBef>
                <a:spcPts val="199"/>
              </a:spcBef>
            </a:pPr>
            <a:r>
              <a:rPr sz="1361" spc="14" dirty="0">
                <a:latin typeface="Verdana"/>
                <a:cs typeface="Verdana"/>
              </a:rPr>
              <a:t>•100 </a:t>
            </a:r>
            <a:r>
              <a:rPr sz="1361" dirty="0">
                <a:latin typeface="Verdana"/>
                <a:cs typeface="Verdana"/>
              </a:rPr>
              <a:t>bp </a:t>
            </a:r>
            <a:r>
              <a:rPr sz="1361" spc="-5" dirty="0">
                <a:latin typeface="Verdana"/>
                <a:cs typeface="Verdana"/>
              </a:rPr>
              <a:t>reads </a:t>
            </a:r>
            <a:r>
              <a:rPr sz="1361" spc="-9" dirty="0">
                <a:latin typeface="Verdana"/>
                <a:cs typeface="Verdana"/>
              </a:rPr>
              <a:t>~100 </a:t>
            </a:r>
            <a:r>
              <a:rPr sz="1361" spc="-5" dirty="0">
                <a:latin typeface="Verdana"/>
                <a:cs typeface="Verdana"/>
              </a:rPr>
              <a:t>Mbp </a:t>
            </a:r>
            <a:r>
              <a:rPr sz="1361" dirty="0">
                <a:latin typeface="Verdana"/>
                <a:cs typeface="Verdana"/>
              </a:rPr>
              <a:t>/ </a:t>
            </a:r>
            <a:r>
              <a:rPr sz="1361" spc="-5" dirty="0">
                <a:latin typeface="Verdana"/>
                <a:cs typeface="Verdana"/>
              </a:rPr>
              <a:t>run </a:t>
            </a:r>
            <a:r>
              <a:rPr sz="1361" dirty="0">
                <a:latin typeface="Verdana"/>
                <a:cs typeface="Verdana"/>
              </a:rPr>
              <a:t>(2</a:t>
            </a:r>
            <a:r>
              <a:rPr sz="1361" spc="-18" dirty="0">
                <a:latin typeface="Verdana"/>
                <a:cs typeface="Verdana"/>
              </a:rPr>
              <a:t> </a:t>
            </a:r>
            <a:r>
              <a:rPr sz="1361" spc="-5" dirty="0">
                <a:latin typeface="Verdana"/>
                <a:cs typeface="Verdana"/>
              </a:rPr>
              <a:t>hrs)</a:t>
            </a:r>
            <a:endParaRPr sz="1361">
              <a:latin typeface="Verdana"/>
              <a:cs typeface="Verdana"/>
            </a:endParaRPr>
          </a:p>
          <a:p>
            <a:pPr marL="11527">
              <a:spcBef>
                <a:spcPts val="109"/>
              </a:spcBef>
            </a:pPr>
            <a:r>
              <a:rPr sz="1361" spc="14" dirty="0">
                <a:latin typeface="Verdana"/>
                <a:cs typeface="Verdana"/>
              </a:rPr>
              <a:t>•200 </a:t>
            </a:r>
            <a:r>
              <a:rPr sz="1361" dirty="0">
                <a:latin typeface="Verdana"/>
                <a:cs typeface="Verdana"/>
              </a:rPr>
              <a:t>bp </a:t>
            </a:r>
            <a:r>
              <a:rPr sz="1361" spc="-5" dirty="0">
                <a:latin typeface="Verdana"/>
                <a:cs typeface="Verdana"/>
              </a:rPr>
              <a:t>reads </a:t>
            </a:r>
            <a:r>
              <a:rPr sz="1361" spc="-9" dirty="0">
                <a:latin typeface="Verdana"/>
                <a:cs typeface="Verdana"/>
              </a:rPr>
              <a:t>~200 </a:t>
            </a:r>
            <a:r>
              <a:rPr sz="1361" spc="-5" dirty="0">
                <a:latin typeface="Verdana"/>
                <a:cs typeface="Verdana"/>
              </a:rPr>
              <a:t>Mbp/run </a:t>
            </a:r>
            <a:r>
              <a:rPr sz="1361" dirty="0">
                <a:latin typeface="Verdana"/>
                <a:cs typeface="Verdana"/>
              </a:rPr>
              <a:t>(3</a:t>
            </a:r>
            <a:r>
              <a:rPr sz="1361" spc="-5" dirty="0">
                <a:latin typeface="Verdana"/>
                <a:cs typeface="Verdana"/>
              </a:rPr>
              <a:t> hrs)</a:t>
            </a:r>
            <a:endParaRPr sz="1361">
              <a:latin typeface="Verdana"/>
              <a:cs typeface="Verdana"/>
            </a:endParaRPr>
          </a:p>
        </p:txBody>
      </p:sp>
      <p:grpSp>
        <p:nvGrpSpPr>
          <p:cNvPr id="10" name="object 10"/>
          <p:cNvGrpSpPr/>
          <p:nvPr/>
        </p:nvGrpSpPr>
        <p:grpSpPr>
          <a:xfrm>
            <a:off x="2349926" y="2459198"/>
            <a:ext cx="7630822" cy="1307054"/>
            <a:chOff x="1219081" y="2709672"/>
            <a:chExt cx="8408035" cy="1440180"/>
          </a:xfrm>
        </p:grpSpPr>
        <p:sp>
          <p:nvSpPr>
            <p:cNvPr id="11" name="object 11"/>
            <p:cNvSpPr/>
            <p:nvPr/>
          </p:nvSpPr>
          <p:spPr>
            <a:xfrm>
              <a:off x="1231273" y="2721863"/>
              <a:ext cx="3017520" cy="733425"/>
            </a:xfrm>
            <a:custGeom>
              <a:avLst/>
              <a:gdLst/>
              <a:ahLst/>
              <a:cxnLst/>
              <a:rect l="l" t="t" r="r" b="b"/>
              <a:pathLst>
                <a:path w="3017520" h="733425">
                  <a:moveTo>
                    <a:pt x="3017516" y="611123"/>
                  </a:moveTo>
                  <a:lnTo>
                    <a:pt x="3017516" y="121919"/>
                  </a:lnTo>
                  <a:lnTo>
                    <a:pt x="3008110" y="74580"/>
                  </a:lnTo>
                  <a:lnTo>
                    <a:pt x="2982274" y="35813"/>
                  </a:lnTo>
                  <a:lnTo>
                    <a:pt x="2943579" y="9620"/>
                  </a:lnTo>
                  <a:lnTo>
                    <a:pt x="2895596" y="0"/>
                  </a:lnTo>
                  <a:lnTo>
                    <a:pt x="123443" y="0"/>
                  </a:lnTo>
                  <a:lnTo>
                    <a:pt x="75223" y="9620"/>
                  </a:lnTo>
                  <a:lnTo>
                    <a:pt x="36004" y="35813"/>
                  </a:lnTo>
                  <a:lnTo>
                    <a:pt x="9644" y="74580"/>
                  </a:lnTo>
                  <a:lnTo>
                    <a:pt x="0" y="121919"/>
                  </a:lnTo>
                  <a:lnTo>
                    <a:pt x="0" y="611123"/>
                  </a:lnTo>
                  <a:lnTo>
                    <a:pt x="9644" y="659106"/>
                  </a:lnTo>
                  <a:lnTo>
                    <a:pt x="36004" y="697801"/>
                  </a:lnTo>
                  <a:lnTo>
                    <a:pt x="75223" y="723638"/>
                  </a:lnTo>
                  <a:lnTo>
                    <a:pt x="123443" y="733043"/>
                  </a:lnTo>
                  <a:lnTo>
                    <a:pt x="2895596" y="733043"/>
                  </a:lnTo>
                  <a:lnTo>
                    <a:pt x="2943579" y="723638"/>
                  </a:lnTo>
                  <a:lnTo>
                    <a:pt x="2982274" y="697801"/>
                  </a:lnTo>
                  <a:lnTo>
                    <a:pt x="3008110" y="659106"/>
                  </a:lnTo>
                  <a:lnTo>
                    <a:pt x="3017516" y="611123"/>
                  </a:lnTo>
                  <a:close/>
                </a:path>
              </a:pathLst>
            </a:custGeom>
            <a:solidFill>
              <a:srgbClr val="2D2D89"/>
            </a:solidFill>
          </p:spPr>
          <p:txBody>
            <a:bodyPr wrap="square" lIns="0" tIns="0" rIns="0" bIns="0" rtlCol="0"/>
            <a:lstStyle/>
            <a:p>
              <a:endParaRPr sz="1634"/>
            </a:p>
          </p:txBody>
        </p:sp>
        <p:sp>
          <p:nvSpPr>
            <p:cNvPr id="12" name="object 12"/>
            <p:cNvSpPr/>
            <p:nvPr/>
          </p:nvSpPr>
          <p:spPr>
            <a:xfrm>
              <a:off x="1219081" y="2709672"/>
              <a:ext cx="3043555" cy="759460"/>
            </a:xfrm>
            <a:custGeom>
              <a:avLst/>
              <a:gdLst/>
              <a:ahLst/>
              <a:cxnLst/>
              <a:rect l="l" t="t" r="r" b="b"/>
              <a:pathLst>
                <a:path w="3043554" h="759460">
                  <a:moveTo>
                    <a:pt x="3043425" y="623316"/>
                  </a:moveTo>
                  <a:lnTo>
                    <a:pt x="3043425" y="134112"/>
                  </a:lnTo>
                  <a:lnTo>
                    <a:pt x="3040377" y="106680"/>
                  </a:lnTo>
                  <a:lnTo>
                    <a:pt x="3026661" y="70104"/>
                  </a:lnTo>
                  <a:lnTo>
                    <a:pt x="3011421" y="48768"/>
                  </a:lnTo>
                  <a:lnTo>
                    <a:pt x="3003801" y="38100"/>
                  </a:lnTo>
                  <a:lnTo>
                    <a:pt x="2971797" y="15240"/>
                  </a:lnTo>
                  <a:lnTo>
                    <a:pt x="2935221" y="1524"/>
                  </a:lnTo>
                  <a:lnTo>
                    <a:pt x="2921505" y="0"/>
                  </a:lnTo>
                  <a:lnTo>
                    <a:pt x="120396" y="0"/>
                  </a:lnTo>
                  <a:lnTo>
                    <a:pt x="82296" y="10668"/>
                  </a:lnTo>
                  <a:lnTo>
                    <a:pt x="48768" y="30480"/>
                  </a:lnTo>
                  <a:lnTo>
                    <a:pt x="22860" y="59436"/>
                  </a:lnTo>
                  <a:lnTo>
                    <a:pt x="6096" y="94488"/>
                  </a:lnTo>
                  <a:lnTo>
                    <a:pt x="1524" y="121920"/>
                  </a:lnTo>
                  <a:lnTo>
                    <a:pt x="0" y="134112"/>
                  </a:lnTo>
                  <a:lnTo>
                    <a:pt x="0" y="624840"/>
                  </a:lnTo>
                  <a:lnTo>
                    <a:pt x="3048" y="652272"/>
                  </a:lnTo>
                  <a:lnTo>
                    <a:pt x="16764" y="688848"/>
                  </a:lnTo>
                  <a:lnTo>
                    <a:pt x="25908" y="703072"/>
                  </a:lnTo>
                  <a:lnTo>
                    <a:pt x="25908" y="123444"/>
                  </a:lnTo>
                  <a:lnTo>
                    <a:pt x="27432" y="111252"/>
                  </a:lnTo>
                  <a:lnTo>
                    <a:pt x="44196" y="73152"/>
                  </a:lnTo>
                  <a:lnTo>
                    <a:pt x="65532" y="50292"/>
                  </a:lnTo>
                  <a:lnTo>
                    <a:pt x="74676" y="42672"/>
                  </a:lnTo>
                  <a:lnTo>
                    <a:pt x="92964" y="33528"/>
                  </a:lnTo>
                  <a:lnTo>
                    <a:pt x="103632" y="28956"/>
                  </a:lnTo>
                  <a:lnTo>
                    <a:pt x="135636" y="24384"/>
                  </a:lnTo>
                  <a:lnTo>
                    <a:pt x="2907789" y="24384"/>
                  </a:lnTo>
                  <a:lnTo>
                    <a:pt x="2919981" y="25908"/>
                  </a:lnTo>
                  <a:lnTo>
                    <a:pt x="2961129" y="38100"/>
                  </a:lnTo>
                  <a:lnTo>
                    <a:pt x="2993133" y="65532"/>
                  </a:lnTo>
                  <a:lnTo>
                    <a:pt x="3012945" y="102108"/>
                  </a:lnTo>
                  <a:lnTo>
                    <a:pt x="3017517" y="123444"/>
                  </a:lnTo>
                  <a:lnTo>
                    <a:pt x="3017517" y="702259"/>
                  </a:lnTo>
                  <a:lnTo>
                    <a:pt x="3020565" y="697992"/>
                  </a:lnTo>
                  <a:lnTo>
                    <a:pt x="3026661" y="687324"/>
                  </a:lnTo>
                  <a:lnTo>
                    <a:pt x="3032757" y="675132"/>
                  </a:lnTo>
                  <a:lnTo>
                    <a:pt x="3037329" y="662940"/>
                  </a:lnTo>
                  <a:lnTo>
                    <a:pt x="3040377" y="650748"/>
                  </a:lnTo>
                  <a:lnTo>
                    <a:pt x="3043425" y="623316"/>
                  </a:lnTo>
                  <a:close/>
                </a:path>
                <a:path w="3043554" h="759460">
                  <a:moveTo>
                    <a:pt x="3017517" y="702259"/>
                  </a:moveTo>
                  <a:lnTo>
                    <a:pt x="3017517" y="635508"/>
                  </a:lnTo>
                  <a:lnTo>
                    <a:pt x="3015993" y="646176"/>
                  </a:lnTo>
                  <a:lnTo>
                    <a:pt x="3012945" y="656844"/>
                  </a:lnTo>
                  <a:lnTo>
                    <a:pt x="3008373" y="667512"/>
                  </a:lnTo>
                  <a:lnTo>
                    <a:pt x="2999229" y="685800"/>
                  </a:lnTo>
                  <a:lnTo>
                    <a:pt x="2991609" y="693420"/>
                  </a:lnTo>
                  <a:lnTo>
                    <a:pt x="2985513" y="701040"/>
                  </a:lnTo>
                  <a:lnTo>
                    <a:pt x="2950461" y="725424"/>
                  </a:lnTo>
                  <a:lnTo>
                    <a:pt x="2918457" y="733044"/>
                  </a:lnTo>
                  <a:lnTo>
                    <a:pt x="123444" y="733044"/>
                  </a:lnTo>
                  <a:lnTo>
                    <a:pt x="73152" y="714756"/>
                  </a:lnTo>
                  <a:lnTo>
                    <a:pt x="65532" y="707136"/>
                  </a:lnTo>
                  <a:lnTo>
                    <a:pt x="57912" y="701040"/>
                  </a:lnTo>
                  <a:lnTo>
                    <a:pt x="33528" y="665988"/>
                  </a:lnTo>
                  <a:lnTo>
                    <a:pt x="25908" y="633984"/>
                  </a:lnTo>
                  <a:lnTo>
                    <a:pt x="25908" y="703072"/>
                  </a:lnTo>
                  <a:lnTo>
                    <a:pt x="32004" y="710184"/>
                  </a:lnTo>
                  <a:lnTo>
                    <a:pt x="39624" y="719328"/>
                  </a:lnTo>
                  <a:lnTo>
                    <a:pt x="50292" y="728472"/>
                  </a:lnTo>
                  <a:lnTo>
                    <a:pt x="83820" y="748284"/>
                  </a:lnTo>
                  <a:lnTo>
                    <a:pt x="135636" y="758952"/>
                  </a:lnTo>
                  <a:lnTo>
                    <a:pt x="2909313" y="758952"/>
                  </a:lnTo>
                  <a:lnTo>
                    <a:pt x="2948937" y="752856"/>
                  </a:lnTo>
                  <a:lnTo>
                    <a:pt x="2994657" y="726948"/>
                  </a:lnTo>
                  <a:lnTo>
                    <a:pt x="3012945" y="708660"/>
                  </a:lnTo>
                  <a:lnTo>
                    <a:pt x="3017517" y="702259"/>
                  </a:lnTo>
                  <a:close/>
                </a:path>
              </a:pathLst>
            </a:custGeom>
            <a:solidFill>
              <a:srgbClr val="FFFFFF"/>
            </a:solidFill>
          </p:spPr>
          <p:txBody>
            <a:bodyPr wrap="square" lIns="0" tIns="0" rIns="0" bIns="0" rtlCol="0"/>
            <a:lstStyle/>
            <a:p>
              <a:endParaRPr sz="1634"/>
            </a:p>
          </p:txBody>
        </p:sp>
        <p:sp>
          <p:nvSpPr>
            <p:cNvPr id="13" name="object 13"/>
            <p:cNvSpPr/>
            <p:nvPr/>
          </p:nvSpPr>
          <p:spPr>
            <a:xfrm>
              <a:off x="4236597" y="3537203"/>
              <a:ext cx="5390387" cy="612647"/>
            </a:xfrm>
            <a:prstGeom prst="rect">
              <a:avLst/>
            </a:prstGeom>
            <a:blipFill>
              <a:blip r:embed="rId4" cstate="print"/>
              <a:stretch>
                <a:fillRect/>
              </a:stretch>
            </a:blipFill>
          </p:spPr>
          <p:txBody>
            <a:bodyPr wrap="square" lIns="0" tIns="0" rIns="0" bIns="0" rtlCol="0"/>
            <a:lstStyle/>
            <a:p>
              <a:endParaRPr sz="1634"/>
            </a:p>
          </p:txBody>
        </p:sp>
      </p:grpSp>
      <p:sp>
        <p:nvSpPr>
          <p:cNvPr id="14" name="object 14"/>
          <p:cNvSpPr txBox="1"/>
          <p:nvPr/>
        </p:nvSpPr>
        <p:spPr>
          <a:xfrm>
            <a:off x="5140615" y="3360533"/>
            <a:ext cx="3321231" cy="221055"/>
          </a:xfrm>
          <a:prstGeom prst="rect">
            <a:avLst/>
          </a:prstGeom>
        </p:spPr>
        <p:txBody>
          <a:bodyPr vert="horz" wrap="square" lIns="0" tIns="11526" rIns="0" bIns="0" rtlCol="0">
            <a:spAutoFit/>
          </a:bodyPr>
          <a:lstStyle/>
          <a:p>
            <a:pPr marL="11527">
              <a:spcBef>
                <a:spcPts val="91"/>
              </a:spcBef>
            </a:pPr>
            <a:r>
              <a:rPr sz="1361" spc="14" dirty="0">
                <a:latin typeface="Verdana"/>
                <a:cs typeface="Verdana"/>
              </a:rPr>
              <a:t>•200 </a:t>
            </a:r>
            <a:r>
              <a:rPr sz="1361" dirty="0">
                <a:latin typeface="Verdana"/>
                <a:cs typeface="Verdana"/>
              </a:rPr>
              <a:t>bp </a:t>
            </a:r>
            <a:r>
              <a:rPr sz="1361" spc="-5" dirty="0">
                <a:latin typeface="Verdana"/>
                <a:cs typeface="Verdana"/>
              </a:rPr>
              <a:t>reads ~1 </a:t>
            </a:r>
            <a:r>
              <a:rPr sz="1361" dirty="0">
                <a:latin typeface="Verdana"/>
                <a:cs typeface="Verdana"/>
              </a:rPr>
              <a:t>Gbp / </a:t>
            </a:r>
            <a:r>
              <a:rPr sz="1361" spc="-5" dirty="0">
                <a:latin typeface="Verdana"/>
                <a:cs typeface="Verdana"/>
              </a:rPr>
              <a:t>run (4.5</a:t>
            </a:r>
            <a:r>
              <a:rPr sz="1361" spc="-64" dirty="0">
                <a:latin typeface="Verdana"/>
                <a:cs typeface="Verdana"/>
              </a:rPr>
              <a:t> </a:t>
            </a:r>
            <a:r>
              <a:rPr sz="1361" spc="-5" dirty="0">
                <a:latin typeface="Verdana"/>
                <a:cs typeface="Verdana"/>
              </a:rPr>
              <a:t>hrs)</a:t>
            </a:r>
            <a:endParaRPr sz="1361">
              <a:latin typeface="Verdana"/>
              <a:cs typeface="Verdana"/>
            </a:endParaRPr>
          </a:p>
        </p:txBody>
      </p:sp>
      <p:grpSp>
        <p:nvGrpSpPr>
          <p:cNvPr id="15" name="object 15"/>
          <p:cNvGrpSpPr/>
          <p:nvPr/>
        </p:nvGrpSpPr>
        <p:grpSpPr>
          <a:xfrm>
            <a:off x="2349926" y="3141080"/>
            <a:ext cx="7630822" cy="1316851"/>
            <a:chOff x="1219081" y="3461004"/>
            <a:chExt cx="8408035" cy="1450975"/>
          </a:xfrm>
        </p:grpSpPr>
        <p:sp>
          <p:nvSpPr>
            <p:cNvPr id="16" name="object 16"/>
            <p:cNvSpPr/>
            <p:nvPr/>
          </p:nvSpPr>
          <p:spPr>
            <a:xfrm>
              <a:off x="1231273" y="3473196"/>
              <a:ext cx="3017520" cy="734695"/>
            </a:xfrm>
            <a:custGeom>
              <a:avLst/>
              <a:gdLst/>
              <a:ahLst/>
              <a:cxnLst/>
              <a:rect l="l" t="t" r="r" b="b"/>
              <a:pathLst>
                <a:path w="3017520" h="734695">
                  <a:moveTo>
                    <a:pt x="3017516" y="612647"/>
                  </a:moveTo>
                  <a:lnTo>
                    <a:pt x="3017516" y="123443"/>
                  </a:lnTo>
                  <a:lnTo>
                    <a:pt x="3008110" y="75223"/>
                  </a:lnTo>
                  <a:lnTo>
                    <a:pt x="2982274" y="36004"/>
                  </a:lnTo>
                  <a:lnTo>
                    <a:pt x="2943579" y="9644"/>
                  </a:lnTo>
                  <a:lnTo>
                    <a:pt x="2895596" y="0"/>
                  </a:lnTo>
                  <a:lnTo>
                    <a:pt x="123443" y="0"/>
                  </a:lnTo>
                  <a:lnTo>
                    <a:pt x="75223" y="9644"/>
                  </a:lnTo>
                  <a:lnTo>
                    <a:pt x="36004" y="36004"/>
                  </a:lnTo>
                  <a:lnTo>
                    <a:pt x="9644" y="75223"/>
                  </a:lnTo>
                  <a:lnTo>
                    <a:pt x="0" y="123443"/>
                  </a:lnTo>
                  <a:lnTo>
                    <a:pt x="0" y="612647"/>
                  </a:lnTo>
                  <a:lnTo>
                    <a:pt x="9644" y="659987"/>
                  </a:lnTo>
                  <a:lnTo>
                    <a:pt x="36004" y="698753"/>
                  </a:lnTo>
                  <a:lnTo>
                    <a:pt x="75223" y="724947"/>
                  </a:lnTo>
                  <a:lnTo>
                    <a:pt x="123443" y="734567"/>
                  </a:lnTo>
                  <a:lnTo>
                    <a:pt x="2895596" y="734567"/>
                  </a:lnTo>
                  <a:lnTo>
                    <a:pt x="2943579" y="724947"/>
                  </a:lnTo>
                  <a:lnTo>
                    <a:pt x="2982274" y="698753"/>
                  </a:lnTo>
                  <a:lnTo>
                    <a:pt x="3008110" y="659987"/>
                  </a:lnTo>
                  <a:lnTo>
                    <a:pt x="3017516" y="612647"/>
                  </a:lnTo>
                  <a:close/>
                </a:path>
              </a:pathLst>
            </a:custGeom>
            <a:solidFill>
              <a:srgbClr val="2D2D89"/>
            </a:solidFill>
          </p:spPr>
          <p:txBody>
            <a:bodyPr wrap="square" lIns="0" tIns="0" rIns="0" bIns="0" rtlCol="0"/>
            <a:lstStyle/>
            <a:p>
              <a:endParaRPr sz="1634"/>
            </a:p>
          </p:txBody>
        </p:sp>
        <p:sp>
          <p:nvSpPr>
            <p:cNvPr id="17" name="object 17"/>
            <p:cNvSpPr/>
            <p:nvPr/>
          </p:nvSpPr>
          <p:spPr>
            <a:xfrm>
              <a:off x="1219081" y="3461004"/>
              <a:ext cx="3043555" cy="759460"/>
            </a:xfrm>
            <a:custGeom>
              <a:avLst/>
              <a:gdLst/>
              <a:ahLst/>
              <a:cxnLst/>
              <a:rect l="l" t="t" r="r" b="b"/>
              <a:pathLst>
                <a:path w="3043554" h="759460">
                  <a:moveTo>
                    <a:pt x="3043425" y="624840"/>
                  </a:moveTo>
                  <a:lnTo>
                    <a:pt x="3043425" y="134112"/>
                  </a:lnTo>
                  <a:lnTo>
                    <a:pt x="3040377" y="106680"/>
                  </a:lnTo>
                  <a:lnTo>
                    <a:pt x="3026661" y="70104"/>
                  </a:lnTo>
                  <a:lnTo>
                    <a:pt x="3003801" y="39624"/>
                  </a:lnTo>
                  <a:lnTo>
                    <a:pt x="2971797" y="16764"/>
                  </a:lnTo>
                  <a:lnTo>
                    <a:pt x="2935221" y="3048"/>
                  </a:lnTo>
                  <a:lnTo>
                    <a:pt x="2907789" y="0"/>
                  </a:lnTo>
                  <a:lnTo>
                    <a:pt x="134112" y="0"/>
                  </a:lnTo>
                  <a:lnTo>
                    <a:pt x="94488" y="6096"/>
                  </a:lnTo>
                  <a:lnTo>
                    <a:pt x="59436" y="22860"/>
                  </a:lnTo>
                  <a:lnTo>
                    <a:pt x="48768" y="32004"/>
                  </a:lnTo>
                  <a:lnTo>
                    <a:pt x="39624" y="39624"/>
                  </a:lnTo>
                  <a:lnTo>
                    <a:pt x="16764" y="71628"/>
                  </a:lnTo>
                  <a:lnTo>
                    <a:pt x="3048" y="108204"/>
                  </a:lnTo>
                  <a:lnTo>
                    <a:pt x="0" y="135636"/>
                  </a:lnTo>
                  <a:lnTo>
                    <a:pt x="0" y="624840"/>
                  </a:lnTo>
                  <a:lnTo>
                    <a:pt x="3048" y="652272"/>
                  </a:lnTo>
                  <a:lnTo>
                    <a:pt x="6096" y="664464"/>
                  </a:lnTo>
                  <a:lnTo>
                    <a:pt x="10668" y="678180"/>
                  </a:lnTo>
                  <a:lnTo>
                    <a:pt x="16764" y="688848"/>
                  </a:lnTo>
                  <a:lnTo>
                    <a:pt x="22860" y="701040"/>
                  </a:lnTo>
                  <a:lnTo>
                    <a:pt x="25908" y="704088"/>
                  </a:lnTo>
                  <a:lnTo>
                    <a:pt x="25908" y="123444"/>
                  </a:lnTo>
                  <a:lnTo>
                    <a:pt x="27432" y="112776"/>
                  </a:lnTo>
                  <a:lnTo>
                    <a:pt x="44196" y="73152"/>
                  </a:lnTo>
                  <a:lnTo>
                    <a:pt x="83820" y="38100"/>
                  </a:lnTo>
                  <a:lnTo>
                    <a:pt x="124968" y="25908"/>
                  </a:lnTo>
                  <a:lnTo>
                    <a:pt x="2919981" y="25908"/>
                  </a:lnTo>
                  <a:lnTo>
                    <a:pt x="2970273" y="44196"/>
                  </a:lnTo>
                  <a:lnTo>
                    <a:pt x="3005325" y="83820"/>
                  </a:lnTo>
                  <a:lnTo>
                    <a:pt x="3017517" y="124968"/>
                  </a:lnTo>
                  <a:lnTo>
                    <a:pt x="3017517" y="703783"/>
                  </a:lnTo>
                  <a:lnTo>
                    <a:pt x="3020565" y="699516"/>
                  </a:lnTo>
                  <a:lnTo>
                    <a:pt x="3037329" y="664464"/>
                  </a:lnTo>
                  <a:lnTo>
                    <a:pt x="3041901" y="637032"/>
                  </a:lnTo>
                  <a:lnTo>
                    <a:pt x="3043425" y="624840"/>
                  </a:lnTo>
                  <a:close/>
                </a:path>
                <a:path w="3043554" h="759460">
                  <a:moveTo>
                    <a:pt x="3017517" y="703783"/>
                  </a:moveTo>
                  <a:lnTo>
                    <a:pt x="3017517" y="635508"/>
                  </a:lnTo>
                  <a:lnTo>
                    <a:pt x="3015993" y="647700"/>
                  </a:lnTo>
                  <a:lnTo>
                    <a:pt x="3012945" y="656844"/>
                  </a:lnTo>
                  <a:lnTo>
                    <a:pt x="3008373" y="667512"/>
                  </a:lnTo>
                  <a:lnTo>
                    <a:pt x="2999229" y="685800"/>
                  </a:lnTo>
                  <a:lnTo>
                    <a:pt x="2991609" y="694944"/>
                  </a:lnTo>
                  <a:lnTo>
                    <a:pt x="2985513" y="702564"/>
                  </a:lnTo>
                  <a:lnTo>
                    <a:pt x="2977893" y="708660"/>
                  </a:lnTo>
                  <a:lnTo>
                    <a:pt x="2968749" y="716280"/>
                  </a:lnTo>
                  <a:lnTo>
                    <a:pt x="2950461" y="725424"/>
                  </a:lnTo>
                  <a:lnTo>
                    <a:pt x="2939793" y="729996"/>
                  </a:lnTo>
                  <a:lnTo>
                    <a:pt x="2907789" y="734568"/>
                  </a:lnTo>
                  <a:lnTo>
                    <a:pt x="135636" y="734568"/>
                  </a:lnTo>
                  <a:lnTo>
                    <a:pt x="91440" y="725424"/>
                  </a:lnTo>
                  <a:lnTo>
                    <a:pt x="50292" y="693420"/>
                  </a:lnTo>
                  <a:lnTo>
                    <a:pt x="30480" y="656844"/>
                  </a:lnTo>
                  <a:lnTo>
                    <a:pt x="25908" y="635508"/>
                  </a:lnTo>
                  <a:lnTo>
                    <a:pt x="25908" y="704088"/>
                  </a:lnTo>
                  <a:lnTo>
                    <a:pt x="32004" y="710184"/>
                  </a:lnTo>
                  <a:lnTo>
                    <a:pt x="39624" y="720852"/>
                  </a:lnTo>
                  <a:lnTo>
                    <a:pt x="71628" y="743712"/>
                  </a:lnTo>
                  <a:lnTo>
                    <a:pt x="108204" y="757428"/>
                  </a:lnTo>
                  <a:lnTo>
                    <a:pt x="121920" y="758952"/>
                  </a:lnTo>
                  <a:lnTo>
                    <a:pt x="2923029" y="758952"/>
                  </a:lnTo>
                  <a:lnTo>
                    <a:pt x="2961129" y="748284"/>
                  </a:lnTo>
                  <a:lnTo>
                    <a:pt x="2994657" y="728472"/>
                  </a:lnTo>
                  <a:lnTo>
                    <a:pt x="3012945" y="710184"/>
                  </a:lnTo>
                  <a:lnTo>
                    <a:pt x="3017517" y="703783"/>
                  </a:lnTo>
                  <a:close/>
                </a:path>
              </a:pathLst>
            </a:custGeom>
            <a:solidFill>
              <a:srgbClr val="FFFFFF"/>
            </a:solidFill>
          </p:spPr>
          <p:txBody>
            <a:bodyPr wrap="square" lIns="0" tIns="0" rIns="0" bIns="0" rtlCol="0"/>
            <a:lstStyle/>
            <a:p>
              <a:endParaRPr sz="1634"/>
            </a:p>
          </p:txBody>
        </p:sp>
        <p:sp>
          <p:nvSpPr>
            <p:cNvPr id="18" name="object 18"/>
            <p:cNvSpPr/>
            <p:nvPr/>
          </p:nvSpPr>
          <p:spPr>
            <a:xfrm>
              <a:off x="4236597" y="4299204"/>
              <a:ext cx="5390387" cy="612647"/>
            </a:xfrm>
            <a:prstGeom prst="rect">
              <a:avLst/>
            </a:prstGeom>
            <a:blipFill>
              <a:blip r:embed="rId5" cstate="print"/>
              <a:stretch>
                <a:fillRect/>
              </a:stretch>
            </a:blipFill>
          </p:spPr>
          <p:txBody>
            <a:bodyPr wrap="square" lIns="0" tIns="0" rIns="0" bIns="0" rtlCol="0"/>
            <a:lstStyle/>
            <a:p>
              <a:endParaRPr sz="1634"/>
            </a:p>
          </p:txBody>
        </p:sp>
      </p:grpSp>
      <p:sp>
        <p:nvSpPr>
          <p:cNvPr id="19" name="object 19"/>
          <p:cNvSpPr txBox="1"/>
          <p:nvPr/>
        </p:nvSpPr>
        <p:spPr>
          <a:xfrm>
            <a:off x="5140616" y="4052096"/>
            <a:ext cx="2366874" cy="221055"/>
          </a:xfrm>
          <a:prstGeom prst="rect">
            <a:avLst/>
          </a:prstGeom>
        </p:spPr>
        <p:txBody>
          <a:bodyPr vert="horz" wrap="square" lIns="0" tIns="11526" rIns="0" bIns="0" rtlCol="0">
            <a:spAutoFit/>
          </a:bodyPr>
          <a:lstStyle/>
          <a:p>
            <a:pPr marL="11527">
              <a:spcBef>
                <a:spcPts val="91"/>
              </a:spcBef>
            </a:pPr>
            <a:r>
              <a:rPr sz="1361" spc="14" dirty="0">
                <a:latin typeface="Verdana"/>
                <a:cs typeface="Verdana"/>
              </a:rPr>
              <a:t>•100 </a:t>
            </a:r>
            <a:r>
              <a:rPr sz="1361" dirty="0">
                <a:latin typeface="Verdana"/>
                <a:cs typeface="Verdana"/>
              </a:rPr>
              <a:t>bp </a:t>
            </a:r>
            <a:r>
              <a:rPr sz="1361" spc="-5" dirty="0">
                <a:latin typeface="Verdana"/>
                <a:cs typeface="Verdana"/>
              </a:rPr>
              <a:t>reads ~8</a:t>
            </a:r>
            <a:r>
              <a:rPr sz="1361" spc="-50" dirty="0">
                <a:latin typeface="Verdana"/>
                <a:cs typeface="Verdana"/>
              </a:rPr>
              <a:t> </a:t>
            </a:r>
            <a:r>
              <a:rPr sz="1361" spc="-5" dirty="0">
                <a:latin typeface="Verdana"/>
                <a:cs typeface="Verdana"/>
              </a:rPr>
              <a:t>Gbp/run</a:t>
            </a:r>
            <a:endParaRPr sz="1361">
              <a:latin typeface="Verdana"/>
              <a:cs typeface="Verdana"/>
            </a:endParaRPr>
          </a:p>
        </p:txBody>
      </p:sp>
      <p:grpSp>
        <p:nvGrpSpPr>
          <p:cNvPr id="20" name="object 20"/>
          <p:cNvGrpSpPr/>
          <p:nvPr/>
        </p:nvGrpSpPr>
        <p:grpSpPr>
          <a:xfrm>
            <a:off x="2349926" y="3832642"/>
            <a:ext cx="2762218" cy="689258"/>
            <a:chOff x="1219081" y="4223004"/>
            <a:chExt cx="3043555" cy="759460"/>
          </a:xfrm>
        </p:grpSpPr>
        <p:sp>
          <p:nvSpPr>
            <p:cNvPr id="21" name="object 21"/>
            <p:cNvSpPr/>
            <p:nvPr/>
          </p:nvSpPr>
          <p:spPr>
            <a:xfrm>
              <a:off x="1231273" y="4235196"/>
              <a:ext cx="3017520" cy="734695"/>
            </a:xfrm>
            <a:custGeom>
              <a:avLst/>
              <a:gdLst/>
              <a:ahLst/>
              <a:cxnLst/>
              <a:rect l="l" t="t" r="r" b="b"/>
              <a:pathLst>
                <a:path w="3017520" h="734695">
                  <a:moveTo>
                    <a:pt x="3017516" y="612647"/>
                  </a:moveTo>
                  <a:lnTo>
                    <a:pt x="3017516" y="123443"/>
                  </a:lnTo>
                  <a:lnTo>
                    <a:pt x="3008110" y="75223"/>
                  </a:lnTo>
                  <a:lnTo>
                    <a:pt x="2982274" y="36004"/>
                  </a:lnTo>
                  <a:lnTo>
                    <a:pt x="2943579" y="9644"/>
                  </a:lnTo>
                  <a:lnTo>
                    <a:pt x="2895596" y="0"/>
                  </a:lnTo>
                  <a:lnTo>
                    <a:pt x="123443" y="0"/>
                  </a:lnTo>
                  <a:lnTo>
                    <a:pt x="75223" y="9644"/>
                  </a:lnTo>
                  <a:lnTo>
                    <a:pt x="36004" y="36004"/>
                  </a:lnTo>
                  <a:lnTo>
                    <a:pt x="9644" y="75223"/>
                  </a:lnTo>
                  <a:lnTo>
                    <a:pt x="0" y="123443"/>
                  </a:lnTo>
                  <a:lnTo>
                    <a:pt x="0" y="612647"/>
                  </a:lnTo>
                  <a:lnTo>
                    <a:pt x="9644" y="659987"/>
                  </a:lnTo>
                  <a:lnTo>
                    <a:pt x="36004" y="698753"/>
                  </a:lnTo>
                  <a:lnTo>
                    <a:pt x="75223" y="724947"/>
                  </a:lnTo>
                  <a:lnTo>
                    <a:pt x="123443" y="734567"/>
                  </a:lnTo>
                  <a:lnTo>
                    <a:pt x="2895596" y="734567"/>
                  </a:lnTo>
                  <a:lnTo>
                    <a:pt x="2943579" y="724947"/>
                  </a:lnTo>
                  <a:lnTo>
                    <a:pt x="2982274" y="698753"/>
                  </a:lnTo>
                  <a:lnTo>
                    <a:pt x="3008110" y="659987"/>
                  </a:lnTo>
                  <a:lnTo>
                    <a:pt x="3017516" y="612647"/>
                  </a:lnTo>
                  <a:close/>
                </a:path>
              </a:pathLst>
            </a:custGeom>
            <a:solidFill>
              <a:srgbClr val="2D2D89"/>
            </a:solidFill>
          </p:spPr>
          <p:txBody>
            <a:bodyPr wrap="square" lIns="0" tIns="0" rIns="0" bIns="0" rtlCol="0"/>
            <a:lstStyle/>
            <a:p>
              <a:endParaRPr sz="1634"/>
            </a:p>
          </p:txBody>
        </p:sp>
        <p:sp>
          <p:nvSpPr>
            <p:cNvPr id="22" name="object 22"/>
            <p:cNvSpPr/>
            <p:nvPr/>
          </p:nvSpPr>
          <p:spPr>
            <a:xfrm>
              <a:off x="1219081" y="4223004"/>
              <a:ext cx="3043555" cy="759460"/>
            </a:xfrm>
            <a:custGeom>
              <a:avLst/>
              <a:gdLst/>
              <a:ahLst/>
              <a:cxnLst/>
              <a:rect l="l" t="t" r="r" b="b"/>
              <a:pathLst>
                <a:path w="3043554" h="759460">
                  <a:moveTo>
                    <a:pt x="3043425" y="624840"/>
                  </a:moveTo>
                  <a:lnTo>
                    <a:pt x="3043425" y="134112"/>
                  </a:lnTo>
                  <a:lnTo>
                    <a:pt x="3040377" y="106680"/>
                  </a:lnTo>
                  <a:lnTo>
                    <a:pt x="3026661" y="70104"/>
                  </a:lnTo>
                  <a:lnTo>
                    <a:pt x="3003801" y="39624"/>
                  </a:lnTo>
                  <a:lnTo>
                    <a:pt x="2971797" y="16764"/>
                  </a:lnTo>
                  <a:lnTo>
                    <a:pt x="2935221" y="3048"/>
                  </a:lnTo>
                  <a:lnTo>
                    <a:pt x="2907789" y="0"/>
                  </a:lnTo>
                  <a:lnTo>
                    <a:pt x="134112" y="0"/>
                  </a:lnTo>
                  <a:lnTo>
                    <a:pt x="94488" y="6096"/>
                  </a:lnTo>
                  <a:lnTo>
                    <a:pt x="59436" y="22860"/>
                  </a:lnTo>
                  <a:lnTo>
                    <a:pt x="48768" y="32004"/>
                  </a:lnTo>
                  <a:lnTo>
                    <a:pt x="39624" y="39624"/>
                  </a:lnTo>
                  <a:lnTo>
                    <a:pt x="16764" y="71628"/>
                  </a:lnTo>
                  <a:lnTo>
                    <a:pt x="3048" y="108204"/>
                  </a:lnTo>
                  <a:lnTo>
                    <a:pt x="0" y="135636"/>
                  </a:lnTo>
                  <a:lnTo>
                    <a:pt x="0" y="624840"/>
                  </a:lnTo>
                  <a:lnTo>
                    <a:pt x="3048" y="652272"/>
                  </a:lnTo>
                  <a:lnTo>
                    <a:pt x="6096" y="664464"/>
                  </a:lnTo>
                  <a:lnTo>
                    <a:pt x="10668" y="678180"/>
                  </a:lnTo>
                  <a:lnTo>
                    <a:pt x="16764" y="688848"/>
                  </a:lnTo>
                  <a:lnTo>
                    <a:pt x="22860" y="701040"/>
                  </a:lnTo>
                  <a:lnTo>
                    <a:pt x="25908" y="704088"/>
                  </a:lnTo>
                  <a:lnTo>
                    <a:pt x="25908" y="123444"/>
                  </a:lnTo>
                  <a:lnTo>
                    <a:pt x="27432" y="112776"/>
                  </a:lnTo>
                  <a:lnTo>
                    <a:pt x="44196" y="73152"/>
                  </a:lnTo>
                  <a:lnTo>
                    <a:pt x="83820" y="38100"/>
                  </a:lnTo>
                  <a:lnTo>
                    <a:pt x="124968" y="25908"/>
                  </a:lnTo>
                  <a:lnTo>
                    <a:pt x="2919981" y="25908"/>
                  </a:lnTo>
                  <a:lnTo>
                    <a:pt x="2970273" y="44196"/>
                  </a:lnTo>
                  <a:lnTo>
                    <a:pt x="3005325" y="83820"/>
                  </a:lnTo>
                  <a:lnTo>
                    <a:pt x="3017517" y="124968"/>
                  </a:lnTo>
                  <a:lnTo>
                    <a:pt x="3017517" y="703783"/>
                  </a:lnTo>
                  <a:lnTo>
                    <a:pt x="3020565" y="699516"/>
                  </a:lnTo>
                  <a:lnTo>
                    <a:pt x="3037329" y="664464"/>
                  </a:lnTo>
                  <a:lnTo>
                    <a:pt x="3041901" y="637032"/>
                  </a:lnTo>
                  <a:lnTo>
                    <a:pt x="3043425" y="624840"/>
                  </a:lnTo>
                  <a:close/>
                </a:path>
                <a:path w="3043554" h="759460">
                  <a:moveTo>
                    <a:pt x="3017517" y="703783"/>
                  </a:moveTo>
                  <a:lnTo>
                    <a:pt x="3017517" y="635508"/>
                  </a:lnTo>
                  <a:lnTo>
                    <a:pt x="3015993" y="647700"/>
                  </a:lnTo>
                  <a:lnTo>
                    <a:pt x="3012945" y="656844"/>
                  </a:lnTo>
                  <a:lnTo>
                    <a:pt x="3008373" y="667512"/>
                  </a:lnTo>
                  <a:lnTo>
                    <a:pt x="2999229" y="685800"/>
                  </a:lnTo>
                  <a:lnTo>
                    <a:pt x="2991609" y="694944"/>
                  </a:lnTo>
                  <a:lnTo>
                    <a:pt x="2985513" y="702564"/>
                  </a:lnTo>
                  <a:lnTo>
                    <a:pt x="2977893" y="708660"/>
                  </a:lnTo>
                  <a:lnTo>
                    <a:pt x="2968749" y="716280"/>
                  </a:lnTo>
                  <a:lnTo>
                    <a:pt x="2950461" y="725424"/>
                  </a:lnTo>
                  <a:lnTo>
                    <a:pt x="2939793" y="729996"/>
                  </a:lnTo>
                  <a:lnTo>
                    <a:pt x="2907789" y="734568"/>
                  </a:lnTo>
                  <a:lnTo>
                    <a:pt x="135636" y="734568"/>
                  </a:lnTo>
                  <a:lnTo>
                    <a:pt x="91440" y="725424"/>
                  </a:lnTo>
                  <a:lnTo>
                    <a:pt x="50292" y="693420"/>
                  </a:lnTo>
                  <a:lnTo>
                    <a:pt x="30480" y="656844"/>
                  </a:lnTo>
                  <a:lnTo>
                    <a:pt x="25908" y="635508"/>
                  </a:lnTo>
                  <a:lnTo>
                    <a:pt x="25908" y="704088"/>
                  </a:lnTo>
                  <a:lnTo>
                    <a:pt x="32004" y="710184"/>
                  </a:lnTo>
                  <a:lnTo>
                    <a:pt x="39624" y="720852"/>
                  </a:lnTo>
                  <a:lnTo>
                    <a:pt x="71628" y="743712"/>
                  </a:lnTo>
                  <a:lnTo>
                    <a:pt x="108204" y="757428"/>
                  </a:lnTo>
                  <a:lnTo>
                    <a:pt x="121920" y="758952"/>
                  </a:lnTo>
                  <a:lnTo>
                    <a:pt x="2923029" y="758952"/>
                  </a:lnTo>
                  <a:lnTo>
                    <a:pt x="2961129" y="748284"/>
                  </a:lnTo>
                  <a:lnTo>
                    <a:pt x="2994657" y="728472"/>
                  </a:lnTo>
                  <a:lnTo>
                    <a:pt x="3012945" y="710184"/>
                  </a:lnTo>
                  <a:lnTo>
                    <a:pt x="3017517" y="703783"/>
                  </a:lnTo>
                  <a:close/>
                </a:path>
              </a:pathLst>
            </a:custGeom>
            <a:solidFill>
              <a:srgbClr val="FFFFFF"/>
            </a:solidFill>
          </p:spPr>
          <p:txBody>
            <a:bodyPr wrap="square" lIns="0" tIns="0" rIns="0" bIns="0" rtlCol="0"/>
            <a:lstStyle/>
            <a:p>
              <a:endParaRPr sz="1634"/>
            </a:p>
          </p:txBody>
        </p:sp>
      </p:grpSp>
      <p:sp>
        <p:nvSpPr>
          <p:cNvPr id="23" name="object 23"/>
          <p:cNvSpPr txBox="1"/>
          <p:nvPr/>
        </p:nvSpPr>
        <p:spPr>
          <a:xfrm>
            <a:off x="2891653" y="1592069"/>
            <a:ext cx="1678193" cy="2856621"/>
          </a:xfrm>
          <a:prstGeom prst="rect">
            <a:avLst/>
          </a:prstGeom>
        </p:spPr>
        <p:txBody>
          <a:bodyPr vert="horz" wrap="square" lIns="0" tIns="267404" rIns="0" bIns="0" rtlCol="0">
            <a:spAutoFit/>
          </a:bodyPr>
          <a:lstStyle/>
          <a:p>
            <a:pPr marL="11527">
              <a:spcBef>
                <a:spcPts val="2106"/>
              </a:spcBef>
            </a:pPr>
            <a:r>
              <a:rPr sz="2904" dirty="0">
                <a:solidFill>
                  <a:srgbClr val="FFFFFF"/>
                </a:solidFill>
                <a:latin typeface="Verdana"/>
                <a:cs typeface="Verdana"/>
              </a:rPr>
              <a:t>314</a:t>
            </a:r>
            <a:r>
              <a:rPr sz="2904" spc="-91" dirty="0">
                <a:solidFill>
                  <a:srgbClr val="FFFFFF"/>
                </a:solidFill>
                <a:latin typeface="Verdana"/>
                <a:cs typeface="Verdana"/>
              </a:rPr>
              <a:t> </a:t>
            </a:r>
            <a:r>
              <a:rPr sz="2904" spc="-5" dirty="0">
                <a:solidFill>
                  <a:srgbClr val="FFFFFF"/>
                </a:solidFill>
                <a:latin typeface="Verdana"/>
                <a:cs typeface="Verdana"/>
              </a:rPr>
              <a:t>Chip</a:t>
            </a:r>
            <a:endParaRPr sz="2904">
              <a:latin typeface="Verdana"/>
              <a:cs typeface="Verdana"/>
            </a:endParaRPr>
          </a:p>
          <a:p>
            <a:pPr marL="11527">
              <a:spcBef>
                <a:spcPts val="2015"/>
              </a:spcBef>
            </a:pPr>
            <a:r>
              <a:rPr sz="2904" dirty="0">
                <a:solidFill>
                  <a:srgbClr val="FFFFFF"/>
                </a:solidFill>
                <a:latin typeface="Verdana"/>
                <a:cs typeface="Verdana"/>
              </a:rPr>
              <a:t>316</a:t>
            </a:r>
            <a:r>
              <a:rPr sz="2904" spc="-91" dirty="0">
                <a:solidFill>
                  <a:srgbClr val="FFFFFF"/>
                </a:solidFill>
                <a:latin typeface="Verdana"/>
                <a:cs typeface="Verdana"/>
              </a:rPr>
              <a:t> </a:t>
            </a:r>
            <a:r>
              <a:rPr sz="2904" spc="-5" dirty="0">
                <a:solidFill>
                  <a:srgbClr val="FFFFFF"/>
                </a:solidFill>
                <a:latin typeface="Verdana"/>
                <a:cs typeface="Verdana"/>
              </a:rPr>
              <a:t>Chip</a:t>
            </a:r>
            <a:endParaRPr sz="2904">
              <a:latin typeface="Verdana"/>
              <a:cs typeface="Verdana"/>
            </a:endParaRPr>
          </a:p>
          <a:p>
            <a:pPr marL="134284" marR="4611" indent="-123334">
              <a:lnSpc>
                <a:spcPts val="5446"/>
              </a:lnSpc>
              <a:spcBef>
                <a:spcPts val="439"/>
              </a:spcBef>
            </a:pPr>
            <a:r>
              <a:rPr sz="2904" dirty="0">
                <a:solidFill>
                  <a:srgbClr val="FFFFFF"/>
                </a:solidFill>
                <a:latin typeface="Verdana"/>
                <a:cs typeface="Verdana"/>
              </a:rPr>
              <a:t>318</a:t>
            </a:r>
            <a:r>
              <a:rPr sz="2904" spc="-91" dirty="0">
                <a:solidFill>
                  <a:srgbClr val="FFFFFF"/>
                </a:solidFill>
                <a:latin typeface="Verdana"/>
                <a:cs typeface="Verdana"/>
              </a:rPr>
              <a:t> </a:t>
            </a:r>
            <a:r>
              <a:rPr sz="2904" spc="-5" dirty="0">
                <a:solidFill>
                  <a:srgbClr val="FFFFFF"/>
                </a:solidFill>
                <a:latin typeface="Verdana"/>
                <a:cs typeface="Verdana"/>
              </a:rPr>
              <a:t>Chip  </a:t>
            </a:r>
            <a:r>
              <a:rPr sz="2904" dirty="0">
                <a:solidFill>
                  <a:srgbClr val="FFFFFF"/>
                </a:solidFill>
                <a:latin typeface="Verdana"/>
                <a:cs typeface="Verdana"/>
              </a:rPr>
              <a:t>P1</a:t>
            </a:r>
            <a:r>
              <a:rPr sz="2904" spc="-45" dirty="0">
                <a:solidFill>
                  <a:srgbClr val="FFFFFF"/>
                </a:solidFill>
                <a:latin typeface="Verdana"/>
                <a:cs typeface="Verdana"/>
              </a:rPr>
              <a:t> </a:t>
            </a:r>
            <a:r>
              <a:rPr sz="2904" spc="-5" dirty="0">
                <a:solidFill>
                  <a:srgbClr val="FFFFFF"/>
                </a:solidFill>
                <a:latin typeface="Verdana"/>
                <a:cs typeface="Verdana"/>
              </a:rPr>
              <a:t>Chip</a:t>
            </a:r>
            <a:endParaRPr sz="2904">
              <a:latin typeface="Verdana"/>
              <a:cs typeface="Verdana"/>
            </a:endParaRPr>
          </a:p>
        </p:txBody>
      </p:sp>
    </p:spTree>
    <p:extLst>
      <p:ext uri="{BB962C8B-B14F-4D97-AF65-F5344CB8AC3E}">
        <p14:creationId xmlns:p14="http://schemas.microsoft.com/office/powerpoint/2010/main" val="277416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4323" y="796769"/>
            <a:ext cx="4221416"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Ion Torrent</a:t>
            </a:r>
            <a:r>
              <a:rPr sz="3630" spc="36" dirty="0"/>
              <a:t> </a:t>
            </a:r>
            <a:r>
              <a:rPr sz="3630" spc="-9" dirty="0"/>
              <a:t>Reads</a:t>
            </a:r>
            <a:endParaRPr sz="3630"/>
          </a:p>
        </p:txBody>
      </p:sp>
      <p:sp>
        <p:nvSpPr>
          <p:cNvPr id="3" name="object 3"/>
          <p:cNvSpPr txBox="1"/>
          <p:nvPr/>
        </p:nvSpPr>
        <p:spPr>
          <a:xfrm>
            <a:off x="2432456" y="1731212"/>
            <a:ext cx="6894883" cy="1483304"/>
          </a:xfrm>
          <a:prstGeom prst="rect">
            <a:avLst/>
          </a:prstGeom>
        </p:spPr>
        <p:txBody>
          <a:bodyPr vert="horz" wrap="square" lIns="0" tIns="77801" rIns="0" bIns="0" rtlCol="0">
            <a:spAutoFit/>
          </a:bodyPr>
          <a:lstStyle/>
          <a:p>
            <a:pPr marL="11527">
              <a:spcBef>
                <a:spcPts val="613"/>
              </a:spcBef>
              <a:tabLst>
                <a:tab pos="322166" algn="l"/>
              </a:tabLst>
            </a:pPr>
            <a:r>
              <a:rPr sz="2178" dirty="0">
                <a:latin typeface="Verdana"/>
                <a:cs typeface="Verdana"/>
              </a:rPr>
              <a:t>•	</a:t>
            </a:r>
            <a:r>
              <a:rPr sz="2178" spc="-5" dirty="0">
                <a:latin typeface="Verdana"/>
                <a:cs typeface="Verdana"/>
              </a:rPr>
              <a:t>*.sff </a:t>
            </a:r>
            <a:r>
              <a:rPr sz="2178" i="1" spc="-5" dirty="0">
                <a:latin typeface="Verdana"/>
                <a:cs typeface="Verdana"/>
              </a:rPr>
              <a:t>(standard flowgram</a:t>
            </a:r>
            <a:r>
              <a:rPr sz="2178" i="1" spc="59" dirty="0">
                <a:latin typeface="Verdana"/>
                <a:cs typeface="Verdana"/>
              </a:rPr>
              <a:t> </a:t>
            </a:r>
            <a:r>
              <a:rPr sz="2178" i="1" spc="-5" dirty="0">
                <a:latin typeface="Verdana"/>
                <a:cs typeface="Verdana"/>
              </a:rPr>
              <a:t>format)</a:t>
            </a:r>
            <a:endParaRPr sz="2178">
              <a:latin typeface="Verdana"/>
              <a:cs typeface="Verdana"/>
            </a:endParaRPr>
          </a:p>
          <a:p>
            <a:pPr marL="322166" marR="4611" indent="-311216">
              <a:spcBef>
                <a:spcPts val="522"/>
              </a:spcBef>
              <a:tabLst>
                <a:tab pos="322166" algn="l"/>
              </a:tabLst>
            </a:pPr>
            <a:r>
              <a:rPr sz="2178" dirty="0">
                <a:latin typeface="Verdana"/>
                <a:cs typeface="Verdana"/>
              </a:rPr>
              <a:t>•	</a:t>
            </a:r>
            <a:r>
              <a:rPr sz="2178" spc="-5" dirty="0">
                <a:latin typeface="Verdana"/>
                <a:cs typeface="Verdana"/>
              </a:rPr>
              <a:t>*.fastq (</a:t>
            </a:r>
            <a:r>
              <a:rPr sz="2178" i="1" spc="-5" dirty="0">
                <a:latin typeface="Verdana"/>
                <a:cs typeface="Verdana"/>
              </a:rPr>
              <a:t>sequence </a:t>
            </a:r>
            <a:r>
              <a:rPr sz="2178" i="1" dirty="0">
                <a:latin typeface="Verdana"/>
                <a:cs typeface="Verdana"/>
              </a:rPr>
              <a:t>and </a:t>
            </a:r>
            <a:r>
              <a:rPr sz="2178" i="1" spc="-5" dirty="0">
                <a:latin typeface="Verdana"/>
                <a:cs typeface="Verdana"/>
              </a:rPr>
              <a:t>corresponding </a:t>
            </a:r>
            <a:r>
              <a:rPr sz="2178" i="1" dirty="0">
                <a:latin typeface="Verdana"/>
                <a:cs typeface="Verdana"/>
              </a:rPr>
              <a:t>quality  </a:t>
            </a:r>
            <a:r>
              <a:rPr sz="2178" i="1" spc="-5" dirty="0">
                <a:latin typeface="Verdana"/>
                <a:cs typeface="Verdana"/>
              </a:rPr>
              <a:t>score encoded </a:t>
            </a:r>
            <a:r>
              <a:rPr sz="2178" i="1" dirty="0">
                <a:latin typeface="Verdana"/>
                <a:cs typeface="Verdana"/>
              </a:rPr>
              <a:t>with </a:t>
            </a:r>
            <a:r>
              <a:rPr sz="2178" i="1" spc="-5" dirty="0">
                <a:latin typeface="Verdana"/>
                <a:cs typeface="Verdana"/>
              </a:rPr>
              <a:t>an </a:t>
            </a:r>
            <a:r>
              <a:rPr sz="2178" i="1" dirty="0">
                <a:latin typeface="Verdana"/>
                <a:cs typeface="Verdana"/>
              </a:rPr>
              <a:t>ASCII </a:t>
            </a:r>
            <a:r>
              <a:rPr sz="2178" i="1" spc="-5" dirty="0">
                <a:latin typeface="Verdana"/>
                <a:cs typeface="Verdana"/>
              </a:rPr>
              <a:t>character, </a:t>
            </a:r>
            <a:r>
              <a:rPr sz="2178" i="1" dirty="0">
                <a:latin typeface="Verdana"/>
                <a:cs typeface="Verdana"/>
              </a:rPr>
              <a:t>phred-  </a:t>
            </a:r>
            <a:r>
              <a:rPr sz="2178" i="1" spc="-5" dirty="0">
                <a:latin typeface="Verdana"/>
                <a:cs typeface="Verdana"/>
              </a:rPr>
              <a:t>like </a:t>
            </a:r>
            <a:r>
              <a:rPr sz="2178" i="1" dirty="0">
                <a:latin typeface="Verdana"/>
                <a:cs typeface="Verdana"/>
              </a:rPr>
              <a:t>quality </a:t>
            </a:r>
            <a:r>
              <a:rPr sz="2178" i="1" spc="-5" dirty="0">
                <a:latin typeface="Verdana"/>
                <a:cs typeface="Verdana"/>
              </a:rPr>
              <a:t>score </a:t>
            </a:r>
            <a:r>
              <a:rPr sz="2178" i="1" dirty="0">
                <a:latin typeface="Verdana"/>
                <a:cs typeface="Verdana"/>
              </a:rPr>
              <a:t>+</a:t>
            </a:r>
            <a:r>
              <a:rPr sz="2178" i="1" spc="41" dirty="0">
                <a:latin typeface="Verdana"/>
                <a:cs typeface="Verdana"/>
              </a:rPr>
              <a:t> </a:t>
            </a:r>
            <a:r>
              <a:rPr sz="2178" i="1" spc="-5" dirty="0">
                <a:latin typeface="Verdana"/>
                <a:cs typeface="Verdana"/>
              </a:rPr>
              <a:t>33)</a:t>
            </a:r>
            <a:endParaRPr sz="2178">
              <a:latin typeface="Verdana"/>
              <a:cs typeface="Verdana"/>
            </a:endParaRPr>
          </a:p>
        </p:txBody>
      </p:sp>
      <p:sp>
        <p:nvSpPr>
          <p:cNvPr id="4" name="object 4"/>
          <p:cNvSpPr/>
          <p:nvPr/>
        </p:nvSpPr>
        <p:spPr>
          <a:xfrm>
            <a:off x="2573990" y="3749655"/>
            <a:ext cx="3360996" cy="1829876"/>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6037942" y="3317058"/>
            <a:ext cx="3065353" cy="2247778"/>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501595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5370" y="1537591"/>
            <a:ext cx="9982200" cy="3462486"/>
          </a:xfrm>
          <a:prstGeom prst="rect">
            <a:avLst/>
          </a:prstGeom>
        </p:spPr>
        <p:txBody>
          <a:bodyPr wrap="square">
            <a:spAutoFit/>
          </a:bodyPr>
          <a:lstStyle/>
          <a:p>
            <a:pPr>
              <a:lnSpc>
                <a:spcPct val="150000"/>
              </a:lnSpc>
            </a:pPr>
            <a:r>
              <a:rPr lang="en-US" altLang="zh-CN" sz="2000" b="1" dirty="0" smtClean="0">
                <a:latin typeface="Arial" panose="020B0604020202020204" pitchFamily="34" charset="0"/>
                <a:cs typeface="Arial" panose="020B0604020202020204" pitchFamily="34" charset="0"/>
              </a:rPr>
              <a:t>Limitations</a:t>
            </a:r>
          </a:p>
          <a:p>
            <a:pPr>
              <a:lnSpc>
                <a:spcPct val="150000"/>
              </a:lnSpc>
            </a:pPr>
            <a:endParaRPr lang="en-US" altLang="zh-CN"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If </a:t>
            </a:r>
            <a:r>
              <a:rPr lang="en-US" altLang="zh-CN" dirty="0" err="1">
                <a:latin typeface="Arial" panose="020B0604020202020204" pitchFamily="34" charset="0"/>
                <a:cs typeface="Arial" panose="020B0604020202020204" pitchFamily="34" charset="0"/>
              </a:rPr>
              <a:t>homopolymer</a:t>
            </a:r>
            <a:r>
              <a:rPr lang="en-US" altLang="zh-CN" dirty="0">
                <a:latin typeface="Arial" panose="020B0604020202020204" pitchFamily="34" charset="0"/>
                <a:cs typeface="Arial" panose="020B0604020202020204" pitchFamily="34" charset="0"/>
              </a:rPr>
              <a:t> repeats of the same nucleotide (e.g. TTTTT) are present on the template strand (strand to be sequenced) then multiple introduced nucleotides are incorporated and more hydrogen ions are released in a single cycle. This results in a greater pH change and a proportionally greater electronic </a:t>
            </a:r>
            <a:r>
              <a:rPr lang="en-US" altLang="zh-CN" dirty="0" smtClean="0">
                <a:latin typeface="Arial" panose="020B0604020202020204" pitchFamily="34" charset="0"/>
                <a:cs typeface="Arial" panose="020B0604020202020204" pitchFamily="34" charset="0"/>
              </a:rPr>
              <a:t>signal. This </a:t>
            </a:r>
            <a:r>
              <a:rPr lang="en-US" altLang="zh-CN" dirty="0">
                <a:latin typeface="Arial" panose="020B0604020202020204" pitchFamily="34" charset="0"/>
                <a:cs typeface="Arial" panose="020B0604020202020204" pitchFamily="34" charset="0"/>
              </a:rPr>
              <a:t>is a limitation of the system in that it is difficult to enumerate long repeats. </a:t>
            </a:r>
            <a:r>
              <a:rPr lang="en-US" altLang="zh-CN" dirty="0">
                <a:solidFill>
                  <a:srgbClr val="FF0000"/>
                </a:solidFill>
                <a:latin typeface="Arial" panose="020B0604020202020204" pitchFamily="34" charset="0"/>
                <a:cs typeface="Arial" panose="020B0604020202020204" pitchFamily="34" charset="0"/>
              </a:rPr>
              <a:t>This limitation is shared by other techniques that detect single nucleotide additions such as </a:t>
            </a:r>
            <a:r>
              <a:rPr lang="en-US" altLang="zh-CN" dirty="0" err="1">
                <a:solidFill>
                  <a:srgbClr val="FF0000"/>
                </a:solidFill>
                <a:latin typeface="Arial" panose="020B0604020202020204" pitchFamily="34" charset="0"/>
                <a:cs typeface="Arial" panose="020B0604020202020204" pitchFamily="34" charset="0"/>
              </a:rPr>
              <a:t>pyrosequencing</a:t>
            </a:r>
            <a:r>
              <a:rPr lang="en-US" altLang="zh-CN" dirty="0" smtClean="0">
                <a:solidFill>
                  <a:srgbClr val="FF0000"/>
                </a:solidFill>
                <a:latin typeface="Arial" panose="020B0604020202020204" pitchFamily="34" charset="0"/>
                <a:cs typeface="Arial" panose="020B0604020202020204" pitchFamily="34" charset="0"/>
              </a:rPr>
              <a:t>.</a:t>
            </a:r>
            <a:endParaRPr lang="zh-CN"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2738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0270" y="768300"/>
            <a:ext cx="6410789" cy="626610"/>
          </a:xfrm>
          <a:prstGeom prst="rect">
            <a:avLst/>
          </a:prstGeom>
        </p:spPr>
        <p:txBody>
          <a:bodyPr vert="horz" wrap="square" lIns="0" tIns="10950" rIns="0" bIns="0" rtlCol="0" anchor="ctr">
            <a:spAutoFit/>
          </a:bodyPr>
          <a:lstStyle/>
          <a:p>
            <a:pPr marL="11527">
              <a:lnSpc>
                <a:spcPct val="100000"/>
              </a:lnSpc>
              <a:spcBef>
                <a:spcPts val="86"/>
              </a:spcBef>
            </a:pPr>
            <a:r>
              <a:rPr sz="4000" spc="-5" dirty="0">
                <a:latin typeface="Arial" panose="020B0604020202020204" pitchFamily="34" charset="0"/>
                <a:cs typeface="Arial" panose="020B0604020202020204" pitchFamily="34" charset="0"/>
              </a:rPr>
              <a:t>Summary of </a:t>
            </a:r>
            <a:r>
              <a:rPr sz="4000" spc="-9" dirty="0">
                <a:latin typeface="Arial" panose="020B0604020202020204" pitchFamily="34" charset="0"/>
                <a:cs typeface="Arial" panose="020B0604020202020204" pitchFamily="34" charset="0"/>
              </a:rPr>
              <a:t>NGS</a:t>
            </a:r>
            <a:r>
              <a:rPr sz="4000" spc="-14" dirty="0">
                <a:latin typeface="Arial" panose="020B0604020202020204" pitchFamily="34" charset="0"/>
                <a:cs typeface="Arial" panose="020B0604020202020204" pitchFamily="34" charset="0"/>
              </a:rPr>
              <a:t> </a:t>
            </a:r>
            <a:r>
              <a:rPr sz="4000" spc="-5" dirty="0">
                <a:latin typeface="Arial" panose="020B0604020202020204" pitchFamily="34" charset="0"/>
                <a:cs typeface="Arial" panose="020B0604020202020204" pitchFamily="34" charset="0"/>
              </a:rPr>
              <a:t>Platforms</a:t>
            </a:r>
            <a:endParaRPr sz="4000" dirty="0">
              <a:latin typeface="Arial" panose="020B0604020202020204" pitchFamily="34" charset="0"/>
              <a:cs typeface="Arial" panose="020B0604020202020204" pitchFamily="34" charset="0"/>
            </a:endParaRPr>
          </a:p>
        </p:txBody>
      </p:sp>
      <p:sp>
        <p:nvSpPr>
          <p:cNvPr id="3" name="object 3"/>
          <p:cNvSpPr txBox="1"/>
          <p:nvPr/>
        </p:nvSpPr>
        <p:spPr>
          <a:xfrm>
            <a:off x="2432456" y="1732935"/>
            <a:ext cx="7200900" cy="4210870"/>
          </a:xfrm>
          <a:prstGeom prst="rect">
            <a:avLst/>
          </a:prstGeom>
        </p:spPr>
        <p:txBody>
          <a:bodyPr vert="horz" wrap="square" lIns="0" tIns="42646" rIns="0" bIns="0" rtlCol="0">
            <a:spAutoFit/>
          </a:bodyPr>
          <a:lstStyle/>
          <a:p>
            <a:pPr marL="11527">
              <a:spcBef>
                <a:spcPts val="336"/>
              </a:spcBef>
              <a:tabLst>
                <a:tab pos="322166" algn="l"/>
              </a:tabLst>
            </a:pPr>
            <a:r>
              <a:rPr sz="2178" dirty="0">
                <a:latin typeface="Verdana"/>
                <a:cs typeface="Verdana"/>
              </a:rPr>
              <a:t>•	</a:t>
            </a:r>
            <a:r>
              <a:rPr sz="2178" spc="-5" dirty="0">
                <a:latin typeface="Verdana"/>
                <a:cs typeface="Verdana"/>
              </a:rPr>
              <a:t>Clonal amplification of sequencing</a:t>
            </a:r>
            <a:r>
              <a:rPr sz="2178" spc="100" dirty="0">
                <a:latin typeface="Verdana"/>
                <a:cs typeface="Verdana"/>
              </a:rPr>
              <a:t> </a:t>
            </a:r>
            <a:r>
              <a:rPr sz="2178" spc="-5" dirty="0">
                <a:latin typeface="Verdana"/>
                <a:cs typeface="Verdana"/>
              </a:rPr>
              <a:t>template</a:t>
            </a:r>
            <a:endParaRPr sz="2178" dirty="0">
              <a:latin typeface="Verdana"/>
              <a:cs typeface="Verdana"/>
            </a:endParaRPr>
          </a:p>
          <a:p>
            <a:pPr marL="425905">
              <a:spcBef>
                <a:spcPts val="213"/>
              </a:spcBef>
            </a:pPr>
            <a:r>
              <a:rPr sz="1815" dirty="0">
                <a:latin typeface="Verdana"/>
                <a:cs typeface="Verdana"/>
              </a:rPr>
              <a:t>– </a:t>
            </a:r>
            <a:r>
              <a:rPr sz="1815" spc="-5" dirty="0">
                <a:latin typeface="Verdana"/>
                <a:cs typeface="Verdana"/>
              </a:rPr>
              <a:t>emPCR (454, SOLiD </a:t>
            </a:r>
            <a:r>
              <a:rPr sz="1815" dirty="0">
                <a:latin typeface="Verdana"/>
                <a:cs typeface="Verdana"/>
              </a:rPr>
              <a:t>and </a:t>
            </a:r>
            <a:r>
              <a:rPr sz="1815" spc="-5" dirty="0">
                <a:latin typeface="Verdana"/>
                <a:cs typeface="Verdana"/>
              </a:rPr>
              <a:t>Ion</a:t>
            </a:r>
            <a:r>
              <a:rPr sz="1815" spc="-422" dirty="0">
                <a:latin typeface="Verdana"/>
                <a:cs typeface="Verdana"/>
              </a:rPr>
              <a:t> </a:t>
            </a:r>
            <a:r>
              <a:rPr sz="1815" spc="-5" dirty="0">
                <a:latin typeface="Verdana"/>
                <a:cs typeface="Verdana"/>
              </a:rPr>
              <a:t>Torrent)</a:t>
            </a:r>
            <a:endParaRPr sz="1815" dirty="0">
              <a:latin typeface="Verdana"/>
              <a:cs typeface="Verdana"/>
            </a:endParaRPr>
          </a:p>
          <a:p>
            <a:pPr marL="425905">
              <a:spcBef>
                <a:spcPts val="218"/>
              </a:spcBef>
            </a:pPr>
            <a:r>
              <a:rPr sz="1815" dirty="0">
                <a:latin typeface="Verdana"/>
                <a:cs typeface="Verdana"/>
              </a:rPr>
              <a:t>– </a:t>
            </a:r>
            <a:r>
              <a:rPr sz="1815" spc="-5" dirty="0">
                <a:latin typeface="Verdana"/>
                <a:cs typeface="Verdana"/>
              </a:rPr>
              <a:t>Bridge amplification</a:t>
            </a:r>
            <a:r>
              <a:rPr sz="1815" spc="-363" dirty="0">
                <a:latin typeface="Verdana"/>
                <a:cs typeface="Verdana"/>
              </a:rPr>
              <a:t> </a:t>
            </a:r>
            <a:r>
              <a:rPr sz="1815" spc="-5" dirty="0">
                <a:latin typeface="Verdana"/>
                <a:cs typeface="Verdana"/>
              </a:rPr>
              <a:t>(Illumina)</a:t>
            </a:r>
            <a:endParaRPr sz="1815" dirty="0">
              <a:latin typeface="Verdana"/>
              <a:cs typeface="Verdana"/>
            </a:endParaRPr>
          </a:p>
          <a:p>
            <a:pPr marL="11527">
              <a:spcBef>
                <a:spcPts val="268"/>
              </a:spcBef>
              <a:tabLst>
                <a:tab pos="322166" algn="l"/>
              </a:tabLst>
            </a:pPr>
            <a:r>
              <a:rPr sz="2178" dirty="0">
                <a:latin typeface="Verdana"/>
                <a:cs typeface="Verdana"/>
              </a:rPr>
              <a:t>•	Sequencing by</a:t>
            </a:r>
            <a:r>
              <a:rPr sz="2178" spc="9" dirty="0">
                <a:latin typeface="Verdana"/>
                <a:cs typeface="Verdana"/>
              </a:rPr>
              <a:t> </a:t>
            </a:r>
            <a:r>
              <a:rPr sz="2178" spc="-5" dirty="0">
                <a:latin typeface="Verdana"/>
                <a:cs typeface="Verdana"/>
              </a:rPr>
              <a:t>Synthesis</a:t>
            </a:r>
            <a:endParaRPr sz="2178" dirty="0">
              <a:latin typeface="Verdana"/>
              <a:cs typeface="Verdana"/>
            </a:endParaRPr>
          </a:p>
          <a:p>
            <a:pPr marL="425905">
              <a:spcBef>
                <a:spcPts val="208"/>
              </a:spcBef>
            </a:pPr>
            <a:r>
              <a:rPr sz="1815" dirty="0">
                <a:latin typeface="Verdana"/>
                <a:cs typeface="Verdana"/>
              </a:rPr>
              <a:t>– </a:t>
            </a:r>
            <a:r>
              <a:rPr sz="1815" spc="-5" dirty="0">
                <a:latin typeface="Verdana"/>
                <a:cs typeface="Verdana"/>
              </a:rPr>
              <a:t>454</a:t>
            </a:r>
            <a:r>
              <a:rPr sz="1815" spc="-394" dirty="0">
                <a:latin typeface="Verdana"/>
                <a:cs typeface="Verdana"/>
              </a:rPr>
              <a:t> </a:t>
            </a:r>
            <a:r>
              <a:rPr sz="1815" i="1" spc="-5" dirty="0">
                <a:latin typeface="Verdana"/>
                <a:cs typeface="Verdana"/>
              </a:rPr>
              <a:t>Pyrosequencing</a:t>
            </a:r>
            <a:endParaRPr sz="1815" dirty="0">
              <a:latin typeface="Verdana"/>
              <a:cs typeface="Verdana"/>
            </a:endParaRPr>
          </a:p>
          <a:p>
            <a:pPr marL="425905">
              <a:spcBef>
                <a:spcPts val="218"/>
              </a:spcBef>
            </a:pPr>
            <a:r>
              <a:rPr sz="1815" dirty="0">
                <a:latin typeface="Verdana"/>
                <a:cs typeface="Verdana"/>
              </a:rPr>
              <a:t>– </a:t>
            </a:r>
            <a:r>
              <a:rPr sz="1815" spc="-5" dirty="0">
                <a:latin typeface="Verdana"/>
                <a:cs typeface="Verdana"/>
              </a:rPr>
              <a:t>Illumina </a:t>
            </a:r>
            <a:r>
              <a:rPr sz="1815" i="1" spc="-5" dirty="0">
                <a:latin typeface="Verdana"/>
                <a:cs typeface="Verdana"/>
              </a:rPr>
              <a:t>Reversible </a:t>
            </a:r>
            <a:r>
              <a:rPr sz="1815" i="1" dirty="0">
                <a:latin typeface="Verdana"/>
                <a:cs typeface="Verdana"/>
              </a:rPr>
              <a:t>Terminator</a:t>
            </a:r>
            <a:r>
              <a:rPr sz="1815" i="1" spc="-439" dirty="0">
                <a:latin typeface="Verdana"/>
                <a:cs typeface="Verdana"/>
              </a:rPr>
              <a:t> </a:t>
            </a:r>
            <a:r>
              <a:rPr sz="1815" i="1" dirty="0">
                <a:latin typeface="Verdana"/>
                <a:cs typeface="Verdana"/>
              </a:rPr>
              <a:t>Chemistry</a:t>
            </a:r>
            <a:endParaRPr sz="1815" dirty="0">
              <a:latin typeface="Verdana"/>
              <a:cs typeface="Verdana"/>
            </a:endParaRPr>
          </a:p>
          <a:p>
            <a:pPr marL="425905">
              <a:spcBef>
                <a:spcPts val="218"/>
              </a:spcBef>
              <a:tabLst>
                <a:tab pos="2161799" algn="l"/>
              </a:tabLst>
            </a:pPr>
            <a:r>
              <a:rPr sz="1815" dirty="0">
                <a:latin typeface="Verdana"/>
                <a:cs typeface="Verdana"/>
              </a:rPr>
              <a:t>–</a:t>
            </a:r>
            <a:r>
              <a:rPr sz="1815" spc="259" dirty="0">
                <a:latin typeface="Verdana"/>
                <a:cs typeface="Verdana"/>
              </a:rPr>
              <a:t> </a:t>
            </a:r>
            <a:r>
              <a:rPr sz="1815" spc="-5" dirty="0">
                <a:latin typeface="Verdana"/>
                <a:cs typeface="Verdana"/>
              </a:rPr>
              <a:t>Ion Torrent	</a:t>
            </a:r>
            <a:r>
              <a:rPr sz="1815" i="1" spc="-5" dirty="0">
                <a:latin typeface="Verdana"/>
                <a:cs typeface="Verdana"/>
              </a:rPr>
              <a:t>Ion Semiconductor</a:t>
            </a:r>
            <a:r>
              <a:rPr sz="1815" i="1" spc="-50" dirty="0">
                <a:latin typeface="Verdana"/>
                <a:cs typeface="Verdana"/>
              </a:rPr>
              <a:t> </a:t>
            </a:r>
            <a:r>
              <a:rPr sz="1815" i="1" spc="-5" dirty="0">
                <a:latin typeface="Verdana"/>
                <a:cs typeface="Verdana"/>
              </a:rPr>
              <a:t>Sequencing</a:t>
            </a:r>
            <a:endParaRPr sz="1815" dirty="0">
              <a:latin typeface="Verdana"/>
              <a:cs typeface="Verdana"/>
            </a:endParaRPr>
          </a:p>
          <a:p>
            <a:pPr marL="11527">
              <a:spcBef>
                <a:spcPts val="272"/>
              </a:spcBef>
              <a:tabLst>
                <a:tab pos="322166" algn="l"/>
              </a:tabLst>
            </a:pPr>
            <a:r>
              <a:rPr sz="2178" dirty="0">
                <a:latin typeface="Verdana"/>
                <a:cs typeface="Verdana"/>
              </a:rPr>
              <a:t>•	Sequencing by</a:t>
            </a:r>
            <a:r>
              <a:rPr sz="2178" spc="9" dirty="0">
                <a:latin typeface="Verdana"/>
                <a:cs typeface="Verdana"/>
              </a:rPr>
              <a:t> </a:t>
            </a:r>
            <a:r>
              <a:rPr sz="2178" spc="-5" dirty="0">
                <a:latin typeface="Verdana"/>
                <a:cs typeface="Verdana"/>
              </a:rPr>
              <a:t>ligation</a:t>
            </a:r>
            <a:endParaRPr sz="2178" dirty="0">
              <a:latin typeface="Verdana"/>
              <a:cs typeface="Verdana"/>
            </a:endParaRPr>
          </a:p>
          <a:p>
            <a:pPr marL="425905">
              <a:spcBef>
                <a:spcPts val="208"/>
              </a:spcBef>
            </a:pPr>
            <a:r>
              <a:rPr sz="1815" dirty="0">
                <a:latin typeface="Verdana"/>
                <a:cs typeface="Verdana"/>
              </a:rPr>
              <a:t>– </a:t>
            </a:r>
            <a:r>
              <a:rPr sz="1815" spc="-5" dirty="0">
                <a:latin typeface="Verdana"/>
                <a:cs typeface="Verdana"/>
              </a:rPr>
              <a:t>SOLiD </a:t>
            </a:r>
            <a:r>
              <a:rPr sz="1815" dirty="0">
                <a:latin typeface="Verdana"/>
                <a:cs typeface="Verdana"/>
              </a:rPr>
              <a:t>– 2 </a:t>
            </a:r>
            <a:r>
              <a:rPr sz="1815" spc="-5" dirty="0">
                <a:latin typeface="Verdana"/>
                <a:cs typeface="Verdana"/>
              </a:rPr>
              <a:t>base</a:t>
            </a:r>
            <a:r>
              <a:rPr sz="1815" spc="-417" dirty="0">
                <a:latin typeface="Verdana"/>
                <a:cs typeface="Verdana"/>
              </a:rPr>
              <a:t> </a:t>
            </a:r>
            <a:r>
              <a:rPr sz="1815" spc="-5" dirty="0">
                <a:latin typeface="Verdana"/>
                <a:cs typeface="Verdana"/>
              </a:rPr>
              <a:t>encoding</a:t>
            </a:r>
            <a:endParaRPr sz="1815" dirty="0">
              <a:latin typeface="Verdana"/>
              <a:cs typeface="Verdana"/>
            </a:endParaRPr>
          </a:p>
          <a:p>
            <a:pPr marL="11527">
              <a:spcBef>
                <a:spcPts val="268"/>
              </a:spcBef>
              <a:tabLst>
                <a:tab pos="322166" algn="l"/>
              </a:tabLst>
            </a:pPr>
            <a:r>
              <a:rPr sz="2178" dirty="0">
                <a:latin typeface="Verdana"/>
                <a:cs typeface="Verdana"/>
              </a:rPr>
              <a:t>•	</a:t>
            </a:r>
            <a:r>
              <a:rPr sz="2178" spc="-5" dirty="0">
                <a:latin typeface="Verdana"/>
                <a:cs typeface="Verdana"/>
              </a:rPr>
              <a:t>Dramatic reduction </a:t>
            </a:r>
            <a:r>
              <a:rPr sz="2178" dirty="0">
                <a:latin typeface="Verdana"/>
                <a:cs typeface="Verdana"/>
              </a:rPr>
              <a:t>in </a:t>
            </a:r>
            <a:r>
              <a:rPr sz="2178" spc="-5" dirty="0">
                <a:latin typeface="Verdana"/>
                <a:cs typeface="Verdana"/>
              </a:rPr>
              <a:t>cost of</a:t>
            </a:r>
            <a:r>
              <a:rPr sz="2178" spc="109" dirty="0">
                <a:latin typeface="Verdana"/>
                <a:cs typeface="Verdana"/>
              </a:rPr>
              <a:t> </a:t>
            </a:r>
            <a:r>
              <a:rPr sz="2178" spc="-5" dirty="0">
                <a:latin typeface="Verdana"/>
                <a:cs typeface="Verdana"/>
              </a:rPr>
              <a:t>sequencing</a:t>
            </a:r>
            <a:endParaRPr sz="2178" dirty="0">
              <a:latin typeface="Verdana"/>
              <a:cs typeface="Verdana"/>
            </a:endParaRPr>
          </a:p>
          <a:p>
            <a:pPr marL="686404" marR="47258" indent="-260499">
              <a:lnSpc>
                <a:spcPts val="1960"/>
              </a:lnSpc>
              <a:spcBef>
                <a:spcPts val="458"/>
              </a:spcBef>
            </a:pPr>
            <a:r>
              <a:rPr sz="1815" dirty="0">
                <a:latin typeface="Verdana"/>
                <a:cs typeface="Verdana"/>
              </a:rPr>
              <a:t>– GS-FLX </a:t>
            </a:r>
            <a:r>
              <a:rPr sz="1815" spc="-5" dirty="0">
                <a:latin typeface="Verdana"/>
                <a:cs typeface="Verdana"/>
              </a:rPr>
              <a:t>provides </a:t>
            </a:r>
            <a:r>
              <a:rPr sz="1815" dirty="0">
                <a:latin typeface="Verdana"/>
                <a:cs typeface="Verdana"/>
              </a:rPr>
              <a:t>&gt; </a:t>
            </a:r>
            <a:r>
              <a:rPr sz="1815" spc="-5" dirty="0">
                <a:latin typeface="Verdana"/>
                <a:cs typeface="Verdana"/>
              </a:rPr>
              <a:t>100x decrease </a:t>
            </a:r>
            <a:r>
              <a:rPr sz="1815" spc="-9" dirty="0">
                <a:latin typeface="Verdana"/>
                <a:cs typeface="Verdana"/>
              </a:rPr>
              <a:t>in </a:t>
            </a:r>
            <a:r>
              <a:rPr sz="1815" spc="-5" dirty="0">
                <a:latin typeface="Verdana"/>
                <a:cs typeface="Verdana"/>
              </a:rPr>
              <a:t>costs compared </a:t>
            </a:r>
            <a:r>
              <a:rPr sz="1815" dirty="0">
                <a:latin typeface="Verdana"/>
                <a:cs typeface="Verdana"/>
              </a:rPr>
              <a:t>to  </a:t>
            </a:r>
            <a:r>
              <a:rPr sz="1815" spc="-5" dirty="0">
                <a:latin typeface="Verdana"/>
                <a:cs typeface="Verdana"/>
              </a:rPr>
              <a:t>Sanger</a:t>
            </a:r>
            <a:r>
              <a:rPr sz="1815" spc="-27" dirty="0">
                <a:latin typeface="Verdana"/>
                <a:cs typeface="Verdana"/>
              </a:rPr>
              <a:t> </a:t>
            </a:r>
            <a:r>
              <a:rPr sz="1815" spc="-5" dirty="0">
                <a:latin typeface="Verdana"/>
                <a:cs typeface="Verdana"/>
              </a:rPr>
              <a:t>Sequencing</a:t>
            </a:r>
            <a:endParaRPr sz="1815" dirty="0">
              <a:latin typeface="Verdana"/>
              <a:cs typeface="Verdana"/>
            </a:endParaRPr>
          </a:p>
          <a:p>
            <a:pPr marL="425905">
              <a:spcBef>
                <a:spcPts val="190"/>
              </a:spcBef>
            </a:pPr>
            <a:r>
              <a:rPr sz="1815" dirty="0">
                <a:latin typeface="Verdana"/>
                <a:cs typeface="Verdana"/>
              </a:rPr>
              <a:t>– </a:t>
            </a:r>
            <a:r>
              <a:rPr sz="1815" spc="-9" dirty="0">
                <a:latin typeface="Verdana"/>
                <a:cs typeface="Verdana"/>
              </a:rPr>
              <a:t>HiSeq </a:t>
            </a:r>
            <a:r>
              <a:rPr sz="1815" dirty="0">
                <a:latin typeface="Verdana"/>
                <a:cs typeface="Verdana"/>
              </a:rPr>
              <a:t>and </a:t>
            </a:r>
            <a:r>
              <a:rPr sz="1815" spc="-5" dirty="0">
                <a:latin typeface="Verdana"/>
                <a:cs typeface="Verdana"/>
              </a:rPr>
              <a:t>SOLiD </a:t>
            </a:r>
            <a:r>
              <a:rPr sz="1815" dirty="0">
                <a:latin typeface="Verdana"/>
                <a:cs typeface="Verdana"/>
              </a:rPr>
              <a:t>&gt; </a:t>
            </a:r>
            <a:r>
              <a:rPr sz="1815" spc="-5" dirty="0">
                <a:latin typeface="Verdana"/>
                <a:cs typeface="Verdana"/>
              </a:rPr>
              <a:t>100x decrease </a:t>
            </a:r>
            <a:r>
              <a:rPr sz="1815" spc="-9" dirty="0">
                <a:latin typeface="Verdana"/>
                <a:cs typeface="Verdana"/>
              </a:rPr>
              <a:t>in </a:t>
            </a:r>
            <a:r>
              <a:rPr sz="1815" spc="-5" dirty="0">
                <a:latin typeface="Verdana"/>
                <a:cs typeface="Verdana"/>
              </a:rPr>
              <a:t>costs over</a:t>
            </a:r>
            <a:r>
              <a:rPr sz="1815" spc="-413" dirty="0">
                <a:latin typeface="Verdana"/>
                <a:cs typeface="Verdana"/>
              </a:rPr>
              <a:t> </a:t>
            </a:r>
            <a:r>
              <a:rPr sz="1815" spc="-5" dirty="0">
                <a:latin typeface="Verdana"/>
                <a:cs typeface="Verdana"/>
              </a:rPr>
              <a:t>GS-FLX</a:t>
            </a:r>
            <a:endParaRPr sz="1815" dirty="0">
              <a:latin typeface="Verdana"/>
              <a:cs typeface="Verdana"/>
            </a:endParaRPr>
          </a:p>
        </p:txBody>
      </p:sp>
    </p:spTree>
    <p:extLst>
      <p:ext uri="{BB962C8B-B14F-4D97-AF65-F5344CB8AC3E}">
        <p14:creationId xmlns:p14="http://schemas.microsoft.com/office/powerpoint/2010/main" val="789096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2616" y="1636776"/>
            <a:ext cx="6564618" cy="707886"/>
          </a:xfrm>
          <a:prstGeom prst="rect">
            <a:avLst/>
          </a:prstGeom>
          <a:noFill/>
        </p:spPr>
        <p:txBody>
          <a:bodyPr wrap="none" rtlCol="0">
            <a:spAutoFit/>
          </a:bodyPr>
          <a:lstStyle/>
          <a:p>
            <a:r>
              <a:rPr lang="en-US" altLang="zh-CN" sz="4000" b="1" dirty="0" smtClean="0">
                <a:latin typeface="Arial" panose="020B0604020202020204" pitchFamily="34" charset="0"/>
                <a:cs typeface="Arial" panose="020B0604020202020204" pitchFamily="34" charset="0"/>
              </a:rPr>
              <a:t>3</a:t>
            </a:r>
            <a:r>
              <a:rPr lang="en-US" altLang="zh-CN" sz="4000" b="1" baseline="30000" dirty="0" smtClean="0">
                <a:latin typeface="Arial" panose="020B0604020202020204" pitchFamily="34" charset="0"/>
                <a:cs typeface="Arial" panose="020B0604020202020204" pitchFamily="34" charset="0"/>
              </a:rPr>
              <a:t>rd</a:t>
            </a:r>
            <a:r>
              <a:rPr lang="en-US" altLang="zh-CN" sz="4000" b="1" dirty="0" smtClean="0">
                <a:latin typeface="Arial" panose="020B0604020202020204" pitchFamily="34" charset="0"/>
                <a:cs typeface="Arial" panose="020B0604020202020204" pitchFamily="34" charset="0"/>
              </a:rPr>
              <a:t> generation sequencing</a:t>
            </a:r>
            <a:endParaRPr lang="zh-CN" altLang="en-US" sz="4000" b="1" dirty="0">
              <a:latin typeface="Arial" panose="020B0604020202020204" pitchFamily="34" charset="0"/>
              <a:cs typeface="Arial" panose="020B0604020202020204" pitchFamily="34" charset="0"/>
            </a:endParaRPr>
          </a:p>
        </p:txBody>
      </p:sp>
      <p:sp>
        <p:nvSpPr>
          <p:cNvPr id="5" name="Rectangle 4"/>
          <p:cNvSpPr/>
          <p:nvPr/>
        </p:nvSpPr>
        <p:spPr>
          <a:xfrm>
            <a:off x="3496570" y="3555230"/>
            <a:ext cx="5198859" cy="369332"/>
          </a:xfrm>
          <a:prstGeom prst="rect">
            <a:avLst/>
          </a:prstGeom>
        </p:spPr>
        <p:txBody>
          <a:bodyPr wrap="none">
            <a:spAutoFit/>
          </a:bodyPr>
          <a:lstStyle/>
          <a:p>
            <a:r>
              <a:rPr lang="en-US" altLang="zh-CN" b="1" dirty="0">
                <a:solidFill>
                  <a:srgbClr val="202122"/>
                </a:solidFill>
                <a:latin typeface="Arial" panose="020B0604020202020204" pitchFamily="34" charset="0"/>
              </a:rPr>
              <a:t>Single-molecule real-time (SMRT) sequencing</a:t>
            </a:r>
            <a:endParaRPr lang="zh-CN" altLang="en-US" b="1" dirty="0"/>
          </a:p>
        </p:txBody>
      </p:sp>
      <p:sp>
        <p:nvSpPr>
          <p:cNvPr id="6" name="Rectangle 5"/>
          <p:cNvSpPr/>
          <p:nvPr/>
        </p:nvSpPr>
        <p:spPr>
          <a:xfrm>
            <a:off x="3496570" y="4250174"/>
            <a:ext cx="3164071" cy="369332"/>
          </a:xfrm>
          <a:prstGeom prst="rect">
            <a:avLst/>
          </a:prstGeom>
        </p:spPr>
        <p:txBody>
          <a:bodyPr wrap="none">
            <a:spAutoFit/>
          </a:bodyPr>
          <a:lstStyle/>
          <a:p>
            <a:r>
              <a:rPr lang="en-US" altLang="zh-CN" b="1" dirty="0" err="1">
                <a:solidFill>
                  <a:srgbClr val="455556"/>
                </a:solidFill>
                <a:latin typeface="Arial" panose="020B0604020202020204" pitchFamily="34" charset="0"/>
                <a:cs typeface="Arial" panose="020B0604020202020204" pitchFamily="34" charset="0"/>
              </a:rPr>
              <a:t>Nanopore</a:t>
            </a:r>
            <a:r>
              <a:rPr lang="en-US" altLang="zh-CN" b="1" dirty="0">
                <a:solidFill>
                  <a:srgbClr val="455556"/>
                </a:solidFill>
                <a:latin typeface="Arial" panose="020B0604020202020204" pitchFamily="34" charset="0"/>
                <a:cs typeface="Arial" panose="020B0604020202020204" pitchFamily="34" charset="0"/>
              </a:rPr>
              <a:t> DNA sequencing</a:t>
            </a:r>
          </a:p>
        </p:txBody>
      </p:sp>
    </p:spTree>
    <p:extLst>
      <p:ext uri="{BB962C8B-B14F-4D97-AF65-F5344CB8AC3E}">
        <p14:creationId xmlns:p14="http://schemas.microsoft.com/office/powerpoint/2010/main" val="200520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15336" y="1598523"/>
            <a:ext cx="7300024" cy="2604564"/>
          </a:xfrm>
          <a:prstGeom prst="rect">
            <a:avLst/>
          </a:prstGeom>
        </p:spPr>
        <p:txBody>
          <a:bodyPr vert="horz" wrap="square" lIns="0" tIns="99700" rIns="0" bIns="0" rtlCol="0">
            <a:spAutoFit/>
          </a:bodyPr>
          <a:lstStyle/>
          <a:p>
            <a:pPr marL="11527">
              <a:spcBef>
                <a:spcPts val="785"/>
              </a:spcBef>
            </a:pPr>
            <a:r>
              <a:rPr sz="2904" dirty="0">
                <a:latin typeface="Verdana"/>
                <a:cs typeface="Verdana"/>
              </a:rPr>
              <a:t>• </a:t>
            </a:r>
            <a:r>
              <a:rPr sz="2904" spc="-5" dirty="0">
                <a:latin typeface="Verdana"/>
                <a:cs typeface="Verdana"/>
              </a:rPr>
              <a:t>Uses </a:t>
            </a:r>
            <a:r>
              <a:rPr sz="2904" dirty="0">
                <a:latin typeface="Verdana"/>
                <a:cs typeface="Verdana"/>
              </a:rPr>
              <a:t>DNA</a:t>
            </a:r>
            <a:r>
              <a:rPr sz="2904" spc="-182" dirty="0">
                <a:latin typeface="Verdana"/>
                <a:cs typeface="Verdana"/>
              </a:rPr>
              <a:t> </a:t>
            </a:r>
            <a:r>
              <a:rPr sz="2904" spc="-5" dirty="0">
                <a:latin typeface="Verdana"/>
                <a:cs typeface="Verdana"/>
              </a:rPr>
              <a:t>polymerase</a:t>
            </a:r>
            <a:endParaRPr sz="2904" dirty="0">
              <a:latin typeface="Verdana"/>
              <a:cs typeface="Verdana"/>
            </a:endParaRPr>
          </a:p>
          <a:p>
            <a:pPr marL="322166" marR="1592964" indent="-311216">
              <a:spcBef>
                <a:spcPts val="699"/>
              </a:spcBef>
            </a:pPr>
            <a:r>
              <a:rPr sz="2904" dirty="0">
                <a:latin typeface="Verdana"/>
                <a:cs typeface="Verdana"/>
              </a:rPr>
              <a:t>• All four </a:t>
            </a:r>
            <a:r>
              <a:rPr sz="2904" spc="-5" dirty="0">
                <a:latin typeface="Verdana"/>
                <a:cs typeface="Verdana"/>
              </a:rPr>
              <a:t>nucleotides, plus</a:t>
            </a:r>
            <a:r>
              <a:rPr sz="2904" spc="-213" dirty="0">
                <a:latin typeface="Verdana"/>
                <a:cs typeface="Verdana"/>
              </a:rPr>
              <a:t> </a:t>
            </a:r>
            <a:r>
              <a:rPr sz="2904" dirty="0">
                <a:latin typeface="Verdana"/>
                <a:cs typeface="Verdana"/>
              </a:rPr>
              <a:t>one  </a:t>
            </a:r>
            <a:r>
              <a:rPr sz="2904" spc="-5" dirty="0">
                <a:latin typeface="Verdana"/>
                <a:cs typeface="Verdana"/>
              </a:rPr>
              <a:t>dideoxynucleotide</a:t>
            </a:r>
            <a:r>
              <a:rPr sz="2904" spc="5" dirty="0">
                <a:latin typeface="Verdana"/>
                <a:cs typeface="Verdana"/>
              </a:rPr>
              <a:t> </a:t>
            </a:r>
            <a:r>
              <a:rPr sz="2904" dirty="0">
                <a:latin typeface="Verdana"/>
                <a:cs typeface="Verdana"/>
              </a:rPr>
              <a:t>(ddNTP)</a:t>
            </a:r>
          </a:p>
          <a:p>
            <a:pPr marL="11527">
              <a:spcBef>
                <a:spcPts val="694"/>
              </a:spcBef>
            </a:pPr>
            <a:r>
              <a:rPr sz="2904" dirty="0">
                <a:latin typeface="Verdana"/>
                <a:cs typeface="Verdana"/>
              </a:rPr>
              <a:t>• Random </a:t>
            </a:r>
            <a:r>
              <a:rPr sz="2904" spc="-5" dirty="0">
                <a:latin typeface="Verdana"/>
                <a:cs typeface="Verdana"/>
              </a:rPr>
              <a:t>termination at specific</a:t>
            </a:r>
            <a:r>
              <a:rPr sz="2904" spc="-163" dirty="0">
                <a:latin typeface="Verdana"/>
                <a:cs typeface="Verdana"/>
              </a:rPr>
              <a:t> </a:t>
            </a:r>
            <a:r>
              <a:rPr sz="2904" spc="-5" dirty="0">
                <a:latin typeface="Verdana"/>
                <a:cs typeface="Verdana"/>
              </a:rPr>
              <a:t>bases</a:t>
            </a:r>
            <a:endParaRPr sz="2904" dirty="0">
              <a:latin typeface="Verdana"/>
              <a:cs typeface="Verdana"/>
            </a:endParaRPr>
          </a:p>
          <a:p>
            <a:pPr marL="11527">
              <a:spcBef>
                <a:spcPts val="699"/>
              </a:spcBef>
            </a:pPr>
            <a:r>
              <a:rPr sz="2904" dirty="0">
                <a:latin typeface="Verdana"/>
                <a:cs typeface="Verdana"/>
              </a:rPr>
              <a:t>• Separate </a:t>
            </a:r>
            <a:r>
              <a:rPr sz="2904" spc="-5" dirty="0">
                <a:latin typeface="Verdana"/>
                <a:cs typeface="Verdana"/>
              </a:rPr>
              <a:t>by </a:t>
            </a:r>
            <a:r>
              <a:rPr sz="2904" dirty="0">
                <a:latin typeface="Verdana"/>
                <a:cs typeface="Verdana"/>
              </a:rPr>
              <a:t>gel</a:t>
            </a:r>
            <a:r>
              <a:rPr sz="2904" spc="-127" dirty="0">
                <a:latin typeface="Verdana"/>
                <a:cs typeface="Verdana"/>
              </a:rPr>
              <a:t> </a:t>
            </a:r>
            <a:r>
              <a:rPr sz="2904" spc="-5" dirty="0">
                <a:latin typeface="Verdana"/>
                <a:cs typeface="Verdana"/>
              </a:rPr>
              <a:t>electrophoresis</a:t>
            </a:r>
            <a:endParaRPr sz="2904" dirty="0">
              <a:latin typeface="Verdana"/>
              <a:cs typeface="Verdana"/>
            </a:endParaRPr>
          </a:p>
        </p:txBody>
      </p:sp>
      <p:sp>
        <p:nvSpPr>
          <p:cNvPr id="3" name="object 3"/>
          <p:cNvSpPr txBox="1">
            <a:spLocks noGrp="1"/>
          </p:cNvSpPr>
          <p:nvPr>
            <p:ph type="title"/>
          </p:nvPr>
        </p:nvSpPr>
        <p:spPr>
          <a:xfrm>
            <a:off x="1044982" y="565759"/>
            <a:ext cx="10440732" cy="569671"/>
          </a:xfrm>
          <a:prstGeom prst="rect">
            <a:avLst/>
          </a:prstGeom>
        </p:spPr>
        <p:txBody>
          <a:bodyPr vert="horz" wrap="square" lIns="0" tIns="10950" rIns="0" bIns="0" rtlCol="0" anchor="ctr">
            <a:spAutoFit/>
          </a:bodyPr>
          <a:lstStyle/>
          <a:p>
            <a:pPr marL="1281749" marR="4611" indent="-705423">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chain </a:t>
            </a:r>
            <a:r>
              <a:rPr sz="3630" spc="-9" dirty="0"/>
              <a:t>termination</a:t>
            </a:r>
            <a:r>
              <a:rPr sz="3630" spc="45" dirty="0"/>
              <a:t> </a:t>
            </a:r>
            <a:r>
              <a:rPr sz="3630" spc="-9" dirty="0"/>
              <a:t>method</a:t>
            </a:r>
            <a:endParaRPr sz="3630" dirty="0"/>
          </a:p>
        </p:txBody>
      </p:sp>
      <p:sp>
        <p:nvSpPr>
          <p:cNvPr id="4" name="object 4"/>
          <p:cNvSpPr/>
          <p:nvPr/>
        </p:nvSpPr>
        <p:spPr>
          <a:xfrm>
            <a:off x="3943921" y="4443984"/>
            <a:ext cx="4297336" cy="1554480"/>
          </a:xfrm>
          <a:prstGeom prst="rect">
            <a:avLst/>
          </a:prstGeom>
          <a:blipFill>
            <a:blip r:embed="rId2" cstate="print"/>
            <a:stretch>
              <a:fillRect/>
            </a:stretch>
          </a:blipFill>
        </p:spPr>
        <p:txBody>
          <a:bodyPr wrap="square" lIns="0" tIns="0" rIns="0" bIns="0" rtlCol="0"/>
          <a:lstStyle/>
          <a:p>
            <a:endParaRPr sz="1634"/>
          </a:p>
        </p:txBody>
      </p:sp>
      <p:sp>
        <p:nvSpPr>
          <p:cNvPr id="5" name="object 5"/>
          <p:cNvSpPr txBox="1"/>
          <p:nvPr/>
        </p:nvSpPr>
        <p:spPr>
          <a:xfrm>
            <a:off x="4549560" y="6190964"/>
            <a:ext cx="1112840"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deoxynucleotide</a:t>
            </a:r>
            <a:endParaRPr sz="1089" dirty="0">
              <a:latin typeface="Arial"/>
              <a:cs typeface="Arial"/>
            </a:endParaRPr>
          </a:p>
        </p:txBody>
      </p:sp>
      <p:sp>
        <p:nvSpPr>
          <p:cNvPr id="6" name="object 6"/>
          <p:cNvSpPr txBox="1"/>
          <p:nvPr/>
        </p:nvSpPr>
        <p:spPr>
          <a:xfrm>
            <a:off x="6888117" y="6190963"/>
            <a:ext cx="1235593"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dideoxynucleotide</a:t>
            </a:r>
            <a:endParaRPr sz="1089" dirty="0">
              <a:latin typeface="Arial"/>
              <a:cs typeface="Arial"/>
            </a:endParaRPr>
          </a:p>
        </p:txBody>
      </p:sp>
    </p:spTree>
    <p:extLst>
      <p:ext uri="{BB962C8B-B14F-4D97-AF65-F5344CB8AC3E}">
        <p14:creationId xmlns:p14="http://schemas.microsoft.com/office/powerpoint/2010/main" val="1472607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6098" y="1232654"/>
            <a:ext cx="7994496" cy="523220"/>
          </a:xfrm>
          <a:prstGeom prst="rect">
            <a:avLst/>
          </a:prstGeom>
        </p:spPr>
        <p:txBody>
          <a:bodyPr wrap="none">
            <a:spAutoFit/>
          </a:bodyPr>
          <a:lstStyle/>
          <a:p>
            <a:r>
              <a:rPr lang="en-US" altLang="zh-CN" sz="2800" b="1" dirty="0">
                <a:solidFill>
                  <a:srgbClr val="202122"/>
                </a:solidFill>
                <a:latin typeface="Arial" panose="020B0604020202020204" pitchFamily="34" charset="0"/>
              </a:rPr>
              <a:t>Single-molecule real-time (SMRT) sequencing</a:t>
            </a:r>
            <a:endParaRPr lang="zh-CN" altLang="en-US" sz="2800" b="1" dirty="0"/>
          </a:p>
        </p:txBody>
      </p:sp>
      <p:sp>
        <p:nvSpPr>
          <p:cNvPr id="5" name="Rectangle 4"/>
          <p:cNvSpPr/>
          <p:nvPr/>
        </p:nvSpPr>
        <p:spPr>
          <a:xfrm>
            <a:off x="1694119" y="4120813"/>
            <a:ext cx="5390002" cy="369332"/>
          </a:xfrm>
          <a:prstGeom prst="rect">
            <a:avLst/>
          </a:prstGeom>
        </p:spPr>
        <p:txBody>
          <a:bodyPr wrap="none">
            <a:spAutoFit/>
          </a:bodyPr>
          <a:lstStyle/>
          <a:p>
            <a:r>
              <a:rPr lang="zh-CN" altLang="en-US" dirty="0"/>
              <a:t>https://www.pacb.com/smrt-science/smrt-sequencing/</a:t>
            </a:r>
          </a:p>
        </p:txBody>
      </p:sp>
      <p:sp>
        <p:nvSpPr>
          <p:cNvPr id="6" name="TextBox 5"/>
          <p:cNvSpPr txBox="1"/>
          <p:nvPr/>
        </p:nvSpPr>
        <p:spPr>
          <a:xfrm>
            <a:off x="1104038" y="3648456"/>
            <a:ext cx="1569660" cy="369332"/>
          </a:xfrm>
          <a:prstGeom prst="rect">
            <a:avLst/>
          </a:prstGeom>
          <a:noFill/>
        </p:spPr>
        <p:txBody>
          <a:bodyPr wrap="none" rtlCol="0">
            <a:spAutoFit/>
          </a:bodyPr>
          <a:lstStyle/>
          <a:p>
            <a:r>
              <a:rPr lang="zh-CN" altLang="en-US" b="1" dirty="0" smtClean="0"/>
              <a:t>参考视频链接</a:t>
            </a:r>
            <a:endParaRPr lang="zh-CN" altLang="en-US" b="1" dirty="0"/>
          </a:p>
        </p:txBody>
      </p:sp>
      <p:pic>
        <p:nvPicPr>
          <p:cNvPr id="1026" name="Picture 2" descr="https://www.pacb.com/wp-content/uploads/Product-Sequel-IIe-System-Hero-292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199" y="2885873"/>
            <a:ext cx="27813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3448" y="5923085"/>
            <a:ext cx="2828403" cy="400110"/>
          </a:xfrm>
          <a:prstGeom prst="rect">
            <a:avLst/>
          </a:prstGeom>
          <a:noFill/>
        </p:spPr>
        <p:txBody>
          <a:bodyPr wrap="none" rtlCol="0">
            <a:spAutoFit/>
          </a:bodyPr>
          <a:lstStyle/>
          <a:p>
            <a:r>
              <a:rPr lang="en-US" altLang="zh-CN" sz="2000" b="1" dirty="0"/>
              <a:t>PAC BIO Sequel II </a:t>
            </a:r>
            <a:r>
              <a:rPr lang="en-US" altLang="zh-CN" sz="2000" b="1" dirty="0" smtClean="0"/>
              <a:t>System</a:t>
            </a:r>
            <a:endParaRPr lang="zh-CN" altLang="en-US" sz="2000" b="1" dirty="0"/>
          </a:p>
        </p:txBody>
      </p:sp>
    </p:spTree>
    <p:extLst>
      <p:ext uri="{BB962C8B-B14F-4D97-AF65-F5344CB8AC3E}">
        <p14:creationId xmlns:p14="http://schemas.microsoft.com/office/powerpoint/2010/main" val="2576455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of SMRT Sequencing Technology. Sequencing starts with preparing a library from double stranded DNA (A) to which hairpin adapters are ligated (B). This library is thereafter loaded onto a SMRT Cell made up of nanoscale observation chambers (Zero Mode Waveguides (ZMWs)). The DNA molecules in the library will be pulled to the bottom of the ZMW where the polymerase will incorporate fluorescently labelled nucleotides (C). Note that not all ZMWs will contain a DNA molecule because the library is loaded by diffusion. The fluorescence emitted by the nucleotides is recorded by a camera in real-time. Hence, not only the fluorescence color can be registered, but also the time between nucleotide incorporation which is called the interpulse duration (IPD) (D, right panel). When a sequencing polymerase encounters nucleotides on the DNA strand containing an (epigenetic) modification, like for example a 6-methyl adenosine modification (E, left panel), then the IPD will be delayed (E, right panel) compared to non-methylated DNA (D, right panel). Due to the circular structure of the library, a short insert will be covered multiple times by the continuous long read (CLR). Each pass of the original DNA molecule is termed a subread, which can be combined into one highly accurate consensus sequence termed a circular consensus sequence (CCS) or reads-of-insert (ROI) (F–H, left panel). Though SMRT sequencing always uses a circular template, long insert libraries typically only have a single pass and hence generate a linear sequence with single pass error rates (black nucleotides) (FG, right panel). Afterwards, overlapping single passes can be combined into one consensus sequence of high quality (H, right panel). Overall, CCS reads have the advantage of being very accurate while single passes stand out for their long read lengths (&gt;20 k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702" y="402336"/>
            <a:ext cx="2148713" cy="599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49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15079300"/>
              </p:ext>
            </p:extLst>
          </p:nvPr>
        </p:nvGraphicFramePr>
        <p:xfrm>
          <a:off x="810768" y="2593118"/>
          <a:ext cx="10515600" cy="2651760"/>
        </p:xfrm>
        <a:graphic>
          <a:graphicData uri="http://schemas.openxmlformats.org/drawingml/2006/table">
            <a:tbl>
              <a:tblPr/>
              <a:tblGrid>
                <a:gridCol w="2103120"/>
                <a:gridCol w="2103120"/>
                <a:gridCol w="2103120"/>
                <a:gridCol w="2103120"/>
                <a:gridCol w="2103120"/>
              </a:tblGrid>
              <a:tr h="0">
                <a:tc>
                  <a:txBody>
                    <a:bodyPr/>
                    <a:lstStyle/>
                    <a:p>
                      <a:pPr algn="l" fontAlgn="base"/>
                      <a:r>
                        <a:rPr lang="en-US" b="1">
                          <a:effectLst/>
                          <a:latin typeface="inherit"/>
                        </a:rPr>
                        <a:t>Platform</a:t>
                      </a:r>
                    </a:p>
                  </a:txBody>
                  <a:tcPr anchor="ctr">
                    <a:lnL>
                      <a:noFill/>
                    </a:lnL>
                    <a:lnR>
                      <a:noFill/>
                    </a:lnR>
                    <a:lnT>
                      <a:noFill/>
                    </a:lnT>
                    <a:lnB w="762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a:effectLst/>
                          <a:latin typeface="inherit"/>
                        </a:rPr>
                        <a:t>Read length</a:t>
                      </a:r>
                    </a:p>
                  </a:txBody>
                  <a:tcPr anchor="ctr">
                    <a:lnL>
                      <a:noFill/>
                    </a:lnL>
                    <a:lnR>
                      <a:noFill/>
                    </a:lnR>
                    <a:lnT>
                      <a:noFill/>
                    </a:lnT>
                    <a:lnB w="762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a:effectLst/>
                          <a:latin typeface="inherit"/>
                        </a:rPr>
                        <a:t>Number reads</a:t>
                      </a:r>
                    </a:p>
                  </a:txBody>
                  <a:tcPr anchor="ctr">
                    <a:lnL>
                      <a:noFill/>
                    </a:lnL>
                    <a:lnR>
                      <a:noFill/>
                    </a:lnR>
                    <a:lnT>
                      <a:noFill/>
                    </a:lnT>
                    <a:lnB w="762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a:effectLst/>
                          <a:latin typeface="inherit"/>
                        </a:rPr>
                        <a:t>Error rate</a:t>
                      </a:r>
                    </a:p>
                  </a:txBody>
                  <a:tcPr anchor="ctr">
                    <a:lnL>
                      <a:noFill/>
                    </a:lnL>
                    <a:lnR>
                      <a:noFill/>
                    </a:lnR>
                    <a:lnT>
                      <a:noFill/>
                    </a:lnT>
                    <a:lnB w="7620" cap="flat" cmpd="sng" algn="ctr">
                      <a:solidFill>
                        <a:srgbClr val="CFD5E4"/>
                      </a:solidFill>
                      <a:prstDash val="solid"/>
                      <a:round/>
                      <a:headEnd type="none" w="med" len="med"/>
                      <a:tailEnd type="none" w="med" len="med"/>
                    </a:lnB>
                    <a:solidFill>
                      <a:srgbClr val="F2F5F9"/>
                    </a:solidFill>
                  </a:tcPr>
                </a:tc>
                <a:tc>
                  <a:txBody>
                    <a:bodyPr/>
                    <a:lstStyle/>
                    <a:p>
                      <a:pPr algn="l" fontAlgn="base"/>
                      <a:r>
                        <a:rPr lang="en-US" b="1">
                          <a:effectLst/>
                          <a:latin typeface="inherit"/>
                        </a:rPr>
                        <a:t>Run rime</a:t>
                      </a:r>
                    </a:p>
                  </a:txBody>
                  <a:tcPr anchor="ctr">
                    <a:lnL>
                      <a:noFill/>
                    </a:lnL>
                    <a:lnR>
                      <a:noFill/>
                    </a:lnR>
                    <a:lnT>
                      <a:noFill/>
                    </a:lnT>
                    <a:lnB w="7620" cap="flat" cmpd="sng" algn="ctr">
                      <a:solidFill>
                        <a:srgbClr val="CFD5E4"/>
                      </a:solidFill>
                      <a:prstDash val="solid"/>
                      <a:round/>
                      <a:headEnd type="none" w="med" len="med"/>
                      <a:tailEnd type="none" w="med" len="med"/>
                    </a:lnB>
                    <a:solidFill>
                      <a:srgbClr val="F2F5F9"/>
                    </a:solidFill>
                  </a:tcPr>
                </a:tc>
              </a:tr>
              <a:tr h="0">
                <a:tc>
                  <a:txBody>
                    <a:bodyPr/>
                    <a:lstStyle/>
                    <a:p>
                      <a:pPr algn="l" fontAlgn="t"/>
                      <a:r>
                        <a:rPr lang="it-IT">
                          <a:effectLst/>
                          <a:latin typeface="inherit"/>
                        </a:rPr>
                        <a:t>PacBio RSII (per SMRT cell)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Average 10–16 kb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zh-CN" altLang="en-US">
                          <a:effectLst/>
                          <a:latin typeface="inherit"/>
                        </a:rPr>
                        <a:t>∼</a:t>
                      </a:r>
                      <a:r>
                        <a:rPr lang="en-US" altLang="zh-CN">
                          <a:effectLst/>
                          <a:latin typeface="inherit"/>
                        </a:rPr>
                        <a:t>55 000 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ltLang="zh-CN">
                          <a:effectLst/>
                          <a:latin typeface="inherit"/>
                        </a:rPr>
                        <a:t>13–15%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0.5–6 hours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r>
              <a:tr h="0">
                <a:tc>
                  <a:txBody>
                    <a:bodyPr/>
                    <a:lstStyle/>
                    <a:p>
                      <a:pPr algn="l" fontAlgn="t"/>
                      <a:r>
                        <a:rPr lang="it-IT">
                          <a:effectLst/>
                          <a:latin typeface="inherit"/>
                        </a:rPr>
                        <a:t>PacBio Sequel (per SMRT cell)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Average 10–14 kb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zh-CN" altLang="en-US">
                          <a:effectLst/>
                          <a:latin typeface="inherit"/>
                        </a:rPr>
                        <a:t>∼</a:t>
                      </a:r>
                      <a:r>
                        <a:rPr lang="en-US" altLang="zh-CN">
                          <a:effectLst/>
                          <a:latin typeface="inherit"/>
                        </a:rPr>
                        <a:t>365 000 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ltLang="zh-CN">
                          <a:effectLst/>
                          <a:latin typeface="inherit"/>
                        </a:rPr>
                        <a:t>13–15%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0.5–10 hours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r>
              <a:tr h="0">
                <a:tc>
                  <a:txBody>
                    <a:bodyPr/>
                    <a:lstStyle/>
                    <a:p>
                      <a:pPr algn="l" fontAlgn="t"/>
                      <a:r>
                        <a:rPr lang="en-US">
                          <a:effectLst/>
                          <a:latin typeface="inherit"/>
                        </a:rPr>
                        <a:t>Illumina HiSeq 4000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2 × 150 bp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5 billion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zh-CN" altLang="en-US">
                          <a:effectLst/>
                          <a:latin typeface="inherit"/>
                        </a:rPr>
                        <a:t>∼</a:t>
                      </a:r>
                      <a:r>
                        <a:rPr lang="en-US" altLang="zh-CN">
                          <a:effectLst/>
                          <a:latin typeface="inherit"/>
                        </a:rPr>
                        <a:t>0.1%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&lt;1–3.5 days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r>
              <a:tr h="0">
                <a:tc>
                  <a:txBody>
                    <a:bodyPr/>
                    <a:lstStyle/>
                    <a:p>
                      <a:pPr algn="l" fontAlgn="t"/>
                      <a:r>
                        <a:rPr lang="en-US">
                          <a:effectLst/>
                          <a:latin typeface="inherit"/>
                        </a:rPr>
                        <a:t>Illumina MiSeq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2 × 300 bp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a:effectLst/>
                          <a:latin typeface="inherit"/>
                        </a:rPr>
                        <a:t>25 million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zh-CN" altLang="en-US">
                          <a:effectLst/>
                          <a:latin typeface="inherit"/>
                        </a:rPr>
                        <a:t>∼</a:t>
                      </a:r>
                      <a:r>
                        <a:rPr lang="en-US" altLang="zh-CN">
                          <a:effectLst/>
                          <a:latin typeface="inherit"/>
                        </a:rPr>
                        <a:t>0.1%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c>
                  <a:txBody>
                    <a:bodyPr/>
                    <a:lstStyle/>
                    <a:p>
                      <a:pPr algn="l" fontAlgn="t"/>
                      <a:r>
                        <a:rPr lang="en-US" dirty="0">
                          <a:effectLst/>
                          <a:latin typeface="inherit"/>
                        </a:rPr>
                        <a:t>4–55 hours </a:t>
                      </a:r>
                    </a:p>
                  </a:txBody>
                  <a:tcPr>
                    <a:lnL>
                      <a:noFill/>
                    </a:lnL>
                    <a:lnR>
                      <a:noFill/>
                    </a:lnR>
                    <a:lnT w="7620" cap="flat" cmpd="sng" algn="ctr">
                      <a:solidFill>
                        <a:srgbClr val="CFD5E4"/>
                      </a:solidFill>
                      <a:prstDash val="solid"/>
                      <a:round/>
                      <a:headEnd type="none" w="med" len="med"/>
                      <a:tailEnd type="none" w="med" len="med"/>
                    </a:lnT>
                    <a:lnB w="7620" cap="flat" cmpd="sng" algn="ctr">
                      <a:solidFill>
                        <a:srgbClr val="CFD5E4"/>
                      </a:solidFill>
                      <a:prstDash val="solid"/>
                      <a:round/>
                      <a:headEnd type="none" w="med" len="med"/>
                      <a:tailEnd type="none" w="med" len="med"/>
                    </a:lnB>
                    <a:solidFill>
                      <a:srgbClr val="FFFFFF"/>
                    </a:solidFill>
                  </a:tcPr>
                </a:tc>
              </a:tr>
            </a:tbl>
          </a:graphicData>
        </a:graphic>
      </p:graphicFrame>
      <p:sp>
        <p:nvSpPr>
          <p:cNvPr id="3" name="Rectangle 1"/>
          <p:cNvSpPr>
            <a:spLocks noChangeArrowheads="1"/>
          </p:cNvSpPr>
          <p:nvPr/>
        </p:nvSpPr>
        <p:spPr bwMode="auto">
          <a:xfrm>
            <a:off x="966216" y="1989138"/>
            <a:ext cx="12192000" cy="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smtClean="0">
                <a:ln>
                  <a:noFill/>
                </a:ln>
                <a:solidFill>
                  <a:srgbClr val="2A2A2A"/>
                </a:solidFill>
                <a:effectLst/>
                <a:latin typeface="Arial" panose="020B0604020202020204" pitchFamily="34" charset="0"/>
                <a:ea typeface="inherit"/>
              </a:rPr>
              <a:t>Table 1.</a:t>
            </a:r>
            <a:endParaRPr kumimoji="0" lang="zh-CN" altLang="zh-CN" sz="1800" b="0" i="0" u="none" strike="noStrike" cap="none" normalizeH="0" baseline="0" dirty="0" smtClean="0">
              <a:ln>
                <a:noFill/>
              </a:ln>
              <a:solidFill>
                <a:srgbClr val="2A2A2A"/>
              </a:solidFill>
              <a:effectLst/>
              <a:latin typeface="Arial" panose="020B0604020202020204" pitchFamily="34" charset="0"/>
              <a:ea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rgbClr val="2A2A2A"/>
                </a:solidFill>
                <a:effectLst/>
                <a:latin typeface="Arial" panose="020B0604020202020204" pitchFamily="34" charset="0"/>
                <a:ea typeface="Source Sans Pro"/>
              </a:rPr>
              <a:t>Comparison of PacBio sequencing platforms to two current industry standards</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22299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2609" y="885182"/>
            <a:ext cx="6143541" cy="646331"/>
          </a:xfrm>
          <a:prstGeom prst="rect">
            <a:avLst/>
          </a:prstGeom>
        </p:spPr>
        <p:txBody>
          <a:bodyPr wrap="none">
            <a:spAutoFit/>
          </a:bodyPr>
          <a:lstStyle/>
          <a:p>
            <a:r>
              <a:rPr lang="en-US" altLang="zh-CN" sz="3600" b="1" dirty="0" err="1">
                <a:solidFill>
                  <a:srgbClr val="455556"/>
                </a:solidFill>
                <a:latin typeface="Arial" panose="020B0604020202020204" pitchFamily="34" charset="0"/>
                <a:cs typeface="Arial" panose="020B0604020202020204" pitchFamily="34" charset="0"/>
              </a:rPr>
              <a:t>Nanopore</a:t>
            </a:r>
            <a:r>
              <a:rPr lang="en-US" altLang="zh-CN" sz="3600" b="1" dirty="0">
                <a:solidFill>
                  <a:srgbClr val="455556"/>
                </a:solidFill>
                <a:latin typeface="Arial" panose="020B0604020202020204" pitchFamily="34" charset="0"/>
                <a:cs typeface="Arial" panose="020B0604020202020204" pitchFamily="34" charset="0"/>
              </a:rPr>
              <a:t> DNA sequencing</a:t>
            </a:r>
            <a:endParaRPr lang="en-US" altLang="zh-CN" sz="3600" b="1" i="0" dirty="0">
              <a:solidFill>
                <a:srgbClr val="455556"/>
              </a:solidFill>
              <a:effectLst/>
              <a:latin typeface="Arial" panose="020B0604020202020204" pitchFamily="34" charset="0"/>
              <a:cs typeface="Arial" panose="020B0604020202020204" pitchFamily="34" charset="0"/>
            </a:endParaRPr>
          </a:p>
        </p:txBody>
      </p:sp>
      <p:sp>
        <p:nvSpPr>
          <p:cNvPr id="5" name="Rectangle 4"/>
          <p:cNvSpPr/>
          <p:nvPr/>
        </p:nvSpPr>
        <p:spPr>
          <a:xfrm>
            <a:off x="1188708" y="2337042"/>
            <a:ext cx="9991344" cy="3693319"/>
          </a:xfrm>
          <a:prstGeom prst="rect">
            <a:avLst/>
          </a:prstGeom>
        </p:spPr>
        <p:txBody>
          <a:bodyPr wrap="square">
            <a:spAutoFit/>
          </a:bodyPr>
          <a:lstStyle/>
          <a:p>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sequencing took 25 years to fully </a:t>
            </a:r>
            <a:r>
              <a:rPr lang="en-US" altLang="zh-CN" dirty="0" err="1">
                <a:solidFill>
                  <a:srgbClr val="202122"/>
                </a:solidFill>
                <a:latin typeface="Arial" panose="020B0604020202020204" pitchFamily="34" charset="0"/>
              </a:rPr>
              <a:t>materialise</a:t>
            </a:r>
            <a:r>
              <a:rPr lang="en-US" altLang="zh-CN" dirty="0">
                <a:solidFill>
                  <a:srgbClr val="202122"/>
                </a:solidFill>
                <a:latin typeface="Arial" panose="020B0604020202020204" pitchFamily="34" charset="0"/>
              </a:rPr>
              <a:t>. It involved close collaboration between academia and industry. One of the first people to put forward the idea for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sequencing was Professor </a:t>
            </a:r>
            <a:r>
              <a:rPr lang="en-US" altLang="zh-CN" dirty="0">
                <a:solidFill>
                  <a:srgbClr val="0645AD"/>
                </a:solidFill>
                <a:latin typeface="Arial" panose="020B0604020202020204" pitchFamily="34" charset="0"/>
                <a:hlinkClick r:id="rId2" tooltip="David Deamer"/>
              </a:rPr>
              <a:t>David </a:t>
            </a:r>
            <a:r>
              <a:rPr lang="en-US" altLang="zh-CN" dirty="0" err="1">
                <a:solidFill>
                  <a:srgbClr val="0645AD"/>
                </a:solidFill>
                <a:latin typeface="Arial" panose="020B0604020202020204" pitchFamily="34" charset="0"/>
                <a:hlinkClick r:id="rId2" tooltip="David Deamer"/>
              </a:rPr>
              <a:t>Deamer</a:t>
            </a:r>
            <a:r>
              <a:rPr lang="en-US" altLang="zh-CN" dirty="0">
                <a:solidFill>
                  <a:srgbClr val="202122"/>
                </a:solidFill>
                <a:latin typeface="Arial" panose="020B0604020202020204" pitchFamily="34" charset="0"/>
              </a:rPr>
              <a:t>. In 1989 he sketched out a plan to drive a single-strand of DNA through a protein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embedded into a thin membrane as part his work to </a:t>
            </a:r>
            <a:r>
              <a:rPr lang="en-US" altLang="zh-CN" dirty="0" err="1">
                <a:solidFill>
                  <a:srgbClr val="202122"/>
                </a:solidFill>
                <a:latin typeface="Arial" panose="020B0604020202020204" pitchFamily="34" charset="0"/>
              </a:rPr>
              <a:t>synthesise</a:t>
            </a:r>
            <a:r>
              <a:rPr lang="en-US" altLang="zh-CN" dirty="0">
                <a:solidFill>
                  <a:srgbClr val="202122"/>
                </a:solidFill>
                <a:latin typeface="Arial" panose="020B0604020202020204" pitchFamily="34" charset="0"/>
              </a:rPr>
              <a:t> RNA from scratch. </a:t>
            </a:r>
            <a:r>
              <a:rPr lang="en-US" altLang="zh-CN" dirty="0" err="1">
                <a:solidFill>
                  <a:srgbClr val="202122"/>
                </a:solidFill>
                <a:latin typeface="Arial" panose="020B0604020202020204" pitchFamily="34" charset="0"/>
              </a:rPr>
              <a:t>Realising</a:t>
            </a:r>
            <a:r>
              <a:rPr lang="en-US" altLang="zh-CN" dirty="0">
                <a:solidFill>
                  <a:srgbClr val="202122"/>
                </a:solidFill>
                <a:latin typeface="Arial" panose="020B0604020202020204" pitchFamily="34" charset="0"/>
              </a:rPr>
              <a:t> that the same approach might hold potential to improve DNA sequencing, </a:t>
            </a:r>
            <a:r>
              <a:rPr lang="en-US" altLang="zh-CN" dirty="0" err="1">
                <a:solidFill>
                  <a:srgbClr val="202122"/>
                </a:solidFill>
                <a:latin typeface="Arial" panose="020B0604020202020204" pitchFamily="34" charset="0"/>
              </a:rPr>
              <a:t>Deamer</a:t>
            </a:r>
            <a:r>
              <a:rPr lang="en-US" altLang="zh-CN" dirty="0">
                <a:solidFill>
                  <a:srgbClr val="202122"/>
                </a:solidFill>
                <a:latin typeface="Arial" panose="020B0604020202020204" pitchFamily="34" charset="0"/>
              </a:rPr>
              <a:t> and his team spent the next decade testing it out. In 1999 </a:t>
            </a:r>
            <a:r>
              <a:rPr lang="en-US" altLang="zh-CN" dirty="0" err="1">
                <a:solidFill>
                  <a:srgbClr val="202122"/>
                </a:solidFill>
                <a:latin typeface="Arial" panose="020B0604020202020204" pitchFamily="34" charset="0"/>
              </a:rPr>
              <a:t>Deamer</a:t>
            </a:r>
            <a:r>
              <a:rPr lang="en-US" altLang="zh-CN" dirty="0">
                <a:solidFill>
                  <a:srgbClr val="202122"/>
                </a:solidFill>
                <a:latin typeface="Arial" panose="020B0604020202020204" pitchFamily="34" charset="0"/>
              </a:rPr>
              <a:t> and his colleagues published the first paper using the term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sequencing' and two years later produced an image capturing a hairpin of DNA passing through a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in real time. Another foundation for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sequencing was laid by the work of a team led by Professor </a:t>
            </a:r>
            <a:r>
              <a:rPr lang="en-US" altLang="zh-CN" dirty="0">
                <a:solidFill>
                  <a:srgbClr val="0645AD"/>
                </a:solidFill>
                <a:latin typeface="Arial" panose="020B0604020202020204" pitchFamily="34" charset="0"/>
                <a:hlinkClick r:id="rId3" tooltip="Hagan Bayley"/>
              </a:rPr>
              <a:t>Hagan </a:t>
            </a:r>
            <a:r>
              <a:rPr lang="en-US" altLang="zh-CN" dirty="0" err="1">
                <a:solidFill>
                  <a:srgbClr val="0645AD"/>
                </a:solidFill>
                <a:latin typeface="Arial" panose="020B0604020202020204" pitchFamily="34" charset="0"/>
                <a:hlinkClick r:id="rId3" tooltip="Hagan Bayley"/>
              </a:rPr>
              <a:t>Bayley</a:t>
            </a:r>
            <a:r>
              <a:rPr lang="en-US" altLang="zh-CN" dirty="0">
                <a:solidFill>
                  <a:srgbClr val="202122"/>
                </a:solidFill>
                <a:latin typeface="Arial" panose="020B0604020202020204" pitchFamily="34" charset="0"/>
              </a:rPr>
              <a:t> who from the 1990s began to independently develop stochastic sensing, a technique that measures the change in an ionic current passing through a </a:t>
            </a:r>
            <a:r>
              <a:rPr lang="en-US" altLang="zh-CN" dirty="0" err="1">
                <a:solidFill>
                  <a:srgbClr val="202122"/>
                </a:solidFill>
                <a:latin typeface="Arial" panose="020B0604020202020204" pitchFamily="34" charset="0"/>
              </a:rPr>
              <a:t>nanopore</a:t>
            </a:r>
            <a:r>
              <a:rPr lang="en-US" altLang="zh-CN" dirty="0">
                <a:solidFill>
                  <a:srgbClr val="202122"/>
                </a:solidFill>
                <a:latin typeface="Arial" panose="020B0604020202020204" pitchFamily="34" charset="0"/>
              </a:rPr>
              <a:t> to determine the concentration and identity of a substance. By 2005 </a:t>
            </a:r>
            <a:r>
              <a:rPr lang="en-US" altLang="zh-CN" dirty="0" err="1">
                <a:solidFill>
                  <a:srgbClr val="202122"/>
                </a:solidFill>
                <a:latin typeface="Arial" panose="020B0604020202020204" pitchFamily="34" charset="0"/>
              </a:rPr>
              <a:t>Bayley</a:t>
            </a:r>
            <a:r>
              <a:rPr lang="en-US" altLang="zh-CN" dirty="0">
                <a:solidFill>
                  <a:srgbClr val="202122"/>
                </a:solidFill>
                <a:latin typeface="Arial" panose="020B0604020202020204" pitchFamily="34" charset="0"/>
              </a:rPr>
              <a:t> had made substantial progress with the method to sequence DNA and co-founded </a:t>
            </a:r>
            <a:r>
              <a:rPr lang="en-US" altLang="zh-CN" dirty="0">
                <a:solidFill>
                  <a:srgbClr val="0645AD"/>
                </a:solidFill>
                <a:latin typeface="Arial" panose="020B0604020202020204" pitchFamily="34" charset="0"/>
                <a:hlinkClick r:id="rId4" tooltip="Oxford Nanopore Technologies"/>
              </a:rPr>
              <a:t>Oxford </a:t>
            </a:r>
            <a:r>
              <a:rPr lang="en-US" altLang="zh-CN" dirty="0" err="1">
                <a:solidFill>
                  <a:srgbClr val="0645AD"/>
                </a:solidFill>
                <a:latin typeface="Arial" panose="020B0604020202020204" pitchFamily="34" charset="0"/>
                <a:hlinkClick r:id="rId4" tooltip="Oxford Nanopore Technologies"/>
              </a:rPr>
              <a:t>Nanopore</a:t>
            </a:r>
            <a:r>
              <a:rPr lang="en-US" altLang="zh-CN" dirty="0">
                <a:solidFill>
                  <a:srgbClr val="202122"/>
                </a:solidFill>
                <a:latin typeface="Arial" panose="020B0604020202020204" pitchFamily="34" charset="0"/>
              </a:rPr>
              <a:t> to help push the technology further.</a:t>
            </a:r>
            <a:endParaRPr lang="zh-CN" altLang="en-US" dirty="0"/>
          </a:p>
        </p:txBody>
      </p:sp>
    </p:spTree>
    <p:extLst>
      <p:ext uri="{BB962C8B-B14F-4D97-AF65-F5344CB8AC3E}">
        <p14:creationId xmlns:p14="http://schemas.microsoft.com/office/powerpoint/2010/main" val="327100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1936" y="3334490"/>
            <a:ext cx="4941824" cy="2779776"/>
          </a:xfrm>
          <a:prstGeom prst="rect">
            <a:avLst/>
          </a:prstGeom>
        </p:spPr>
      </p:pic>
      <p:sp>
        <p:nvSpPr>
          <p:cNvPr id="7" name="Rectangle 6"/>
          <p:cNvSpPr/>
          <p:nvPr/>
        </p:nvSpPr>
        <p:spPr>
          <a:xfrm>
            <a:off x="6412992" y="3671423"/>
            <a:ext cx="5486400" cy="1938992"/>
          </a:xfrm>
          <a:prstGeom prst="rect">
            <a:avLst/>
          </a:prstGeom>
        </p:spPr>
        <p:txBody>
          <a:bodyPr wrap="square">
            <a:spAutoFit/>
          </a:bodyPr>
          <a:lstStyle/>
          <a:p>
            <a:pPr>
              <a:lnSpc>
                <a:spcPct val="150000"/>
              </a:lnSpc>
            </a:pPr>
            <a:r>
              <a:rPr lang="en-US" altLang="zh-CN" sz="2000" dirty="0" err="1">
                <a:latin typeface="Arial" panose="020B0604020202020204" pitchFamily="34" charset="0"/>
                <a:cs typeface="Arial" panose="020B0604020202020204" pitchFamily="34" charset="0"/>
              </a:rPr>
              <a:t>Nanopore</a:t>
            </a:r>
            <a:r>
              <a:rPr lang="en-US" altLang="zh-CN" sz="2000" dirty="0">
                <a:latin typeface="Arial" panose="020B0604020202020204" pitchFamily="34" charset="0"/>
                <a:cs typeface="Arial" panose="020B0604020202020204" pitchFamily="34" charset="0"/>
              </a:rPr>
              <a:t> sequencing is a third </a:t>
            </a:r>
            <a:r>
              <a:rPr lang="en-US" altLang="zh-CN" sz="2000" dirty="0" smtClean="0">
                <a:latin typeface="Arial" panose="020B0604020202020204" pitchFamily="34" charset="0"/>
                <a:cs typeface="Arial" panose="020B0604020202020204" pitchFamily="34" charset="0"/>
              </a:rPr>
              <a:t>generation </a:t>
            </a:r>
            <a:r>
              <a:rPr lang="en-US" altLang="zh-CN" sz="2000" dirty="0">
                <a:latin typeface="Arial" panose="020B0604020202020204" pitchFamily="34" charset="0"/>
                <a:cs typeface="Arial" panose="020B0604020202020204" pitchFamily="34" charset="0"/>
              </a:rPr>
              <a:t>approach used in the sequencing of biopolymers- specifically, polynucleotides in the form of DNA or RNA.</a:t>
            </a:r>
            <a:endParaRPr lang="zh-CN" altLang="en-US" sz="2000" dirty="0">
              <a:latin typeface="Arial" panose="020B0604020202020204" pitchFamily="34" charset="0"/>
              <a:cs typeface="Arial" panose="020B0604020202020204" pitchFamily="34" charset="0"/>
            </a:endParaRPr>
          </a:p>
        </p:txBody>
      </p:sp>
      <p:sp>
        <p:nvSpPr>
          <p:cNvPr id="8" name="Rectangle 7"/>
          <p:cNvSpPr/>
          <p:nvPr/>
        </p:nvSpPr>
        <p:spPr>
          <a:xfrm>
            <a:off x="2892552" y="2438323"/>
            <a:ext cx="6443472" cy="369332"/>
          </a:xfrm>
          <a:prstGeom prst="rect">
            <a:avLst/>
          </a:prstGeom>
        </p:spPr>
        <p:txBody>
          <a:bodyPr wrap="square">
            <a:spAutoFit/>
          </a:bodyPr>
          <a:lstStyle/>
          <a:p>
            <a:r>
              <a:rPr lang="zh-CN" altLang="en-US" dirty="0"/>
              <a:t>https://nanoporetech.com/applications/dna-nanopore-sequencing</a:t>
            </a:r>
          </a:p>
        </p:txBody>
      </p:sp>
      <p:sp>
        <p:nvSpPr>
          <p:cNvPr id="9" name="TextBox 8"/>
          <p:cNvSpPr txBox="1"/>
          <p:nvPr/>
        </p:nvSpPr>
        <p:spPr>
          <a:xfrm>
            <a:off x="2183030" y="1773936"/>
            <a:ext cx="1569660" cy="369332"/>
          </a:xfrm>
          <a:prstGeom prst="rect">
            <a:avLst/>
          </a:prstGeom>
          <a:noFill/>
        </p:spPr>
        <p:txBody>
          <a:bodyPr wrap="none" rtlCol="0">
            <a:spAutoFit/>
          </a:bodyPr>
          <a:lstStyle/>
          <a:p>
            <a:r>
              <a:rPr lang="zh-CN" altLang="en-US" b="1" dirty="0" smtClean="0"/>
              <a:t>参考视频链接</a:t>
            </a:r>
            <a:endParaRPr lang="zh-CN" altLang="en-US" b="1" dirty="0"/>
          </a:p>
        </p:txBody>
      </p:sp>
      <p:sp>
        <p:nvSpPr>
          <p:cNvPr id="10" name="Rectangle 9"/>
          <p:cNvSpPr/>
          <p:nvPr/>
        </p:nvSpPr>
        <p:spPr>
          <a:xfrm>
            <a:off x="3112610" y="720590"/>
            <a:ext cx="6143541" cy="646331"/>
          </a:xfrm>
          <a:prstGeom prst="rect">
            <a:avLst/>
          </a:prstGeom>
        </p:spPr>
        <p:txBody>
          <a:bodyPr wrap="none">
            <a:spAutoFit/>
          </a:bodyPr>
          <a:lstStyle/>
          <a:p>
            <a:r>
              <a:rPr lang="en-US" altLang="zh-CN" sz="3600" b="1" dirty="0" err="1">
                <a:solidFill>
                  <a:srgbClr val="455556"/>
                </a:solidFill>
                <a:latin typeface="Arial" panose="020B0604020202020204" pitchFamily="34" charset="0"/>
                <a:cs typeface="Arial" panose="020B0604020202020204" pitchFamily="34" charset="0"/>
              </a:rPr>
              <a:t>Nanopore</a:t>
            </a:r>
            <a:r>
              <a:rPr lang="en-US" altLang="zh-CN" sz="3600" b="1" dirty="0">
                <a:solidFill>
                  <a:srgbClr val="455556"/>
                </a:solidFill>
                <a:latin typeface="Arial" panose="020B0604020202020204" pitchFamily="34" charset="0"/>
                <a:cs typeface="Arial" panose="020B0604020202020204" pitchFamily="34" charset="0"/>
              </a:rPr>
              <a:t> DNA sequencing</a:t>
            </a:r>
            <a:endParaRPr lang="en-US" altLang="zh-CN" sz="3600" b="1" i="0" dirty="0">
              <a:solidFill>
                <a:srgbClr val="455556"/>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09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 y="1283824"/>
            <a:ext cx="10561320" cy="2337239"/>
          </a:xfrm>
          <a:prstGeom prst="rect">
            <a:avLst/>
          </a:prstGeom>
        </p:spPr>
      </p:pic>
      <p:sp>
        <p:nvSpPr>
          <p:cNvPr id="9" name="Rectangle 8"/>
          <p:cNvSpPr/>
          <p:nvPr/>
        </p:nvSpPr>
        <p:spPr>
          <a:xfrm>
            <a:off x="3321975" y="380302"/>
            <a:ext cx="6246710" cy="523220"/>
          </a:xfrm>
          <a:prstGeom prst="rect">
            <a:avLst/>
          </a:prstGeom>
        </p:spPr>
        <p:txBody>
          <a:bodyPr wrap="none">
            <a:spAutoFit/>
          </a:bodyPr>
          <a:lstStyle/>
          <a:p>
            <a:r>
              <a:rPr lang="en-US" altLang="zh-CN" sz="2800" b="1" dirty="0" err="1">
                <a:solidFill>
                  <a:srgbClr val="455556"/>
                </a:solidFill>
                <a:latin typeface="Arial" panose="020B0604020202020204" pitchFamily="34" charset="0"/>
                <a:cs typeface="Arial" panose="020B0604020202020204" pitchFamily="34" charset="0"/>
              </a:rPr>
              <a:t>Nanopore</a:t>
            </a:r>
            <a:r>
              <a:rPr lang="en-US" altLang="zh-CN" sz="2800" b="1" dirty="0">
                <a:solidFill>
                  <a:srgbClr val="455556"/>
                </a:solidFill>
                <a:latin typeface="Arial" panose="020B0604020202020204" pitchFamily="34" charset="0"/>
                <a:cs typeface="Arial" panose="020B0604020202020204" pitchFamily="34" charset="0"/>
              </a:rPr>
              <a:t> DNA sequencing devices</a:t>
            </a:r>
            <a:endParaRPr lang="en-US" altLang="zh-CN" sz="2800" b="1" i="0" dirty="0">
              <a:solidFill>
                <a:srgbClr val="455556"/>
              </a:solidFill>
              <a:effectLst/>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 y="4061958"/>
            <a:ext cx="10561320" cy="2451091"/>
          </a:xfrm>
          <a:prstGeom prst="rect">
            <a:avLst/>
          </a:prstGeom>
        </p:spPr>
      </p:pic>
    </p:spTree>
    <p:extLst>
      <p:ext uri="{BB962C8B-B14F-4D97-AF65-F5344CB8AC3E}">
        <p14:creationId xmlns:p14="http://schemas.microsoft.com/office/powerpoint/2010/main" val="20092742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6000" y="2231672"/>
            <a:ext cx="6085755" cy="1561615"/>
          </a:xfrm>
          <a:prstGeom prst="rect">
            <a:avLst/>
          </a:prstGeom>
        </p:spPr>
        <p:txBody>
          <a:bodyPr vert="horz" wrap="square" lIns="0" tIns="11526" rIns="0" bIns="0" rtlCol="0">
            <a:spAutoFit/>
          </a:bodyPr>
          <a:lstStyle/>
          <a:p>
            <a:pPr marL="11527" marR="4611" algn="ctr">
              <a:lnSpc>
                <a:spcPct val="150000"/>
              </a:lnSpc>
              <a:spcBef>
                <a:spcPts val="91"/>
              </a:spcBef>
            </a:pPr>
            <a:r>
              <a:rPr sz="3600" b="1" dirty="0" smtClean="0">
                <a:solidFill>
                  <a:srgbClr val="323299"/>
                </a:solidFill>
                <a:latin typeface="Verdana"/>
                <a:cs typeface="Verdana"/>
              </a:rPr>
              <a:t>SEQUENCING</a:t>
            </a:r>
            <a:r>
              <a:rPr sz="3600" b="1" spc="-64" dirty="0" smtClean="0">
                <a:solidFill>
                  <a:srgbClr val="323299"/>
                </a:solidFill>
                <a:latin typeface="Verdana"/>
                <a:cs typeface="Verdana"/>
              </a:rPr>
              <a:t> </a:t>
            </a:r>
            <a:r>
              <a:rPr sz="3600" b="1" dirty="0">
                <a:solidFill>
                  <a:srgbClr val="323299"/>
                </a:solidFill>
                <a:latin typeface="Verdana"/>
                <a:cs typeface="Verdana"/>
              </a:rPr>
              <a:t>APPLICATIONS</a:t>
            </a:r>
            <a:endParaRPr sz="3600" dirty="0">
              <a:latin typeface="Verdana"/>
              <a:cs typeface="Verdana"/>
            </a:endParaRPr>
          </a:p>
        </p:txBody>
      </p:sp>
    </p:spTree>
    <p:extLst>
      <p:ext uri="{BB962C8B-B14F-4D97-AF65-F5344CB8AC3E}">
        <p14:creationId xmlns:p14="http://schemas.microsoft.com/office/powerpoint/2010/main" val="3395614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2745" y="796769"/>
            <a:ext cx="5863302"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RNA-seq (cDNA</a:t>
            </a:r>
            <a:r>
              <a:rPr sz="3630" spc="36" dirty="0"/>
              <a:t> </a:t>
            </a:r>
            <a:r>
              <a:rPr sz="3630" spc="-9" dirty="0"/>
              <a:t>libraries)</a:t>
            </a:r>
            <a:endParaRPr sz="3630" dirty="0"/>
          </a:p>
        </p:txBody>
      </p:sp>
      <p:sp>
        <p:nvSpPr>
          <p:cNvPr id="3" name="object 3"/>
          <p:cNvSpPr txBox="1"/>
          <p:nvPr/>
        </p:nvSpPr>
        <p:spPr>
          <a:xfrm>
            <a:off x="2374826" y="1759411"/>
            <a:ext cx="3747694" cy="4154442"/>
          </a:xfrm>
          <a:prstGeom prst="rect">
            <a:avLst/>
          </a:prstGeom>
        </p:spPr>
        <p:txBody>
          <a:bodyPr vert="horz" wrap="square" lIns="0" tIns="50137" rIns="0" bIns="0" rtlCol="0">
            <a:spAutoFit/>
          </a:bodyPr>
          <a:lstStyle/>
          <a:p>
            <a:pPr marL="69159">
              <a:spcBef>
                <a:spcPts val="394"/>
              </a:spcBef>
              <a:tabLst>
                <a:tab pos="379799" algn="l"/>
              </a:tabLst>
            </a:pPr>
            <a:r>
              <a:rPr sz="1271" dirty="0">
                <a:latin typeface="Verdana"/>
                <a:cs typeface="Verdana"/>
              </a:rPr>
              <a:t>•	Shotgun cDNA library</a:t>
            </a:r>
            <a:r>
              <a:rPr sz="1271" spc="-73" dirty="0">
                <a:latin typeface="Verdana"/>
                <a:cs typeface="Verdana"/>
              </a:rPr>
              <a:t> </a:t>
            </a:r>
            <a:r>
              <a:rPr sz="1271" dirty="0">
                <a:latin typeface="Verdana"/>
                <a:cs typeface="Verdana"/>
              </a:rPr>
              <a:t>of</a:t>
            </a:r>
            <a:endParaRPr sz="1271">
              <a:latin typeface="Verdana"/>
              <a:cs typeface="Verdana"/>
            </a:endParaRPr>
          </a:p>
          <a:p>
            <a:pPr marL="310640">
              <a:spcBef>
                <a:spcPts val="258"/>
              </a:spcBef>
              <a:tabLst>
                <a:tab pos="561342" algn="l"/>
              </a:tabLst>
            </a:pPr>
            <a:r>
              <a:rPr sz="1089" dirty="0">
                <a:latin typeface="Verdana"/>
                <a:cs typeface="Verdana"/>
              </a:rPr>
              <a:t>–	</a:t>
            </a:r>
            <a:r>
              <a:rPr sz="1089" spc="-5" dirty="0">
                <a:latin typeface="Verdana"/>
                <a:cs typeface="Verdana"/>
              </a:rPr>
              <a:t>Isolation </a:t>
            </a:r>
            <a:r>
              <a:rPr sz="1089" dirty="0">
                <a:latin typeface="Verdana"/>
                <a:cs typeface="Verdana"/>
              </a:rPr>
              <a:t>of </a:t>
            </a:r>
            <a:r>
              <a:rPr sz="1089" spc="-5" dirty="0">
                <a:latin typeface="Verdana"/>
                <a:cs typeface="Verdana"/>
              </a:rPr>
              <a:t>Poly(A) </a:t>
            </a:r>
            <a:r>
              <a:rPr sz="1089" dirty="0">
                <a:latin typeface="Verdana"/>
                <a:cs typeface="Verdana"/>
              </a:rPr>
              <a:t>RNA or </a:t>
            </a:r>
            <a:r>
              <a:rPr sz="1089" spc="-5" dirty="0">
                <a:latin typeface="Verdana"/>
                <a:cs typeface="Verdana"/>
              </a:rPr>
              <a:t>removal </a:t>
            </a:r>
            <a:r>
              <a:rPr sz="1089" dirty="0">
                <a:latin typeface="Verdana"/>
                <a:cs typeface="Verdana"/>
              </a:rPr>
              <a:t>of</a:t>
            </a:r>
            <a:r>
              <a:rPr sz="1089" spc="-14" dirty="0">
                <a:latin typeface="Verdana"/>
                <a:cs typeface="Verdana"/>
              </a:rPr>
              <a:t> </a:t>
            </a:r>
            <a:r>
              <a:rPr sz="1089" dirty="0">
                <a:latin typeface="Verdana"/>
                <a:cs typeface="Verdana"/>
              </a:rPr>
              <a:t>rRNA</a:t>
            </a:r>
            <a:endParaRPr sz="1089">
              <a:latin typeface="Verdana"/>
              <a:cs typeface="Verdana"/>
            </a:endParaRPr>
          </a:p>
          <a:p>
            <a:pPr marL="310640">
              <a:spcBef>
                <a:spcPts val="259"/>
              </a:spcBef>
              <a:tabLst>
                <a:tab pos="561342" algn="l"/>
              </a:tabLst>
            </a:pPr>
            <a:r>
              <a:rPr sz="1089" dirty="0">
                <a:latin typeface="Verdana"/>
                <a:cs typeface="Verdana"/>
              </a:rPr>
              <a:t>–	(100 </a:t>
            </a:r>
            <a:r>
              <a:rPr sz="1089" spc="-5" dirty="0">
                <a:latin typeface="Verdana"/>
                <a:cs typeface="Verdana"/>
              </a:rPr>
              <a:t>ng </a:t>
            </a:r>
            <a:r>
              <a:rPr sz="1089" dirty="0">
                <a:latin typeface="Verdana"/>
                <a:cs typeface="Verdana"/>
              </a:rPr>
              <a:t>– 4 </a:t>
            </a:r>
            <a:r>
              <a:rPr sz="1089" spc="-5" dirty="0">
                <a:latin typeface="Verdana"/>
                <a:cs typeface="Verdana"/>
              </a:rPr>
              <a:t>ug </a:t>
            </a:r>
            <a:r>
              <a:rPr sz="1089" dirty="0">
                <a:latin typeface="Verdana"/>
                <a:cs typeface="Verdana"/>
              </a:rPr>
              <a:t>of </a:t>
            </a:r>
            <a:r>
              <a:rPr sz="1089" spc="-5" dirty="0">
                <a:latin typeface="Verdana"/>
                <a:cs typeface="Verdana"/>
              </a:rPr>
              <a:t>total</a:t>
            </a:r>
            <a:r>
              <a:rPr sz="1089" spc="5" dirty="0">
                <a:latin typeface="Verdana"/>
                <a:cs typeface="Verdana"/>
              </a:rPr>
              <a:t> </a:t>
            </a:r>
            <a:r>
              <a:rPr sz="1089" dirty="0">
                <a:latin typeface="Verdana"/>
                <a:cs typeface="Verdana"/>
              </a:rPr>
              <a:t>RNA)</a:t>
            </a:r>
            <a:endParaRPr sz="1089">
              <a:latin typeface="Verdana"/>
              <a:cs typeface="Verdana"/>
            </a:endParaRPr>
          </a:p>
          <a:p>
            <a:pPr marL="310640">
              <a:spcBef>
                <a:spcPts val="263"/>
              </a:spcBef>
              <a:tabLst>
                <a:tab pos="561342" algn="l"/>
              </a:tabLst>
            </a:pPr>
            <a:r>
              <a:rPr sz="1089" dirty="0">
                <a:latin typeface="Verdana"/>
                <a:cs typeface="Verdana"/>
              </a:rPr>
              <a:t>–	</a:t>
            </a:r>
            <a:r>
              <a:rPr sz="1089" spc="-5" dirty="0">
                <a:latin typeface="Verdana"/>
                <a:cs typeface="Verdana"/>
              </a:rPr>
              <a:t>Chemical fragmentation </a:t>
            </a:r>
            <a:r>
              <a:rPr sz="1089" dirty="0">
                <a:latin typeface="Verdana"/>
                <a:cs typeface="Verdana"/>
              </a:rPr>
              <a:t>of</a:t>
            </a:r>
            <a:r>
              <a:rPr sz="1089" spc="23" dirty="0">
                <a:latin typeface="Verdana"/>
                <a:cs typeface="Verdana"/>
              </a:rPr>
              <a:t> </a:t>
            </a:r>
            <a:r>
              <a:rPr sz="1089" dirty="0">
                <a:latin typeface="Verdana"/>
                <a:cs typeface="Verdana"/>
              </a:rPr>
              <a:t>RNA</a:t>
            </a:r>
            <a:endParaRPr sz="1089">
              <a:latin typeface="Verdana"/>
              <a:cs typeface="Verdana"/>
            </a:endParaRPr>
          </a:p>
          <a:p>
            <a:pPr marL="561342" marR="522151" indent="-250702">
              <a:spcBef>
                <a:spcPts val="259"/>
              </a:spcBef>
              <a:tabLst>
                <a:tab pos="561342" algn="l"/>
              </a:tabLst>
            </a:pPr>
            <a:r>
              <a:rPr sz="1089" dirty="0">
                <a:latin typeface="Verdana"/>
                <a:cs typeface="Verdana"/>
              </a:rPr>
              <a:t>–	</a:t>
            </a:r>
            <a:r>
              <a:rPr sz="1089" spc="-5" dirty="0">
                <a:latin typeface="Verdana"/>
                <a:cs typeface="Verdana"/>
              </a:rPr>
              <a:t>Random primed cDNA Synthesis </a:t>
            </a:r>
            <a:r>
              <a:rPr sz="1089" dirty="0">
                <a:latin typeface="Verdana"/>
                <a:cs typeface="Verdana"/>
              </a:rPr>
              <a:t>&amp; </a:t>
            </a:r>
            <a:r>
              <a:rPr sz="1089" spc="-5" dirty="0">
                <a:latin typeface="Verdana"/>
                <a:cs typeface="Verdana"/>
              </a:rPr>
              <a:t>2</a:t>
            </a:r>
            <a:r>
              <a:rPr sz="1089" spc="-6" baseline="24305" dirty="0">
                <a:latin typeface="Verdana"/>
                <a:cs typeface="Verdana"/>
              </a:rPr>
              <a:t>nd  </a:t>
            </a:r>
            <a:r>
              <a:rPr sz="1089" spc="-5" dirty="0">
                <a:latin typeface="Verdana"/>
                <a:cs typeface="Verdana"/>
              </a:rPr>
              <a:t>strand</a:t>
            </a:r>
            <a:r>
              <a:rPr sz="1089" spc="9" dirty="0">
                <a:latin typeface="Verdana"/>
                <a:cs typeface="Verdana"/>
              </a:rPr>
              <a:t> </a:t>
            </a:r>
            <a:r>
              <a:rPr sz="1089" spc="-5" dirty="0">
                <a:latin typeface="Verdana"/>
                <a:cs typeface="Verdana"/>
              </a:rPr>
              <a:t>Synthesis</a:t>
            </a:r>
            <a:endParaRPr sz="1089">
              <a:latin typeface="Verdana"/>
              <a:cs typeface="Verdana"/>
            </a:endParaRPr>
          </a:p>
          <a:p>
            <a:pPr marL="310640">
              <a:spcBef>
                <a:spcPts val="263"/>
              </a:spcBef>
              <a:tabLst>
                <a:tab pos="561342" algn="l"/>
              </a:tabLst>
            </a:pPr>
            <a:r>
              <a:rPr sz="1089" dirty="0">
                <a:latin typeface="Verdana"/>
                <a:cs typeface="Verdana"/>
              </a:rPr>
              <a:t>–	</a:t>
            </a:r>
            <a:r>
              <a:rPr sz="1089" spc="-5" dirty="0">
                <a:latin typeface="Verdana"/>
                <a:cs typeface="Verdana"/>
              </a:rPr>
              <a:t>Follows standard “DNA” library</a:t>
            </a:r>
            <a:r>
              <a:rPr sz="1089" spc="36" dirty="0">
                <a:latin typeface="Verdana"/>
                <a:cs typeface="Verdana"/>
              </a:rPr>
              <a:t> </a:t>
            </a:r>
            <a:r>
              <a:rPr sz="1089" spc="-5" dirty="0">
                <a:latin typeface="Verdana"/>
                <a:cs typeface="Verdana"/>
              </a:rPr>
              <a:t>protocol</a:t>
            </a:r>
            <a:endParaRPr sz="1089">
              <a:latin typeface="Verdana"/>
              <a:cs typeface="Verdana"/>
            </a:endParaRPr>
          </a:p>
          <a:p>
            <a:pPr marL="68583">
              <a:spcBef>
                <a:spcPts val="309"/>
              </a:spcBef>
              <a:tabLst>
                <a:tab pos="379799" algn="l"/>
              </a:tabLst>
            </a:pPr>
            <a:r>
              <a:rPr sz="1271" dirty="0">
                <a:latin typeface="Verdana"/>
                <a:cs typeface="Verdana"/>
              </a:rPr>
              <a:t>•	Stranded cDNA</a:t>
            </a:r>
            <a:r>
              <a:rPr sz="1271" spc="-41" dirty="0">
                <a:latin typeface="Verdana"/>
                <a:cs typeface="Verdana"/>
              </a:rPr>
              <a:t> </a:t>
            </a:r>
            <a:r>
              <a:rPr sz="1271" dirty="0">
                <a:latin typeface="Verdana"/>
                <a:cs typeface="Verdana"/>
              </a:rPr>
              <a:t>libraries</a:t>
            </a:r>
            <a:endParaRPr sz="1271">
              <a:latin typeface="Verdana"/>
              <a:cs typeface="Verdana"/>
            </a:endParaRPr>
          </a:p>
          <a:p>
            <a:pPr marL="558460" marR="130250" indent="-247820">
              <a:spcBef>
                <a:spcPts val="259"/>
              </a:spcBef>
              <a:tabLst>
                <a:tab pos="558460" algn="l"/>
              </a:tabLst>
            </a:pPr>
            <a:r>
              <a:rPr sz="1089" dirty="0">
                <a:latin typeface="Verdana"/>
                <a:cs typeface="Verdana"/>
              </a:rPr>
              <a:t>–	2</a:t>
            </a:r>
            <a:r>
              <a:rPr sz="1089" baseline="24305" dirty="0">
                <a:latin typeface="Verdana"/>
                <a:cs typeface="Verdana"/>
              </a:rPr>
              <a:t>nd </a:t>
            </a:r>
            <a:r>
              <a:rPr sz="1089" spc="-5" dirty="0">
                <a:latin typeface="Verdana"/>
                <a:cs typeface="Verdana"/>
              </a:rPr>
              <a:t>Strand “Marking” incorporation </a:t>
            </a:r>
            <a:r>
              <a:rPr sz="1089" dirty="0">
                <a:latin typeface="Verdana"/>
                <a:cs typeface="Verdana"/>
              </a:rPr>
              <a:t>of </a:t>
            </a:r>
            <a:r>
              <a:rPr sz="1089" spc="-5" dirty="0">
                <a:latin typeface="Verdana"/>
                <a:cs typeface="Verdana"/>
              </a:rPr>
              <a:t>dUTP  in place </a:t>
            </a:r>
            <a:r>
              <a:rPr sz="1089" dirty="0">
                <a:latin typeface="Verdana"/>
                <a:cs typeface="Verdana"/>
              </a:rPr>
              <a:t>of </a:t>
            </a:r>
            <a:r>
              <a:rPr sz="1089" spc="-5" dirty="0">
                <a:latin typeface="Verdana"/>
                <a:cs typeface="Verdana"/>
              </a:rPr>
              <a:t>dTTP during second strand  synthesis.</a:t>
            </a:r>
            <a:endParaRPr sz="1089">
              <a:latin typeface="Verdana"/>
              <a:cs typeface="Verdana"/>
            </a:endParaRPr>
          </a:p>
          <a:p>
            <a:pPr marL="558460" marR="733087" indent="-247820">
              <a:spcBef>
                <a:spcPts val="259"/>
              </a:spcBef>
              <a:tabLst>
                <a:tab pos="558460" algn="l"/>
              </a:tabLst>
            </a:pPr>
            <a:r>
              <a:rPr sz="1089" dirty="0">
                <a:latin typeface="Verdana"/>
                <a:cs typeface="Verdana"/>
              </a:rPr>
              <a:t>–	</a:t>
            </a:r>
            <a:r>
              <a:rPr sz="1089" spc="-5" dirty="0">
                <a:latin typeface="Verdana"/>
                <a:cs typeface="Verdana"/>
              </a:rPr>
              <a:t>Selective enrichment for non-uracil  containing </a:t>
            </a:r>
            <a:r>
              <a:rPr sz="1089" dirty="0">
                <a:latin typeface="Verdana"/>
                <a:cs typeface="Verdana"/>
              </a:rPr>
              <a:t>1</a:t>
            </a:r>
            <a:r>
              <a:rPr sz="1089" baseline="24305" dirty="0">
                <a:latin typeface="Verdana"/>
                <a:cs typeface="Verdana"/>
              </a:rPr>
              <a:t>st </a:t>
            </a:r>
            <a:r>
              <a:rPr sz="1089" spc="-5" dirty="0">
                <a:latin typeface="Verdana"/>
                <a:cs typeface="Verdana"/>
              </a:rPr>
              <a:t>cDNA strand</a:t>
            </a:r>
            <a:r>
              <a:rPr sz="1089" spc="-103" dirty="0">
                <a:latin typeface="Verdana"/>
                <a:cs typeface="Verdana"/>
              </a:rPr>
              <a:t> </a:t>
            </a:r>
            <a:r>
              <a:rPr sz="1089" spc="-5" dirty="0">
                <a:latin typeface="Verdana"/>
                <a:cs typeface="Verdana"/>
              </a:rPr>
              <a:t>by</a:t>
            </a:r>
            <a:endParaRPr sz="1089">
              <a:latin typeface="Verdana"/>
              <a:cs typeface="Verdana"/>
            </a:endParaRPr>
          </a:p>
          <a:p>
            <a:pPr marL="717526" marR="195375" indent="-159066">
              <a:spcBef>
                <a:spcPts val="263"/>
              </a:spcBef>
            </a:pPr>
            <a:r>
              <a:rPr sz="1089" dirty="0">
                <a:latin typeface="Verdana"/>
                <a:cs typeface="Verdana"/>
              </a:rPr>
              <a:t>• </a:t>
            </a:r>
            <a:r>
              <a:rPr sz="1089" spc="-5" dirty="0">
                <a:latin typeface="Verdana"/>
                <a:cs typeface="Verdana"/>
              </a:rPr>
              <a:t>Use </a:t>
            </a:r>
            <a:r>
              <a:rPr sz="1089" dirty="0">
                <a:latin typeface="Verdana"/>
                <a:cs typeface="Verdana"/>
              </a:rPr>
              <a:t>of a </a:t>
            </a:r>
            <a:r>
              <a:rPr sz="1089" spc="-5" dirty="0">
                <a:latin typeface="Verdana"/>
                <a:cs typeface="Verdana"/>
              </a:rPr>
              <a:t>polymerase that cannot </a:t>
            </a:r>
            <a:r>
              <a:rPr sz="1089" spc="-9" dirty="0">
                <a:latin typeface="Verdana"/>
                <a:cs typeface="Verdana"/>
              </a:rPr>
              <a:t>amplify  </a:t>
            </a:r>
            <a:r>
              <a:rPr sz="1089" spc="-5" dirty="0">
                <a:latin typeface="Verdana"/>
                <a:cs typeface="Verdana"/>
              </a:rPr>
              <a:t>uracil containing</a:t>
            </a:r>
            <a:r>
              <a:rPr sz="1089" spc="32" dirty="0">
                <a:latin typeface="Verdana"/>
                <a:cs typeface="Verdana"/>
              </a:rPr>
              <a:t> </a:t>
            </a:r>
            <a:r>
              <a:rPr sz="1089" spc="-5" dirty="0">
                <a:latin typeface="Verdana"/>
                <a:cs typeface="Verdana"/>
              </a:rPr>
              <a:t>templates</a:t>
            </a:r>
            <a:endParaRPr sz="1089">
              <a:latin typeface="Verdana"/>
              <a:cs typeface="Verdana"/>
            </a:endParaRPr>
          </a:p>
          <a:p>
            <a:pPr marL="69159">
              <a:spcBef>
                <a:spcPts val="309"/>
              </a:spcBef>
              <a:tabLst>
                <a:tab pos="305453" algn="l"/>
              </a:tabLst>
            </a:pPr>
            <a:r>
              <a:rPr sz="1271" dirty="0">
                <a:latin typeface="Verdana"/>
                <a:cs typeface="Verdana"/>
              </a:rPr>
              <a:t>•	Small RNA Sample</a:t>
            </a:r>
            <a:r>
              <a:rPr sz="1271" spc="-41" dirty="0">
                <a:latin typeface="Verdana"/>
                <a:cs typeface="Verdana"/>
              </a:rPr>
              <a:t> </a:t>
            </a:r>
            <a:r>
              <a:rPr sz="1271" dirty="0">
                <a:latin typeface="Verdana"/>
                <a:cs typeface="Verdana"/>
              </a:rPr>
              <a:t>Preparation</a:t>
            </a:r>
            <a:endParaRPr sz="1271">
              <a:latin typeface="Verdana"/>
              <a:cs typeface="Verdana"/>
            </a:endParaRPr>
          </a:p>
          <a:p>
            <a:pPr marL="744037" marR="624161" indent="-260499">
              <a:spcBef>
                <a:spcPts val="259"/>
              </a:spcBef>
              <a:tabLst>
                <a:tab pos="744037" algn="l"/>
              </a:tabLst>
            </a:pPr>
            <a:r>
              <a:rPr sz="1089" dirty="0">
                <a:latin typeface="Verdana"/>
                <a:cs typeface="Verdana"/>
              </a:rPr>
              <a:t>–	</a:t>
            </a:r>
            <a:r>
              <a:rPr sz="1089" spc="-5" dirty="0">
                <a:latin typeface="Verdana"/>
                <a:cs typeface="Verdana"/>
              </a:rPr>
              <a:t>RNA-adaptor </a:t>
            </a:r>
            <a:r>
              <a:rPr sz="1089" spc="-9" dirty="0">
                <a:latin typeface="Verdana"/>
                <a:cs typeface="Verdana"/>
              </a:rPr>
              <a:t>ligation </a:t>
            </a:r>
            <a:r>
              <a:rPr sz="1089" spc="-5" dirty="0">
                <a:latin typeface="Verdana"/>
                <a:cs typeface="Verdana"/>
              </a:rPr>
              <a:t>before cDNA  synthesis</a:t>
            </a:r>
            <a:endParaRPr sz="1089">
              <a:latin typeface="Verdana"/>
              <a:cs typeface="Verdana"/>
            </a:endParaRPr>
          </a:p>
          <a:p>
            <a:pPr marL="483538">
              <a:spcBef>
                <a:spcPts val="259"/>
              </a:spcBef>
              <a:tabLst>
                <a:tab pos="744037" algn="l"/>
              </a:tabLst>
            </a:pPr>
            <a:r>
              <a:rPr sz="1089" dirty="0">
                <a:latin typeface="Verdana"/>
                <a:cs typeface="Verdana"/>
              </a:rPr>
              <a:t>–	</a:t>
            </a:r>
            <a:r>
              <a:rPr sz="1089" spc="-5" dirty="0">
                <a:latin typeface="Verdana"/>
                <a:cs typeface="Verdana"/>
              </a:rPr>
              <a:t>Small </a:t>
            </a:r>
            <a:r>
              <a:rPr sz="1089" dirty="0">
                <a:latin typeface="Verdana"/>
                <a:cs typeface="Verdana"/>
              </a:rPr>
              <a:t>RNA </a:t>
            </a:r>
            <a:r>
              <a:rPr sz="1089" spc="-5" dirty="0">
                <a:latin typeface="Verdana"/>
                <a:cs typeface="Verdana"/>
              </a:rPr>
              <a:t>size selection via</a:t>
            </a:r>
            <a:r>
              <a:rPr sz="1089" spc="14" dirty="0">
                <a:latin typeface="Verdana"/>
                <a:cs typeface="Verdana"/>
              </a:rPr>
              <a:t> </a:t>
            </a:r>
            <a:r>
              <a:rPr sz="1089" spc="-5" dirty="0">
                <a:latin typeface="Verdana"/>
                <a:cs typeface="Verdana"/>
              </a:rPr>
              <a:t>PAGE</a:t>
            </a:r>
            <a:endParaRPr sz="1089">
              <a:latin typeface="Verdana"/>
              <a:cs typeface="Verdana"/>
            </a:endParaRPr>
          </a:p>
          <a:p>
            <a:pPr marL="1105970" marR="535983" indent="-207477">
              <a:spcBef>
                <a:spcPts val="263"/>
              </a:spcBef>
              <a:tabLst>
                <a:tab pos="1105970" algn="l"/>
              </a:tabLst>
            </a:pPr>
            <a:r>
              <a:rPr sz="1089" dirty="0">
                <a:latin typeface="Verdana"/>
                <a:cs typeface="Verdana"/>
              </a:rPr>
              <a:t>•	</a:t>
            </a:r>
            <a:r>
              <a:rPr sz="1089" spc="-5" dirty="0">
                <a:latin typeface="Verdana"/>
                <a:cs typeface="Verdana"/>
              </a:rPr>
              <a:t>Library fragment </a:t>
            </a:r>
            <a:r>
              <a:rPr sz="1089" dirty="0">
                <a:latin typeface="Verdana"/>
                <a:cs typeface="Verdana"/>
              </a:rPr>
              <a:t>~145-160bp  </a:t>
            </a:r>
            <a:r>
              <a:rPr sz="1089" spc="-5" dirty="0">
                <a:latin typeface="Verdana"/>
                <a:cs typeface="Verdana"/>
              </a:rPr>
              <a:t>(insert </a:t>
            </a:r>
            <a:r>
              <a:rPr sz="1089" dirty="0">
                <a:latin typeface="Verdana"/>
                <a:cs typeface="Verdana"/>
              </a:rPr>
              <a:t>20-33</a:t>
            </a:r>
            <a:r>
              <a:rPr sz="1089" spc="-5" dirty="0">
                <a:latin typeface="Verdana"/>
                <a:cs typeface="Verdana"/>
              </a:rPr>
              <a:t> nucleotides)</a:t>
            </a:r>
            <a:endParaRPr sz="1089">
              <a:latin typeface="Verdana"/>
              <a:cs typeface="Verdana"/>
            </a:endParaRPr>
          </a:p>
        </p:txBody>
      </p:sp>
      <p:sp>
        <p:nvSpPr>
          <p:cNvPr id="4" name="object 4"/>
          <p:cNvSpPr/>
          <p:nvPr/>
        </p:nvSpPr>
        <p:spPr>
          <a:xfrm>
            <a:off x="6531715" y="2036815"/>
            <a:ext cx="3371352" cy="272229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647667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6051" y="5676349"/>
            <a:ext cx="8298756" cy="864454"/>
          </a:xfrm>
          <a:prstGeom prst="rect">
            <a:avLst/>
          </a:prstGeom>
          <a:blipFill>
            <a:blip r:embed="rId2" cstate="print"/>
            <a:stretch>
              <a:fillRect/>
            </a:stretch>
          </a:blipFill>
        </p:spPr>
        <p:txBody>
          <a:bodyPr wrap="square" lIns="0" tIns="0" rIns="0" bIns="0" rtlCol="0"/>
          <a:lstStyle/>
          <a:p>
            <a:endParaRPr sz="1634"/>
          </a:p>
        </p:txBody>
      </p:sp>
      <p:sp>
        <p:nvSpPr>
          <p:cNvPr id="3" name="object 3"/>
          <p:cNvSpPr txBox="1">
            <a:spLocks noGrp="1"/>
          </p:cNvSpPr>
          <p:nvPr>
            <p:ph type="title"/>
          </p:nvPr>
        </p:nvSpPr>
        <p:spPr>
          <a:xfrm>
            <a:off x="3638541" y="798152"/>
            <a:ext cx="4914708" cy="569671"/>
          </a:xfrm>
          <a:prstGeom prst="rect">
            <a:avLst/>
          </a:prstGeom>
        </p:spPr>
        <p:txBody>
          <a:bodyPr vert="horz" wrap="square" lIns="0" tIns="10950" rIns="0" bIns="0" rtlCol="0" anchor="ctr">
            <a:spAutoFit/>
          </a:bodyPr>
          <a:lstStyle/>
          <a:p>
            <a:pPr marL="11527">
              <a:lnSpc>
                <a:spcPct val="100000"/>
              </a:lnSpc>
              <a:spcBef>
                <a:spcPts val="86"/>
              </a:spcBef>
            </a:pPr>
            <a:r>
              <a:rPr sz="3630" spc="-9" dirty="0"/>
              <a:t>RNA-seq</a:t>
            </a:r>
            <a:r>
              <a:rPr sz="3630" dirty="0"/>
              <a:t> </a:t>
            </a:r>
            <a:r>
              <a:rPr sz="3630" spc="-9" dirty="0"/>
              <a:t>applications</a:t>
            </a:r>
            <a:endParaRPr sz="3630"/>
          </a:p>
        </p:txBody>
      </p:sp>
      <p:sp>
        <p:nvSpPr>
          <p:cNvPr id="4" name="object 4"/>
          <p:cNvSpPr txBox="1"/>
          <p:nvPr/>
        </p:nvSpPr>
        <p:spPr>
          <a:xfrm>
            <a:off x="2433840" y="1744213"/>
            <a:ext cx="3178308" cy="1566632"/>
          </a:xfrm>
          <a:prstGeom prst="rect">
            <a:avLst/>
          </a:prstGeom>
        </p:spPr>
        <p:txBody>
          <a:bodyPr vert="horz" wrap="square" lIns="0" tIns="66851" rIns="0" bIns="0" rtlCol="0">
            <a:spAutoFit/>
          </a:bodyPr>
          <a:lstStyle/>
          <a:p>
            <a:pPr marL="11527">
              <a:spcBef>
                <a:spcPts val="526"/>
              </a:spcBef>
              <a:tabLst>
                <a:tab pos="322166" algn="l"/>
              </a:tabLst>
            </a:pPr>
            <a:r>
              <a:rPr sz="1815" dirty="0">
                <a:latin typeface="Verdana"/>
                <a:cs typeface="Verdana"/>
              </a:rPr>
              <a:t>•	</a:t>
            </a:r>
            <a:r>
              <a:rPr sz="1815" spc="-5" dirty="0">
                <a:latin typeface="Verdana"/>
                <a:cs typeface="Verdana"/>
              </a:rPr>
              <a:t>Gene</a:t>
            </a:r>
            <a:r>
              <a:rPr sz="1815" spc="-23" dirty="0">
                <a:latin typeface="Verdana"/>
                <a:cs typeface="Verdana"/>
              </a:rPr>
              <a:t> </a:t>
            </a:r>
            <a:r>
              <a:rPr sz="1815" spc="-5" dirty="0">
                <a:latin typeface="Verdana"/>
                <a:cs typeface="Verdana"/>
              </a:rPr>
              <a:t>Expression</a:t>
            </a:r>
            <a:endParaRPr sz="1815">
              <a:latin typeface="Verdana"/>
              <a:cs typeface="Verdana"/>
            </a:endParaRPr>
          </a:p>
          <a:p>
            <a:pPr marL="322166" marR="360780" indent="-311216">
              <a:spcBef>
                <a:spcPts val="436"/>
              </a:spcBef>
              <a:tabLst>
                <a:tab pos="322166" algn="l"/>
              </a:tabLst>
            </a:pPr>
            <a:r>
              <a:rPr sz="1815" dirty="0">
                <a:latin typeface="Verdana"/>
                <a:cs typeface="Verdana"/>
              </a:rPr>
              <a:t>•	</a:t>
            </a:r>
            <a:r>
              <a:rPr sz="1815" spc="-5" dirty="0">
                <a:latin typeface="Verdana"/>
                <a:cs typeface="Verdana"/>
              </a:rPr>
              <a:t>Alternative </a:t>
            </a:r>
            <a:r>
              <a:rPr sz="1815" spc="-9" dirty="0">
                <a:latin typeface="Verdana"/>
                <a:cs typeface="Verdana"/>
              </a:rPr>
              <a:t>Splicing </a:t>
            </a:r>
            <a:r>
              <a:rPr sz="1815" dirty="0">
                <a:latin typeface="Verdana"/>
                <a:cs typeface="Verdana"/>
              </a:rPr>
              <a:t>&amp;  </a:t>
            </a:r>
            <a:r>
              <a:rPr sz="1815" spc="-9" dirty="0">
                <a:latin typeface="Verdana"/>
                <a:cs typeface="Verdana"/>
              </a:rPr>
              <a:t>Allele </a:t>
            </a:r>
            <a:r>
              <a:rPr sz="1815" spc="-5" dirty="0">
                <a:latin typeface="Verdana"/>
                <a:cs typeface="Verdana"/>
              </a:rPr>
              <a:t>Specific  Expression</a:t>
            </a:r>
            <a:endParaRPr sz="1815">
              <a:latin typeface="Verdana"/>
              <a:cs typeface="Verdana"/>
            </a:endParaRPr>
          </a:p>
          <a:p>
            <a:pPr marL="11527">
              <a:spcBef>
                <a:spcPts val="436"/>
              </a:spcBef>
              <a:tabLst>
                <a:tab pos="322166" algn="l"/>
              </a:tabLst>
            </a:pPr>
            <a:r>
              <a:rPr sz="1815" dirty="0">
                <a:latin typeface="Verdana"/>
                <a:cs typeface="Verdana"/>
              </a:rPr>
              <a:t>•	</a:t>
            </a:r>
            <a:r>
              <a:rPr sz="1815" spc="-5" dirty="0">
                <a:latin typeface="Verdana"/>
                <a:cs typeface="Verdana"/>
              </a:rPr>
              <a:t>Transcriptome</a:t>
            </a:r>
            <a:r>
              <a:rPr sz="1815" spc="-64" dirty="0">
                <a:latin typeface="Verdana"/>
                <a:cs typeface="Verdana"/>
              </a:rPr>
              <a:t> </a:t>
            </a:r>
            <a:r>
              <a:rPr sz="1815" spc="-5" dirty="0">
                <a:latin typeface="Verdana"/>
                <a:cs typeface="Verdana"/>
              </a:rPr>
              <a:t>Assembly</a:t>
            </a:r>
            <a:endParaRPr sz="1815">
              <a:latin typeface="Verdana"/>
              <a:cs typeface="Verdana"/>
            </a:endParaRPr>
          </a:p>
        </p:txBody>
      </p:sp>
      <p:sp>
        <p:nvSpPr>
          <p:cNvPr id="5" name="object 5"/>
          <p:cNvSpPr/>
          <p:nvPr/>
        </p:nvSpPr>
        <p:spPr>
          <a:xfrm>
            <a:off x="6369529" y="2136929"/>
            <a:ext cx="2780770" cy="1871542"/>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3296244" y="4107779"/>
            <a:ext cx="3629051" cy="1332055"/>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21189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9348" y="551441"/>
            <a:ext cx="9543570" cy="744611"/>
          </a:xfrm>
          <a:prstGeom prst="rect">
            <a:avLst/>
          </a:prstGeom>
        </p:spPr>
        <p:txBody>
          <a:bodyPr vert="horz" wrap="square" lIns="0" tIns="66850" rIns="0" bIns="0" rtlCol="0" anchor="ctr">
            <a:spAutoFit/>
          </a:bodyPr>
          <a:lstStyle/>
          <a:p>
            <a:pPr marL="2795181" marR="4611" indent="-2517392">
              <a:lnSpc>
                <a:spcPct val="100000"/>
              </a:lnSpc>
              <a:spcBef>
                <a:spcPts val="91"/>
              </a:spcBef>
            </a:pPr>
            <a:r>
              <a:rPr spc="-5" dirty="0"/>
              <a:t>Targeted re-sequencing: hybrid  capture</a:t>
            </a:r>
          </a:p>
        </p:txBody>
      </p:sp>
      <p:grpSp>
        <p:nvGrpSpPr>
          <p:cNvPr id="3" name="object 3"/>
          <p:cNvGrpSpPr/>
          <p:nvPr/>
        </p:nvGrpSpPr>
        <p:grpSpPr>
          <a:xfrm>
            <a:off x="5794624" y="1797960"/>
            <a:ext cx="5378294" cy="2353415"/>
            <a:chOff x="5014628" y="2944367"/>
            <a:chExt cx="4512310" cy="1417320"/>
          </a:xfrm>
        </p:grpSpPr>
        <p:sp>
          <p:nvSpPr>
            <p:cNvPr id="4" name="object 4"/>
            <p:cNvSpPr/>
            <p:nvPr/>
          </p:nvSpPr>
          <p:spPr>
            <a:xfrm>
              <a:off x="5014628" y="2995552"/>
              <a:ext cx="2217757" cy="1319560"/>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7205349" y="2944367"/>
              <a:ext cx="2321051" cy="1417319"/>
            </a:xfrm>
            <a:prstGeom prst="rect">
              <a:avLst/>
            </a:prstGeom>
            <a:blipFill>
              <a:blip r:embed="rId3" cstate="print"/>
              <a:stretch>
                <a:fillRect/>
              </a:stretch>
            </a:blipFill>
          </p:spPr>
          <p:txBody>
            <a:bodyPr wrap="square" lIns="0" tIns="0" rIns="0" bIns="0" rtlCol="0"/>
            <a:lstStyle/>
            <a:p>
              <a:endParaRPr sz="1634"/>
            </a:p>
          </p:txBody>
        </p:sp>
      </p:grpSp>
      <p:grpSp>
        <p:nvGrpSpPr>
          <p:cNvPr id="6" name="object 6"/>
          <p:cNvGrpSpPr/>
          <p:nvPr/>
        </p:nvGrpSpPr>
        <p:grpSpPr>
          <a:xfrm>
            <a:off x="5794624" y="4274424"/>
            <a:ext cx="5377653" cy="2311895"/>
            <a:chOff x="5008419" y="4434840"/>
            <a:chExt cx="4487545" cy="1324610"/>
          </a:xfrm>
        </p:grpSpPr>
        <p:sp>
          <p:nvSpPr>
            <p:cNvPr id="7" name="object 7"/>
            <p:cNvSpPr/>
            <p:nvPr/>
          </p:nvSpPr>
          <p:spPr>
            <a:xfrm>
              <a:off x="5008419" y="4497879"/>
              <a:ext cx="2210816" cy="1256281"/>
            </a:xfrm>
            <a:prstGeom prst="rect">
              <a:avLst/>
            </a:prstGeom>
            <a:blipFill>
              <a:blip r:embed="rId4" cstate="print"/>
              <a:stretch>
                <a:fillRect/>
              </a:stretch>
            </a:blipFill>
          </p:spPr>
          <p:txBody>
            <a:bodyPr wrap="square" lIns="0" tIns="0" rIns="0" bIns="0" rtlCol="0"/>
            <a:lstStyle/>
            <a:p>
              <a:endParaRPr sz="1634"/>
            </a:p>
          </p:txBody>
        </p:sp>
        <p:sp>
          <p:nvSpPr>
            <p:cNvPr id="8" name="object 8"/>
            <p:cNvSpPr/>
            <p:nvPr/>
          </p:nvSpPr>
          <p:spPr>
            <a:xfrm>
              <a:off x="7205350" y="4434840"/>
              <a:ext cx="2290572" cy="1324355"/>
            </a:xfrm>
            <a:prstGeom prst="rect">
              <a:avLst/>
            </a:prstGeom>
            <a:blipFill>
              <a:blip r:embed="rId5" cstate="print"/>
              <a:stretch>
                <a:fillRect/>
              </a:stretch>
            </a:blipFill>
          </p:spPr>
          <p:txBody>
            <a:bodyPr wrap="square" lIns="0" tIns="0" rIns="0" bIns="0" rtlCol="0"/>
            <a:lstStyle/>
            <a:p>
              <a:endParaRPr sz="1634"/>
            </a:p>
          </p:txBody>
        </p:sp>
      </p:grpSp>
      <p:sp>
        <p:nvSpPr>
          <p:cNvPr id="9" name="object 9"/>
          <p:cNvSpPr txBox="1"/>
          <p:nvPr/>
        </p:nvSpPr>
        <p:spPr>
          <a:xfrm>
            <a:off x="892269" y="2093977"/>
            <a:ext cx="3239396" cy="3336395"/>
          </a:xfrm>
          <a:prstGeom prst="rect">
            <a:avLst/>
          </a:prstGeom>
        </p:spPr>
        <p:txBody>
          <a:bodyPr vert="horz" wrap="square" lIns="0" tIns="11526" rIns="0" bIns="0" rtlCol="0">
            <a:spAutoFit/>
          </a:bodyPr>
          <a:lstStyle/>
          <a:p>
            <a:pPr marL="322166" marR="146963" indent="-311216">
              <a:lnSpc>
                <a:spcPct val="150000"/>
              </a:lnSpc>
              <a:spcBef>
                <a:spcPts val="91"/>
              </a:spcBef>
              <a:tabLst>
                <a:tab pos="322166" algn="l"/>
              </a:tabLst>
            </a:pPr>
            <a:r>
              <a:rPr sz="1815" dirty="0">
                <a:latin typeface="Verdana"/>
                <a:cs typeface="Verdana"/>
              </a:rPr>
              <a:t>•	</a:t>
            </a:r>
            <a:r>
              <a:rPr sz="1815" spc="-5" dirty="0">
                <a:latin typeface="Verdana"/>
                <a:cs typeface="Verdana"/>
              </a:rPr>
              <a:t>Enrichment </a:t>
            </a:r>
            <a:r>
              <a:rPr sz="1815" dirty="0">
                <a:latin typeface="Verdana"/>
                <a:cs typeface="Verdana"/>
              </a:rPr>
              <a:t>for </a:t>
            </a:r>
            <a:r>
              <a:rPr sz="1815" spc="-5" dirty="0">
                <a:latin typeface="Verdana"/>
                <a:cs typeface="Verdana"/>
              </a:rPr>
              <a:t>specific  targets via capture with  oligonculeotide baits</a:t>
            </a:r>
            <a:endParaRPr sz="1815" dirty="0">
              <a:latin typeface="Verdana"/>
              <a:cs typeface="Verdana"/>
            </a:endParaRPr>
          </a:p>
          <a:p>
            <a:pPr marL="425905">
              <a:lnSpc>
                <a:spcPct val="150000"/>
              </a:lnSpc>
              <a:spcBef>
                <a:spcPts val="399"/>
              </a:spcBef>
              <a:tabLst>
                <a:tab pos="686404" algn="l"/>
              </a:tabLst>
            </a:pPr>
            <a:r>
              <a:rPr sz="1634" dirty="0">
                <a:latin typeface="Verdana"/>
                <a:cs typeface="Verdana"/>
              </a:rPr>
              <a:t>–	</a:t>
            </a:r>
            <a:r>
              <a:rPr sz="1634" spc="-5" dirty="0">
                <a:latin typeface="Verdana"/>
                <a:cs typeface="Verdana"/>
              </a:rPr>
              <a:t>Exome</a:t>
            </a:r>
            <a:r>
              <a:rPr sz="1634" spc="-18" dirty="0">
                <a:latin typeface="Verdana"/>
                <a:cs typeface="Verdana"/>
              </a:rPr>
              <a:t> </a:t>
            </a:r>
            <a:r>
              <a:rPr sz="1634" spc="-5" dirty="0">
                <a:latin typeface="Verdana"/>
                <a:cs typeface="Verdana"/>
              </a:rPr>
              <a:t>Capture</a:t>
            </a:r>
            <a:endParaRPr sz="1634" dirty="0">
              <a:latin typeface="Verdana"/>
              <a:cs typeface="Verdana"/>
            </a:endParaRPr>
          </a:p>
          <a:p>
            <a:pPr marL="1048337" marR="4611" indent="-207477">
              <a:lnSpc>
                <a:spcPct val="150000"/>
              </a:lnSpc>
              <a:spcBef>
                <a:spcPts val="309"/>
              </a:spcBef>
              <a:tabLst>
                <a:tab pos="1048337" algn="l"/>
              </a:tabLst>
            </a:pPr>
            <a:r>
              <a:rPr sz="1271" dirty="0">
                <a:latin typeface="Verdana"/>
                <a:cs typeface="Verdana"/>
              </a:rPr>
              <a:t>•	</a:t>
            </a:r>
            <a:r>
              <a:rPr sz="1271" i="1" dirty="0">
                <a:latin typeface="Verdana"/>
                <a:cs typeface="Verdana"/>
              </a:rPr>
              <a:t>Capture </a:t>
            </a:r>
            <a:r>
              <a:rPr sz="1271" i="1" spc="-5" dirty="0">
                <a:latin typeface="Verdana"/>
                <a:cs typeface="Verdana"/>
              </a:rPr>
              <a:t>40-70 </a:t>
            </a:r>
            <a:r>
              <a:rPr sz="1271" i="1" spc="5" dirty="0">
                <a:latin typeface="Verdana"/>
                <a:cs typeface="Verdana"/>
              </a:rPr>
              <a:t>Mb </a:t>
            </a:r>
            <a:r>
              <a:rPr sz="1271" i="1" dirty="0">
                <a:latin typeface="Verdana"/>
                <a:cs typeface="Verdana"/>
              </a:rPr>
              <a:t>of  </a:t>
            </a:r>
            <a:r>
              <a:rPr sz="1271" i="1" spc="-5" dirty="0">
                <a:latin typeface="Verdana"/>
                <a:cs typeface="Verdana"/>
              </a:rPr>
              <a:t>annotated </a:t>
            </a:r>
            <a:r>
              <a:rPr sz="1271" i="1" dirty="0">
                <a:latin typeface="Verdana"/>
                <a:cs typeface="Verdana"/>
              </a:rPr>
              <a:t>exons </a:t>
            </a:r>
            <a:r>
              <a:rPr sz="1271" i="1" spc="-5" dirty="0">
                <a:latin typeface="Verdana"/>
                <a:cs typeface="Verdana"/>
              </a:rPr>
              <a:t>and</a:t>
            </a:r>
            <a:r>
              <a:rPr sz="1271" i="1" spc="-91" dirty="0">
                <a:latin typeface="Verdana"/>
                <a:cs typeface="Verdana"/>
              </a:rPr>
              <a:t> </a:t>
            </a:r>
            <a:r>
              <a:rPr sz="1271" i="1" dirty="0">
                <a:latin typeface="Verdana"/>
                <a:cs typeface="Verdana"/>
              </a:rPr>
              <a:t>UTRs</a:t>
            </a:r>
            <a:endParaRPr sz="1271" dirty="0">
              <a:latin typeface="Verdana"/>
              <a:cs typeface="Verdana"/>
            </a:endParaRPr>
          </a:p>
          <a:p>
            <a:pPr marL="425905">
              <a:lnSpc>
                <a:spcPct val="150000"/>
              </a:lnSpc>
              <a:spcBef>
                <a:spcPts val="390"/>
              </a:spcBef>
              <a:tabLst>
                <a:tab pos="686404" algn="l"/>
              </a:tabLst>
            </a:pPr>
            <a:r>
              <a:rPr sz="1634" dirty="0">
                <a:latin typeface="Verdana"/>
                <a:cs typeface="Verdana"/>
              </a:rPr>
              <a:t>–	</a:t>
            </a:r>
            <a:r>
              <a:rPr sz="1634" spc="-5" dirty="0">
                <a:latin typeface="Verdana"/>
                <a:cs typeface="Verdana"/>
              </a:rPr>
              <a:t>Custom Capture</a:t>
            </a:r>
            <a:endParaRPr sz="1634" dirty="0">
              <a:latin typeface="Verdana"/>
              <a:cs typeface="Verdana"/>
            </a:endParaRPr>
          </a:p>
          <a:p>
            <a:pPr marL="1048337" marR="450687" indent="-207477">
              <a:lnSpc>
                <a:spcPct val="150000"/>
              </a:lnSpc>
              <a:spcBef>
                <a:spcPts val="309"/>
              </a:spcBef>
              <a:tabLst>
                <a:tab pos="1048337" algn="l"/>
              </a:tabLst>
            </a:pPr>
            <a:r>
              <a:rPr sz="1271" dirty="0">
                <a:latin typeface="Verdana"/>
                <a:cs typeface="Verdana"/>
              </a:rPr>
              <a:t>•	</a:t>
            </a:r>
            <a:r>
              <a:rPr sz="1271" i="1" dirty="0">
                <a:latin typeface="Verdana"/>
                <a:cs typeface="Verdana"/>
              </a:rPr>
              <a:t>up </a:t>
            </a:r>
            <a:r>
              <a:rPr sz="1271" i="1" spc="-5" dirty="0">
                <a:latin typeface="Verdana"/>
                <a:cs typeface="Verdana"/>
              </a:rPr>
              <a:t>to </a:t>
            </a:r>
            <a:r>
              <a:rPr sz="1271" i="1" dirty="0">
                <a:latin typeface="Verdana"/>
                <a:cs typeface="Verdana"/>
              </a:rPr>
              <a:t>50 </a:t>
            </a:r>
            <a:r>
              <a:rPr sz="1271" i="1" spc="5" dirty="0">
                <a:latin typeface="Verdana"/>
                <a:cs typeface="Verdana"/>
              </a:rPr>
              <a:t>Mb </a:t>
            </a:r>
            <a:r>
              <a:rPr sz="1271" i="1" dirty="0">
                <a:latin typeface="Verdana"/>
                <a:cs typeface="Verdana"/>
              </a:rPr>
              <a:t>of</a:t>
            </a:r>
            <a:r>
              <a:rPr sz="1271" i="1" spc="-132" dirty="0">
                <a:latin typeface="Verdana"/>
                <a:cs typeface="Verdana"/>
              </a:rPr>
              <a:t> </a:t>
            </a:r>
            <a:r>
              <a:rPr sz="1271" i="1" dirty="0">
                <a:latin typeface="Verdana"/>
                <a:cs typeface="Verdana"/>
              </a:rPr>
              <a:t>target  sequences</a:t>
            </a:r>
            <a:endParaRPr sz="1271" dirty="0">
              <a:latin typeface="Verdana"/>
              <a:cs typeface="Verdana"/>
            </a:endParaRPr>
          </a:p>
        </p:txBody>
      </p:sp>
    </p:spTree>
    <p:extLst>
      <p:ext uri="{BB962C8B-B14F-4D97-AF65-F5344CB8AC3E}">
        <p14:creationId xmlns:p14="http://schemas.microsoft.com/office/powerpoint/2010/main" val="226556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21667" y="3321806"/>
            <a:ext cx="6233287" cy="809554"/>
          </a:xfrm>
          <a:prstGeom prst="rect">
            <a:avLst/>
          </a:prstGeom>
        </p:spPr>
        <p:txBody>
          <a:bodyPr vert="horz" wrap="square" lIns="0" tIns="111226" rIns="0" bIns="0" rtlCol="0">
            <a:spAutoFit/>
          </a:bodyPr>
          <a:lstStyle/>
          <a:p>
            <a:pPr marL="11527" marR="4611">
              <a:lnSpc>
                <a:spcPct val="77500"/>
              </a:lnSpc>
              <a:spcBef>
                <a:spcPts val="876"/>
              </a:spcBef>
            </a:pPr>
            <a:r>
              <a:rPr sz="2904" b="1" spc="-5" dirty="0">
                <a:latin typeface="Courier New"/>
                <a:cs typeface="Courier New"/>
              </a:rPr>
              <a:t>TCTGAT  AG</a:t>
            </a:r>
            <a:r>
              <a:rPr sz="2904" b="1" spc="5" dirty="0">
                <a:latin typeface="Courier New"/>
                <a:cs typeface="Courier New"/>
              </a:rPr>
              <a:t>A</a:t>
            </a:r>
            <a:r>
              <a:rPr sz="2904" b="1" spc="-5" dirty="0">
                <a:latin typeface="Courier New"/>
                <a:cs typeface="Courier New"/>
              </a:rPr>
              <a:t>CT</a:t>
            </a:r>
            <a:r>
              <a:rPr sz="2904" b="1" spc="5" dirty="0">
                <a:latin typeface="Courier New"/>
                <a:cs typeface="Courier New"/>
              </a:rPr>
              <a:t>A</a:t>
            </a:r>
            <a:r>
              <a:rPr sz="2904" b="1" spc="-5" dirty="0">
                <a:latin typeface="Courier New"/>
                <a:cs typeface="Courier New"/>
              </a:rPr>
              <a:t>CG</a:t>
            </a:r>
            <a:r>
              <a:rPr sz="2904" b="1" spc="5" dirty="0">
                <a:latin typeface="Courier New"/>
                <a:cs typeface="Courier New"/>
              </a:rPr>
              <a:t>T</a:t>
            </a:r>
            <a:r>
              <a:rPr sz="2904" b="1" spc="-5" dirty="0">
                <a:latin typeface="Courier New"/>
                <a:cs typeface="Courier New"/>
              </a:rPr>
              <a:t>AC</a:t>
            </a:r>
            <a:r>
              <a:rPr sz="2904" b="1" spc="5" dirty="0">
                <a:latin typeface="Courier New"/>
                <a:cs typeface="Courier New"/>
              </a:rPr>
              <a:t>T</a:t>
            </a:r>
            <a:r>
              <a:rPr sz="2904" b="1" spc="-5" dirty="0">
                <a:latin typeface="Courier New"/>
                <a:cs typeface="Courier New"/>
              </a:rPr>
              <a:t>TG</a:t>
            </a:r>
            <a:r>
              <a:rPr sz="2904" b="1" spc="5" dirty="0">
                <a:latin typeface="Courier New"/>
                <a:cs typeface="Courier New"/>
              </a:rPr>
              <a:t>A</a:t>
            </a:r>
            <a:r>
              <a:rPr sz="2904" b="1" spc="-5" dirty="0">
                <a:latin typeface="Courier New"/>
                <a:cs typeface="Courier New"/>
              </a:rPr>
              <a:t>CG</a:t>
            </a:r>
            <a:r>
              <a:rPr sz="2904" b="1" spc="5" dirty="0">
                <a:latin typeface="Courier New"/>
                <a:cs typeface="Courier New"/>
              </a:rPr>
              <a:t>A</a:t>
            </a:r>
            <a:r>
              <a:rPr sz="2904" b="1" spc="-5" dirty="0">
                <a:latin typeface="Courier New"/>
                <a:cs typeface="Courier New"/>
              </a:rPr>
              <a:t>GT</a:t>
            </a:r>
            <a:r>
              <a:rPr sz="2904" b="1" spc="5" dirty="0">
                <a:latin typeface="Courier New"/>
                <a:cs typeface="Courier New"/>
              </a:rPr>
              <a:t>A</a:t>
            </a:r>
            <a:r>
              <a:rPr sz="2904" b="1" spc="-5" dirty="0">
                <a:latin typeface="Courier New"/>
                <a:cs typeface="Courier New"/>
              </a:rPr>
              <a:t>C.</a:t>
            </a:r>
            <a:r>
              <a:rPr sz="2904" b="1" spc="5" dirty="0">
                <a:latin typeface="Courier New"/>
                <a:cs typeface="Courier New"/>
              </a:rPr>
              <a:t>.</a:t>
            </a:r>
            <a:r>
              <a:rPr sz="2904" b="1" spc="-5" dirty="0">
                <a:latin typeface="Courier New"/>
                <a:cs typeface="Courier New"/>
              </a:rPr>
              <a:t>..</a:t>
            </a:r>
            <a:r>
              <a:rPr sz="2904" b="1" spc="5" dirty="0">
                <a:latin typeface="Courier New"/>
                <a:cs typeface="Courier New"/>
              </a:rPr>
              <a:t>.</a:t>
            </a:r>
            <a:r>
              <a:rPr sz="2904" b="1" dirty="0">
                <a:latin typeface="Courier New"/>
                <a:cs typeface="Courier New"/>
              </a:rPr>
              <a:t>.</a:t>
            </a:r>
            <a:endParaRPr sz="2904">
              <a:latin typeface="Courier New"/>
              <a:cs typeface="Courier New"/>
            </a:endParaRPr>
          </a:p>
        </p:txBody>
      </p:sp>
      <p:sp>
        <p:nvSpPr>
          <p:cNvPr id="4" name="object 4"/>
          <p:cNvSpPr txBox="1"/>
          <p:nvPr/>
        </p:nvSpPr>
        <p:spPr>
          <a:xfrm>
            <a:off x="4243428" y="1759428"/>
            <a:ext cx="1535846" cy="1266571"/>
          </a:xfrm>
          <a:prstGeom prst="rect">
            <a:avLst/>
          </a:prstGeom>
        </p:spPr>
        <p:txBody>
          <a:bodyPr vert="horz" wrap="square" lIns="0" tIns="191332" rIns="0" bIns="0" rtlCol="0">
            <a:spAutoFit/>
          </a:bodyPr>
          <a:lstStyle/>
          <a:p>
            <a:pPr marL="34580">
              <a:spcBef>
                <a:spcPts val="1507"/>
              </a:spcBef>
              <a:tabLst>
                <a:tab pos="863913" algn="l"/>
              </a:tabLst>
            </a:pPr>
            <a:r>
              <a:rPr sz="2904" b="1" dirty="0">
                <a:latin typeface="Courier New"/>
                <a:cs typeface="Courier New"/>
              </a:rPr>
              <a:t>A	</a:t>
            </a:r>
            <a:r>
              <a:rPr sz="4356" b="1" baseline="-31250" dirty="0">
                <a:latin typeface="Courier New"/>
                <a:cs typeface="Courier New"/>
              </a:rPr>
              <a:t>C</a:t>
            </a:r>
            <a:endParaRPr sz="4356" baseline="-31250" dirty="0">
              <a:latin typeface="Courier New"/>
              <a:cs typeface="Courier New"/>
            </a:endParaRPr>
          </a:p>
          <a:p>
            <a:pPr marL="379799">
              <a:spcBef>
                <a:spcPts val="1416"/>
              </a:spcBef>
              <a:tabLst>
                <a:tab pos="1278867" algn="l"/>
              </a:tabLst>
            </a:pPr>
            <a:r>
              <a:rPr sz="2904" b="1" dirty="0">
                <a:latin typeface="Courier New"/>
                <a:cs typeface="Courier New"/>
              </a:rPr>
              <a:t>G	A</a:t>
            </a:r>
            <a:endParaRPr sz="2904" dirty="0">
              <a:latin typeface="Courier New"/>
              <a:cs typeface="Courier New"/>
            </a:endParaRPr>
          </a:p>
        </p:txBody>
      </p:sp>
      <p:sp>
        <p:nvSpPr>
          <p:cNvPr id="5" name="object 5"/>
          <p:cNvSpPr txBox="1"/>
          <p:nvPr/>
        </p:nvSpPr>
        <p:spPr>
          <a:xfrm>
            <a:off x="5960809" y="2215305"/>
            <a:ext cx="1547372" cy="458556"/>
          </a:xfrm>
          <a:prstGeom prst="rect">
            <a:avLst/>
          </a:prstGeom>
        </p:spPr>
        <p:txBody>
          <a:bodyPr vert="horz" wrap="square" lIns="0" tIns="11526" rIns="0" bIns="0" rtlCol="0">
            <a:spAutoFit/>
          </a:bodyPr>
          <a:lstStyle/>
          <a:p>
            <a:pPr marL="46106">
              <a:spcBef>
                <a:spcPts val="91"/>
              </a:spcBef>
            </a:pPr>
            <a:r>
              <a:rPr sz="2904" b="1" spc="-5" dirty="0">
                <a:latin typeface="Courier New"/>
                <a:cs typeface="Courier New"/>
              </a:rPr>
              <a:t>T* </a:t>
            </a:r>
            <a:r>
              <a:rPr sz="4356" b="1" baseline="-20833" dirty="0">
                <a:latin typeface="Courier New"/>
                <a:cs typeface="Courier New"/>
              </a:rPr>
              <a:t>G</a:t>
            </a:r>
            <a:r>
              <a:rPr sz="4356" b="1" spc="1510" baseline="-20833" dirty="0">
                <a:latin typeface="Courier New"/>
                <a:cs typeface="Courier New"/>
              </a:rPr>
              <a:t> </a:t>
            </a:r>
            <a:r>
              <a:rPr sz="2904" b="1" dirty="0">
                <a:latin typeface="Courier New"/>
                <a:cs typeface="Courier New"/>
              </a:rPr>
              <a:t>T</a:t>
            </a:r>
            <a:endParaRPr sz="2904" dirty="0">
              <a:latin typeface="Courier New"/>
              <a:cs typeface="Courier New"/>
            </a:endParaRPr>
          </a:p>
        </p:txBody>
      </p:sp>
      <p:sp>
        <p:nvSpPr>
          <p:cNvPr id="6" name="object 6"/>
          <p:cNvSpPr txBox="1"/>
          <p:nvPr/>
        </p:nvSpPr>
        <p:spPr>
          <a:xfrm>
            <a:off x="3021666" y="4490548"/>
            <a:ext cx="5875981" cy="706957"/>
          </a:xfrm>
          <a:prstGeom prst="rect">
            <a:avLst/>
          </a:prstGeom>
        </p:spPr>
        <p:txBody>
          <a:bodyPr vert="horz" wrap="square" lIns="0" tIns="11526" rIns="0" bIns="0" rtlCol="0">
            <a:spAutoFit/>
          </a:bodyPr>
          <a:lstStyle/>
          <a:p>
            <a:pPr marL="11527">
              <a:spcBef>
                <a:spcPts val="91"/>
              </a:spcBef>
            </a:pPr>
            <a:r>
              <a:rPr sz="1634" spc="-5" dirty="0">
                <a:latin typeface="Arial"/>
                <a:cs typeface="Arial"/>
              </a:rPr>
              <a:t>Incorporation of di-deoxynucleotides terminates DNA</a:t>
            </a:r>
            <a:r>
              <a:rPr sz="1634" spc="-9" dirty="0">
                <a:latin typeface="Arial"/>
                <a:cs typeface="Arial"/>
              </a:rPr>
              <a:t> </a:t>
            </a:r>
            <a:r>
              <a:rPr sz="1634" spc="-5" dirty="0">
                <a:latin typeface="Arial"/>
                <a:cs typeface="Arial"/>
              </a:rPr>
              <a:t>elongation</a:t>
            </a:r>
            <a:endParaRPr sz="1634" dirty="0">
              <a:latin typeface="Arial"/>
              <a:cs typeface="Arial"/>
            </a:endParaRPr>
          </a:p>
          <a:p>
            <a:pPr marL="41495">
              <a:spcBef>
                <a:spcPts val="1488"/>
              </a:spcBef>
            </a:pPr>
            <a:r>
              <a:rPr sz="1634" spc="-5" dirty="0">
                <a:latin typeface="Arial"/>
                <a:cs typeface="Arial"/>
              </a:rPr>
              <a:t>Individual reactions for each</a:t>
            </a:r>
            <a:r>
              <a:rPr sz="1634" spc="36" dirty="0">
                <a:latin typeface="Arial"/>
                <a:cs typeface="Arial"/>
              </a:rPr>
              <a:t> </a:t>
            </a:r>
            <a:r>
              <a:rPr sz="1634" spc="-5" dirty="0">
                <a:latin typeface="Arial"/>
                <a:cs typeface="Arial"/>
              </a:rPr>
              <a:t>base</a:t>
            </a:r>
            <a:endParaRPr sz="1634" dirty="0">
              <a:latin typeface="Arial"/>
              <a:cs typeface="Arial"/>
            </a:endParaRPr>
          </a:p>
        </p:txBody>
      </p:sp>
      <p:sp>
        <p:nvSpPr>
          <p:cNvPr id="8" name="object 3"/>
          <p:cNvSpPr txBox="1">
            <a:spLocks noGrp="1"/>
          </p:cNvSpPr>
          <p:nvPr>
            <p:ph type="title"/>
          </p:nvPr>
        </p:nvSpPr>
        <p:spPr>
          <a:xfrm>
            <a:off x="917944" y="826647"/>
            <a:ext cx="10440732" cy="569671"/>
          </a:xfrm>
          <a:prstGeom prst="rect">
            <a:avLst/>
          </a:prstGeom>
        </p:spPr>
        <p:txBody>
          <a:bodyPr vert="horz" wrap="square" lIns="0" tIns="10950" rIns="0" bIns="0" rtlCol="0" anchor="ctr">
            <a:spAutoFit/>
          </a:bodyPr>
          <a:lstStyle/>
          <a:p>
            <a:pPr marL="1281749" marR="4611" indent="-705423">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chain </a:t>
            </a:r>
            <a:r>
              <a:rPr sz="3630" spc="-9" dirty="0"/>
              <a:t>termination</a:t>
            </a:r>
            <a:r>
              <a:rPr sz="3630" spc="45" dirty="0"/>
              <a:t> </a:t>
            </a:r>
            <a:r>
              <a:rPr sz="3630" spc="-9" dirty="0"/>
              <a:t>method</a:t>
            </a:r>
            <a:endParaRPr sz="3630" dirty="0"/>
          </a:p>
        </p:txBody>
      </p:sp>
    </p:spTree>
    <p:extLst>
      <p:ext uri="{BB962C8B-B14F-4D97-AF65-F5344CB8AC3E}">
        <p14:creationId xmlns:p14="http://schemas.microsoft.com/office/powerpoint/2010/main" val="3816952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5529" y="647438"/>
            <a:ext cx="7314823" cy="646331"/>
          </a:xfrm>
          <a:prstGeom prst="rect">
            <a:avLst/>
          </a:prstGeom>
        </p:spPr>
        <p:txBody>
          <a:bodyPr wrap="none">
            <a:spAutoFit/>
          </a:bodyPr>
          <a:lstStyle/>
          <a:p>
            <a:pPr fontAlgn="base"/>
            <a:r>
              <a:rPr lang="en-US" altLang="zh-CN" sz="3600" b="1" dirty="0" smtClean="0">
                <a:solidFill>
                  <a:srgbClr val="1E4164"/>
                </a:solidFill>
                <a:latin typeface="Arial" panose="020B0604020202020204" pitchFamily="34" charset="0"/>
                <a:cs typeface="Arial" panose="020B0604020202020204" pitchFamily="34" charset="0"/>
              </a:rPr>
              <a:t>Epigenetic: Bisulfite </a:t>
            </a:r>
            <a:r>
              <a:rPr lang="en-US" altLang="zh-CN" sz="3600" b="1" dirty="0">
                <a:solidFill>
                  <a:srgbClr val="1E4164"/>
                </a:solidFill>
                <a:latin typeface="Arial" panose="020B0604020202020204" pitchFamily="34" charset="0"/>
                <a:cs typeface="Arial" panose="020B0604020202020204" pitchFamily="34" charset="0"/>
              </a:rPr>
              <a:t>sequencing</a:t>
            </a:r>
            <a:endParaRPr lang="en-US" altLang="zh-CN" sz="3600" b="1" i="0" dirty="0">
              <a:solidFill>
                <a:srgbClr val="1E4164"/>
              </a:solidFill>
              <a:effectLst/>
              <a:latin typeface="Arial" panose="020B0604020202020204" pitchFamily="34" charset="0"/>
              <a:cs typeface="Arial" panose="020B0604020202020204" pitchFamily="34" charset="0"/>
            </a:endParaRPr>
          </a:p>
        </p:txBody>
      </p:sp>
      <p:pic>
        <p:nvPicPr>
          <p:cNvPr id="3074" name="Picture 2" descr="Sequencing epigenetic modifications using bisulf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427" y="2014156"/>
            <a:ext cx="591502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14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1978" y="744819"/>
            <a:ext cx="5237331" cy="646331"/>
          </a:xfrm>
          <a:prstGeom prst="rect">
            <a:avLst/>
          </a:prstGeom>
        </p:spPr>
        <p:txBody>
          <a:bodyPr wrap="none">
            <a:spAutoFit/>
          </a:bodyPr>
          <a:lstStyle/>
          <a:p>
            <a:r>
              <a:rPr lang="en-US" altLang="zh-CN" sz="3600" b="1" dirty="0" smtClean="0">
                <a:latin typeface="Arial" panose="020B0604020202020204" pitchFamily="34" charset="0"/>
                <a:cs typeface="Arial" panose="020B0604020202020204" pitchFamily="34" charset="0"/>
              </a:rPr>
              <a:t>Paired-end </a:t>
            </a:r>
            <a:r>
              <a:rPr lang="en-US" altLang="zh-CN" sz="3600" b="1" dirty="0">
                <a:latin typeface="Arial" panose="020B0604020202020204" pitchFamily="34" charset="0"/>
                <a:cs typeface="Arial" panose="020B0604020202020204" pitchFamily="34" charset="0"/>
              </a:rPr>
              <a:t>sequencing</a:t>
            </a:r>
            <a:endParaRPr lang="zh-CN" altLang="en-US" sz="3600" b="1" dirty="0">
              <a:latin typeface="Arial" panose="020B0604020202020204" pitchFamily="34" charset="0"/>
              <a:cs typeface="Arial" panose="020B0604020202020204" pitchFamily="34" charset="0"/>
            </a:endParaRPr>
          </a:p>
        </p:txBody>
      </p:sp>
      <p:pic>
        <p:nvPicPr>
          <p:cNvPr id="1028" name="Picture 4" descr="https://i0.wp.com/thesequencingcenter.com/wp-content/uploads/2019/03/paired-end-read-1.jpg?resize=892%2C367&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31" y="1908048"/>
            <a:ext cx="9941829" cy="40904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94708" y="6318349"/>
            <a:ext cx="4031873"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paired-end </a:t>
            </a:r>
            <a:r>
              <a:rPr lang="en-US" altLang="zh-CN" dirty="0" smtClean="0">
                <a:latin typeface="Arial" panose="020B0604020202020204" pitchFamily="34" charset="0"/>
                <a:cs typeface="Arial" panose="020B0604020202020204" pitchFamily="34" charset="0"/>
              </a:rPr>
              <a:t>vs single-read sequencing</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205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8220" y="2095420"/>
            <a:ext cx="8411277"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Cancer genomics</a:t>
            </a:r>
            <a:r>
              <a:rPr lang="en-US" altLang="zh-CN" sz="2400" dirty="0" smtClean="0">
                <a:latin typeface="Arial" panose="020B0604020202020204" pitchFamily="34" charset="0"/>
                <a:cs typeface="Arial" panose="020B0604020202020204" pitchFamily="34" charset="0"/>
              </a:rPr>
              <a:t>: systematic genetics study of cancer</a:t>
            </a:r>
            <a:endParaRPr lang="zh-CN" altLang="en-US" sz="2400" dirty="0">
              <a:latin typeface="Arial" panose="020B0604020202020204" pitchFamily="34" charset="0"/>
              <a:cs typeface="Arial" panose="020B0604020202020204" pitchFamily="34" charset="0"/>
            </a:endParaRPr>
          </a:p>
        </p:txBody>
      </p:sp>
      <p:sp>
        <p:nvSpPr>
          <p:cNvPr id="5" name="TextBox 4"/>
          <p:cNvSpPr txBox="1"/>
          <p:nvPr/>
        </p:nvSpPr>
        <p:spPr>
          <a:xfrm>
            <a:off x="3194625" y="3687438"/>
            <a:ext cx="3348224" cy="923330"/>
          </a:xfrm>
          <a:prstGeom prst="rect">
            <a:avLst/>
          </a:prstGeom>
          <a:noFill/>
        </p:spPr>
        <p:txBody>
          <a:bodyPr wrap="none" rtlCol="0">
            <a:spAutoFit/>
          </a:bodyPr>
          <a:lstStyle/>
          <a:p>
            <a:r>
              <a:rPr lang="en-US" altLang="zh-CN" dirty="0" smtClean="0"/>
              <a:t>1978, Sanger sequencing</a:t>
            </a:r>
          </a:p>
          <a:p>
            <a:endParaRPr lang="en-US" altLang="zh-CN" dirty="0"/>
          </a:p>
          <a:p>
            <a:r>
              <a:rPr lang="en-US" altLang="zh-CN" dirty="0" smtClean="0"/>
              <a:t>2005, 2</a:t>
            </a:r>
            <a:r>
              <a:rPr lang="en-US" altLang="zh-CN" baseline="30000" dirty="0" smtClean="0"/>
              <a:t>nd</a:t>
            </a:r>
            <a:r>
              <a:rPr lang="en-US" altLang="zh-CN" dirty="0" smtClean="0"/>
              <a:t> generation sequencing</a:t>
            </a:r>
            <a:endParaRPr lang="zh-CN" altLang="en-US" dirty="0"/>
          </a:p>
        </p:txBody>
      </p:sp>
      <p:sp>
        <p:nvSpPr>
          <p:cNvPr id="6" name="TextBox 5"/>
          <p:cNvSpPr txBox="1"/>
          <p:nvPr/>
        </p:nvSpPr>
        <p:spPr>
          <a:xfrm>
            <a:off x="3194625" y="4961661"/>
            <a:ext cx="4723024" cy="369332"/>
          </a:xfrm>
          <a:prstGeom prst="rect">
            <a:avLst/>
          </a:prstGeom>
          <a:noFill/>
        </p:spPr>
        <p:txBody>
          <a:bodyPr wrap="none" rtlCol="0">
            <a:spAutoFit/>
          </a:bodyPr>
          <a:lstStyle/>
          <a:p>
            <a:r>
              <a:rPr lang="zh-CN" altLang="en-US" dirty="0"/>
              <a:t>小样</a:t>
            </a:r>
            <a:r>
              <a:rPr lang="zh-CN" altLang="en-US" dirty="0" smtClean="0"/>
              <a:t>本测序  </a:t>
            </a:r>
            <a:r>
              <a:rPr lang="en-US" altLang="zh-CN" dirty="0" smtClean="0">
                <a:sym typeface="Wingdings" panose="05000000000000000000" pitchFamily="2" charset="2"/>
              </a:rPr>
              <a:t></a:t>
            </a:r>
            <a:r>
              <a:rPr lang="zh-CN" altLang="en-US" dirty="0" smtClean="0"/>
              <a:t>小样本</a:t>
            </a:r>
            <a:r>
              <a:rPr lang="en-US" altLang="zh-CN" dirty="0" smtClean="0"/>
              <a:t>WES </a:t>
            </a:r>
            <a:r>
              <a:rPr lang="en-US" altLang="zh-CN" dirty="0" smtClean="0">
                <a:sym typeface="Wingdings" panose="05000000000000000000" pitchFamily="2" charset="2"/>
              </a:rPr>
              <a:t> </a:t>
            </a:r>
            <a:r>
              <a:rPr lang="en-US" altLang="zh-CN" dirty="0" smtClean="0"/>
              <a:t>TCGA  </a:t>
            </a:r>
            <a:r>
              <a:rPr lang="en-US" altLang="zh-CN" dirty="0" smtClean="0">
                <a:sym typeface="Wingdings" panose="05000000000000000000" pitchFamily="2" charset="2"/>
              </a:rPr>
              <a:t> </a:t>
            </a:r>
            <a:r>
              <a:rPr lang="en-US" altLang="zh-CN" dirty="0" smtClean="0"/>
              <a:t>PCAWG</a:t>
            </a:r>
            <a:endParaRPr lang="zh-CN" altLang="en-US" dirty="0"/>
          </a:p>
        </p:txBody>
      </p:sp>
    </p:spTree>
    <p:extLst>
      <p:ext uri="{BB962C8B-B14F-4D97-AF65-F5344CB8AC3E}">
        <p14:creationId xmlns:p14="http://schemas.microsoft.com/office/powerpoint/2010/main" val="260530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9744" y="2350205"/>
            <a:ext cx="10210800" cy="1384995"/>
          </a:xfrm>
          <a:prstGeom prst="rect">
            <a:avLst/>
          </a:prstGeom>
        </p:spPr>
        <p:txBody>
          <a:bodyPr wrap="square">
            <a:spAutoFit/>
          </a:bodyPr>
          <a:lstStyle/>
          <a:p>
            <a:pPr>
              <a:lnSpc>
                <a:spcPct val="150000"/>
              </a:lnSpc>
            </a:pPr>
            <a:r>
              <a:rPr lang="en-US" altLang="zh-CN" sz="2800" dirty="0"/>
              <a:t>An Integrated Genomic Analysis of Human </a:t>
            </a:r>
            <a:r>
              <a:rPr lang="en-US" altLang="zh-CN" sz="2800" dirty="0" err="1"/>
              <a:t>Glioblastoma</a:t>
            </a:r>
            <a:r>
              <a:rPr lang="en-US" altLang="zh-CN" sz="2800" dirty="0"/>
              <a:t> </a:t>
            </a:r>
            <a:r>
              <a:rPr lang="en-US" altLang="zh-CN" sz="2800" dirty="0" err="1" smtClean="0"/>
              <a:t>Multiforme</a:t>
            </a:r>
            <a:endParaRPr lang="en-US" altLang="zh-CN" sz="2800" dirty="0"/>
          </a:p>
          <a:p>
            <a:pPr>
              <a:lnSpc>
                <a:spcPct val="150000"/>
              </a:lnSpc>
            </a:pPr>
            <a:r>
              <a:rPr lang="en-US" altLang="zh-CN" sz="2800" dirty="0"/>
              <a:t>Science  26 Sep </a:t>
            </a:r>
            <a:r>
              <a:rPr lang="en-US" altLang="zh-CN" sz="2800" dirty="0" smtClean="0"/>
              <a:t>2008:Vol</a:t>
            </a:r>
            <a:r>
              <a:rPr lang="en-US" altLang="zh-CN" sz="2800" dirty="0"/>
              <a:t>. 321, Issue 5897, pp. </a:t>
            </a:r>
            <a:r>
              <a:rPr lang="en-US" altLang="zh-CN" sz="2800" dirty="0" smtClean="0"/>
              <a:t>1807-1812</a:t>
            </a:r>
            <a:endParaRPr lang="en-US" altLang="zh-CN" sz="2800" dirty="0"/>
          </a:p>
        </p:txBody>
      </p:sp>
    </p:spTree>
    <p:extLst>
      <p:ext uri="{BB962C8B-B14F-4D97-AF65-F5344CB8AC3E}">
        <p14:creationId xmlns:p14="http://schemas.microsoft.com/office/powerpoint/2010/main" val="2601432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3936" y="781455"/>
            <a:ext cx="8531352" cy="5078313"/>
          </a:xfrm>
          <a:prstGeom prst="rect">
            <a:avLst/>
          </a:prstGeom>
        </p:spPr>
        <p:txBody>
          <a:bodyPr wrap="square">
            <a:spAutoFit/>
          </a:bodyPr>
          <a:lstStyle/>
          <a:p>
            <a:pPr algn="just">
              <a:lnSpc>
                <a:spcPct val="150000"/>
              </a:lnSpc>
            </a:pPr>
            <a:r>
              <a:rPr lang="en-US" altLang="zh-CN" dirty="0" err="1"/>
              <a:t>Glioblastoma</a:t>
            </a:r>
            <a:r>
              <a:rPr lang="en-US" altLang="zh-CN" dirty="0"/>
              <a:t> </a:t>
            </a:r>
            <a:r>
              <a:rPr lang="en-US" altLang="zh-CN" dirty="0" err="1"/>
              <a:t>multiforme</a:t>
            </a:r>
            <a:r>
              <a:rPr lang="en-US" altLang="zh-CN" dirty="0"/>
              <a:t> (GBM) is the most common and lethal type of brain cancer. To identify the genetic alterations in GBMs, we sequenced 20,661 protein coding genes, determined the presence of amplifications and deletions using high-density oligonucleotide arrays, and performed gene expression analyses using next-generation sequencing technologies in 22 human tumor samples. This comprehensive analysis led to the discovery of a variety of genes that were not known to be altered in GBMs. </a:t>
            </a:r>
            <a:r>
              <a:rPr lang="en-US" altLang="zh-CN" u="sng" dirty="0"/>
              <a:t>Most notably, we found recurrent mutations in the active site of </a:t>
            </a:r>
            <a:r>
              <a:rPr lang="en-US" altLang="zh-CN" u="sng" dirty="0" err="1"/>
              <a:t>isocitrate</a:t>
            </a:r>
            <a:r>
              <a:rPr lang="en-US" altLang="zh-CN" u="sng" dirty="0"/>
              <a:t> dehydrogenase 1 (IDH1) in 12% of GBM patients</a:t>
            </a:r>
            <a:r>
              <a:rPr lang="en-US" altLang="zh-CN" dirty="0"/>
              <a:t>. Mutations in IDH1 occurred in a large fraction of young patients and in most patients with secondary GBMs and were associated with an increase in overall survival. These studies demonstrate the value of unbiased genomic analyses in the characterization of human brain cancer and identify a potentially useful genetic alteration for the classification and targeted therapy of GBMs</a:t>
            </a:r>
            <a:endParaRPr lang="zh-CN" altLang="en-US" dirty="0"/>
          </a:p>
        </p:txBody>
      </p:sp>
    </p:spTree>
    <p:extLst>
      <p:ext uri="{BB962C8B-B14F-4D97-AF65-F5344CB8AC3E}">
        <p14:creationId xmlns:p14="http://schemas.microsoft.com/office/powerpoint/2010/main" val="2754936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314" y="460916"/>
            <a:ext cx="7138838" cy="6052169"/>
          </a:xfrm>
          <a:prstGeom prst="rect">
            <a:avLst/>
          </a:prstGeom>
        </p:spPr>
      </p:pic>
    </p:spTree>
    <p:extLst>
      <p:ext uri="{BB962C8B-B14F-4D97-AF65-F5344CB8AC3E}">
        <p14:creationId xmlns:p14="http://schemas.microsoft.com/office/powerpoint/2010/main" val="3444188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7270" y="2157048"/>
            <a:ext cx="5400256" cy="3448224"/>
          </a:xfrm>
          <a:prstGeom prst="rect">
            <a:avLst/>
          </a:prstGeom>
        </p:spPr>
      </p:pic>
      <p:sp>
        <p:nvSpPr>
          <p:cNvPr id="3" name="Rectangle 2"/>
          <p:cNvSpPr/>
          <p:nvPr/>
        </p:nvSpPr>
        <p:spPr>
          <a:xfrm>
            <a:off x="1728216" y="828979"/>
            <a:ext cx="9089136" cy="523220"/>
          </a:xfrm>
          <a:prstGeom prst="rect">
            <a:avLst/>
          </a:prstGeom>
        </p:spPr>
        <p:txBody>
          <a:bodyPr wrap="square">
            <a:spAutoFit/>
          </a:bodyPr>
          <a:lstStyle/>
          <a:p>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Overall survival according to IDH1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mutation status</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730230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9" y="1031400"/>
            <a:ext cx="12173702" cy="4795200"/>
          </a:xfrm>
          <a:prstGeom prst="rect">
            <a:avLst/>
          </a:prstGeom>
        </p:spPr>
      </p:pic>
    </p:spTree>
    <p:extLst>
      <p:ext uri="{BB962C8B-B14F-4D97-AF65-F5344CB8AC3E}">
        <p14:creationId xmlns:p14="http://schemas.microsoft.com/office/powerpoint/2010/main" val="1213570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8448" y="690136"/>
            <a:ext cx="8785430" cy="5994517"/>
          </a:xfrm>
          <a:prstGeom prst="rect">
            <a:avLst/>
          </a:prstGeom>
        </p:spPr>
      </p:pic>
    </p:spTree>
    <p:extLst>
      <p:ext uri="{BB962C8B-B14F-4D97-AF65-F5344CB8AC3E}">
        <p14:creationId xmlns:p14="http://schemas.microsoft.com/office/powerpoint/2010/main" val="3353483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848" y="2449578"/>
            <a:ext cx="9378696" cy="1284006"/>
          </a:xfrm>
          <a:prstGeom prst="rect">
            <a:avLst/>
          </a:prstGeom>
        </p:spPr>
        <p:txBody>
          <a:bodyPr wrap="square">
            <a:spAutoFit/>
          </a:bodyPr>
          <a:lstStyle/>
          <a:p>
            <a:pPr>
              <a:lnSpc>
                <a:spcPct val="150000"/>
              </a:lnSpc>
            </a:pPr>
            <a:r>
              <a:rPr lang="en-US" altLang="zh-CN" sz="2800" b="1" dirty="0">
                <a:solidFill>
                  <a:srgbClr val="222222"/>
                </a:solidFill>
                <a:latin typeface="Harding"/>
              </a:rPr>
              <a:t>The Cancer Genome Atlas Pan-Cancer analysis project</a:t>
            </a:r>
          </a:p>
          <a:p>
            <a:pPr>
              <a:lnSpc>
                <a:spcPct val="150000"/>
              </a:lnSpc>
            </a:pPr>
            <a:r>
              <a:rPr lang="en-US" altLang="zh-CN" sz="2800" i="1" dirty="0" smtClean="0">
                <a:solidFill>
                  <a:srgbClr val="006699"/>
                </a:solidFill>
                <a:latin typeface="-apple-system"/>
                <a:hlinkClick r:id="rId2"/>
              </a:rPr>
              <a:t>Nature </a:t>
            </a:r>
            <a:r>
              <a:rPr lang="en-US" altLang="zh-CN" sz="2800" i="1" dirty="0">
                <a:solidFill>
                  <a:srgbClr val="006699"/>
                </a:solidFill>
                <a:latin typeface="-apple-system"/>
                <a:hlinkClick r:id="rId2"/>
              </a:rPr>
              <a:t>Genetics</a:t>
            </a:r>
            <a:r>
              <a:rPr lang="en-US" altLang="zh-CN" sz="2800" dirty="0">
                <a:solidFill>
                  <a:srgbClr val="222222"/>
                </a:solidFill>
                <a:latin typeface="-apple-system"/>
              </a:rPr>
              <a:t> </a:t>
            </a:r>
            <a:r>
              <a:rPr lang="en-US" altLang="zh-CN" sz="2800" b="1" dirty="0">
                <a:solidFill>
                  <a:srgbClr val="222222"/>
                </a:solidFill>
                <a:latin typeface="-apple-system"/>
              </a:rPr>
              <a:t>volume 45</a:t>
            </a:r>
            <a:r>
              <a:rPr lang="en-US" altLang="zh-CN" sz="2800" dirty="0">
                <a:solidFill>
                  <a:srgbClr val="222222"/>
                </a:solidFill>
                <a:latin typeface="-apple-system"/>
              </a:rPr>
              <a:t>, pages1113–1120 (</a:t>
            </a:r>
            <a:r>
              <a:rPr lang="en-US" altLang="zh-CN" sz="2800" dirty="0" smtClean="0">
                <a:solidFill>
                  <a:srgbClr val="222222"/>
                </a:solidFill>
                <a:latin typeface="-apple-system"/>
              </a:rPr>
              <a:t>2013)</a:t>
            </a:r>
            <a:endParaRPr lang="en-US" altLang="zh-CN" sz="2800" b="0" i="0" dirty="0">
              <a:solidFill>
                <a:srgbClr val="222222"/>
              </a:solidFill>
              <a:effectLst/>
              <a:latin typeface="-apple-system"/>
            </a:endParaRPr>
          </a:p>
        </p:txBody>
      </p:sp>
    </p:spTree>
    <p:extLst>
      <p:ext uri="{BB962C8B-B14F-4D97-AF65-F5344CB8AC3E}">
        <p14:creationId xmlns:p14="http://schemas.microsoft.com/office/powerpoint/2010/main" val="49095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25816" y="1951129"/>
            <a:ext cx="6233287" cy="2210730"/>
          </a:xfrm>
          <a:prstGeom prst="rect">
            <a:avLst/>
          </a:prstGeom>
        </p:spPr>
        <p:txBody>
          <a:bodyPr vert="horz" wrap="square" lIns="0" tIns="22476" rIns="0" bIns="0" rtlCol="0">
            <a:spAutoFit/>
          </a:bodyPr>
          <a:lstStyle/>
          <a:p>
            <a:pPr marL="11527" marR="1335347">
              <a:lnSpc>
                <a:spcPct val="97600"/>
              </a:lnSpc>
              <a:spcBef>
                <a:spcPts val="177"/>
              </a:spcBef>
            </a:pPr>
            <a:r>
              <a:rPr sz="2904" b="1" dirty="0">
                <a:latin typeface="Courier New"/>
                <a:cs typeface="Courier New"/>
              </a:rPr>
              <a:t>TCTGATGCAT*  TCTGATGCATGAACT*  TCTGATGCATGAACTGCT*  </a:t>
            </a:r>
            <a:r>
              <a:rPr sz="2904" b="1" spc="-5" dirty="0">
                <a:latin typeface="Courier New"/>
                <a:cs typeface="Courier New"/>
              </a:rPr>
              <a:t>TC</a:t>
            </a:r>
            <a:r>
              <a:rPr sz="2904" b="1" spc="5" dirty="0">
                <a:latin typeface="Courier New"/>
                <a:cs typeface="Courier New"/>
              </a:rPr>
              <a:t>T</a:t>
            </a:r>
            <a:r>
              <a:rPr sz="2904" b="1" spc="-5" dirty="0">
                <a:latin typeface="Courier New"/>
                <a:cs typeface="Courier New"/>
              </a:rPr>
              <a:t>GA</a:t>
            </a:r>
            <a:r>
              <a:rPr sz="2904" b="1" spc="5" dirty="0">
                <a:latin typeface="Courier New"/>
                <a:cs typeface="Courier New"/>
              </a:rPr>
              <a:t>T</a:t>
            </a:r>
            <a:r>
              <a:rPr sz="2904" b="1" spc="-5" dirty="0">
                <a:latin typeface="Courier New"/>
                <a:cs typeface="Courier New"/>
              </a:rPr>
              <a:t>GC</a:t>
            </a:r>
            <a:r>
              <a:rPr sz="2904" b="1" spc="5" dirty="0">
                <a:latin typeface="Courier New"/>
                <a:cs typeface="Courier New"/>
              </a:rPr>
              <a:t>A</a:t>
            </a:r>
            <a:r>
              <a:rPr sz="2904" b="1" spc="-5" dirty="0">
                <a:latin typeface="Courier New"/>
                <a:cs typeface="Courier New"/>
              </a:rPr>
              <a:t>TG</a:t>
            </a:r>
            <a:r>
              <a:rPr sz="2904" b="1" spc="5" dirty="0">
                <a:latin typeface="Courier New"/>
                <a:cs typeface="Courier New"/>
              </a:rPr>
              <a:t>A</a:t>
            </a:r>
            <a:r>
              <a:rPr sz="2904" b="1" spc="-5" dirty="0">
                <a:latin typeface="Courier New"/>
                <a:cs typeface="Courier New"/>
              </a:rPr>
              <a:t>AC</a:t>
            </a:r>
            <a:r>
              <a:rPr sz="2904" b="1" spc="5" dirty="0">
                <a:latin typeface="Courier New"/>
                <a:cs typeface="Courier New"/>
              </a:rPr>
              <a:t>T</a:t>
            </a:r>
            <a:r>
              <a:rPr sz="2904" b="1" spc="-5" dirty="0">
                <a:latin typeface="Courier New"/>
                <a:cs typeface="Courier New"/>
              </a:rPr>
              <a:t>GC</a:t>
            </a:r>
            <a:r>
              <a:rPr sz="2904" b="1" spc="5" dirty="0">
                <a:latin typeface="Courier New"/>
                <a:cs typeface="Courier New"/>
              </a:rPr>
              <a:t>T</a:t>
            </a:r>
            <a:r>
              <a:rPr sz="2904" b="1" spc="-5" dirty="0">
                <a:latin typeface="Courier New"/>
                <a:cs typeface="Courier New"/>
              </a:rPr>
              <a:t>CA</a:t>
            </a:r>
            <a:r>
              <a:rPr sz="2904" b="1" spc="5" dirty="0">
                <a:latin typeface="Courier New"/>
                <a:cs typeface="Courier New"/>
              </a:rPr>
              <a:t>T</a:t>
            </a:r>
            <a:r>
              <a:rPr sz="2904" b="1" dirty="0">
                <a:latin typeface="Courier New"/>
                <a:cs typeface="Courier New"/>
              </a:rPr>
              <a:t>*</a:t>
            </a:r>
            <a:endParaRPr sz="2904">
              <a:latin typeface="Courier New"/>
              <a:cs typeface="Courier New"/>
            </a:endParaRPr>
          </a:p>
          <a:p>
            <a:pPr marL="11527">
              <a:lnSpc>
                <a:spcPts val="3407"/>
              </a:lnSpc>
            </a:pPr>
            <a:r>
              <a:rPr sz="2904" b="1" dirty="0">
                <a:latin typeface="Courier New"/>
                <a:cs typeface="Courier New"/>
              </a:rPr>
              <a:t>AGACTACGTACTTGACGAGTAC......</a:t>
            </a:r>
            <a:endParaRPr sz="2904">
              <a:latin typeface="Courier New"/>
              <a:cs typeface="Courier New"/>
            </a:endParaRPr>
          </a:p>
        </p:txBody>
      </p:sp>
      <p:sp>
        <p:nvSpPr>
          <p:cNvPr id="4" name="object 4"/>
          <p:cNvSpPr/>
          <p:nvPr/>
        </p:nvSpPr>
        <p:spPr>
          <a:xfrm>
            <a:off x="3943921" y="4443984"/>
            <a:ext cx="4297336" cy="1554480"/>
          </a:xfrm>
          <a:prstGeom prst="rect">
            <a:avLst/>
          </a:prstGeom>
          <a:blipFill>
            <a:blip r:embed="rId2" cstate="print"/>
            <a:stretch>
              <a:fillRect/>
            </a:stretch>
          </a:blipFill>
        </p:spPr>
        <p:txBody>
          <a:bodyPr wrap="square" lIns="0" tIns="0" rIns="0" bIns="0" rtlCol="0"/>
          <a:lstStyle/>
          <a:p>
            <a:endParaRPr sz="1634"/>
          </a:p>
        </p:txBody>
      </p:sp>
      <p:sp>
        <p:nvSpPr>
          <p:cNvPr id="5" name="object 5"/>
          <p:cNvSpPr txBox="1"/>
          <p:nvPr/>
        </p:nvSpPr>
        <p:spPr>
          <a:xfrm>
            <a:off x="4549560" y="6190964"/>
            <a:ext cx="1112840"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deoxynucleotide</a:t>
            </a:r>
            <a:endParaRPr sz="1089" dirty="0">
              <a:latin typeface="Arial"/>
              <a:cs typeface="Arial"/>
            </a:endParaRPr>
          </a:p>
        </p:txBody>
      </p:sp>
      <p:sp>
        <p:nvSpPr>
          <p:cNvPr id="6" name="object 6"/>
          <p:cNvSpPr txBox="1"/>
          <p:nvPr/>
        </p:nvSpPr>
        <p:spPr>
          <a:xfrm>
            <a:off x="6888117" y="6190963"/>
            <a:ext cx="1235593" cy="179249"/>
          </a:xfrm>
          <a:prstGeom prst="rect">
            <a:avLst/>
          </a:prstGeom>
        </p:spPr>
        <p:txBody>
          <a:bodyPr vert="horz" wrap="square" lIns="0" tIns="11526" rIns="0" bIns="0" rtlCol="0">
            <a:spAutoFit/>
          </a:bodyPr>
          <a:lstStyle/>
          <a:p>
            <a:pPr marL="11527">
              <a:spcBef>
                <a:spcPts val="91"/>
              </a:spcBef>
            </a:pPr>
            <a:r>
              <a:rPr sz="1089" b="1" spc="-5" dirty="0">
                <a:latin typeface="Arial"/>
                <a:cs typeface="Arial"/>
              </a:rPr>
              <a:t>dideoxynucleotide</a:t>
            </a:r>
            <a:endParaRPr sz="1089" dirty="0">
              <a:latin typeface="Arial"/>
              <a:cs typeface="Arial"/>
            </a:endParaRPr>
          </a:p>
        </p:txBody>
      </p:sp>
      <p:sp>
        <p:nvSpPr>
          <p:cNvPr id="8" name="object 3"/>
          <p:cNvSpPr txBox="1">
            <a:spLocks noGrp="1"/>
          </p:cNvSpPr>
          <p:nvPr>
            <p:ph type="title"/>
          </p:nvPr>
        </p:nvSpPr>
        <p:spPr>
          <a:xfrm>
            <a:off x="917944" y="725328"/>
            <a:ext cx="10440732" cy="569671"/>
          </a:xfrm>
          <a:prstGeom prst="rect">
            <a:avLst/>
          </a:prstGeom>
        </p:spPr>
        <p:txBody>
          <a:bodyPr vert="horz" wrap="square" lIns="0" tIns="10950" rIns="0" bIns="0" rtlCol="0" anchor="ctr">
            <a:spAutoFit/>
          </a:bodyPr>
          <a:lstStyle/>
          <a:p>
            <a:pPr marL="1281749" marR="4611" indent="-705423">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chain </a:t>
            </a:r>
            <a:r>
              <a:rPr sz="3630" spc="-9" dirty="0"/>
              <a:t>termination</a:t>
            </a:r>
            <a:r>
              <a:rPr sz="3630" spc="45" dirty="0"/>
              <a:t> </a:t>
            </a:r>
            <a:r>
              <a:rPr sz="3630" spc="-9" dirty="0"/>
              <a:t>method</a:t>
            </a:r>
            <a:endParaRPr sz="3630" dirty="0"/>
          </a:p>
        </p:txBody>
      </p:sp>
    </p:spTree>
    <p:extLst>
      <p:ext uri="{BB962C8B-B14F-4D97-AF65-F5344CB8AC3E}">
        <p14:creationId xmlns:p14="http://schemas.microsoft.com/office/powerpoint/2010/main" val="101939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70046" y="1278862"/>
            <a:ext cx="7585671" cy="5579138"/>
          </a:xfrm>
          <a:prstGeom prst="rect">
            <a:avLst/>
          </a:prstGeom>
        </p:spPr>
      </p:pic>
      <p:sp>
        <p:nvSpPr>
          <p:cNvPr id="4" name="Rectangle 3"/>
          <p:cNvSpPr/>
          <p:nvPr/>
        </p:nvSpPr>
        <p:spPr>
          <a:xfrm>
            <a:off x="1717146" y="149196"/>
            <a:ext cx="9491472" cy="1200329"/>
          </a:xfrm>
          <a:prstGeom prst="rect">
            <a:avLst/>
          </a:prstGeom>
        </p:spPr>
        <p:txBody>
          <a:bodyPr wrap="square">
            <a:spAutoFit/>
          </a:bodyPr>
          <a:lstStyle/>
          <a:p>
            <a:pPr algn="ctr">
              <a:lnSpc>
                <a:spcPct val="150000"/>
              </a:lnSpc>
            </a:pPr>
            <a:r>
              <a:rPr lang="en-US" altLang="zh-CN" sz="2400" b="1" dirty="0">
                <a:solidFill>
                  <a:srgbClr val="222222"/>
                </a:solidFill>
                <a:latin typeface="Harding"/>
              </a:rPr>
              <a:t>Figure 1: Integrated data set for comparing and contrasting multiple tumor types</a:t>
            </a:r>
            <a:endParaRPr lang="zh-CN" altLang="en-US" sz="2400" dirty="0"/>
          </a:p>
        </p:txBody>
      </p:sp>
    </p:spTree>
    <p:extLst>
      <p:ext uri="{BB962C8B-B14F-4D97-AF65-F5344CB8AC3E}">
        <p14:creationId xmlns:p14="http://schemas.microsoft.com/office/powerpoint/2010/main" val="2698489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8524" y="97459"/>
            <a:ext cx="4178652" cy="6623937"/>
          </a:xfrm>
          <a:prstGeom prst="rect">
            <a:avLst/>
          </a:prstGeom>
        </p:spPr>
      </p:pic>
      <p:sp>
        <p:nvSpPr>
          <p:cNvPr id="4" name="Rectangle 3"/>
          <p:cNvSpPr/>
          <p:nvPr/>
        </p:nvSpPr>
        <p:spPr>
          <a:xfrm>
            <a:off x="5169408" y="1249603"/>
            <a:ext cx="6096000" cy="1137106"/>
          </a:xfrm>
          <a:prstGeom prst="rect">
            <a:avLst/>
          </a:prstGeom>
        </p:spPr>
        <p:txBody>
          <a:bodyPr>
            <a:spAutoFit/>
          </a:bodyPr>
          <a:lstStyle/>
          <a:p>
            <a:pPr>
              <a:lnSpc>
                <a:spcPct val="150000"/>
              </a:lnSpc>
            </a:pPr>
            <a:r>
              <a:rPr lang="en-US" altLang="zh-CN" sz="2400" b="1" dirty="0">
                <a:solidFill>
                  <a:srgbClr val="222222"/>
                </a:solidFill>
                <a:latin typeface="Harding"/>
              </a:rPr>
              <a:t>Figure 2: Data coordination for the Pan-Cancer TCGA project</a:t>
            </a:r>
            <a:endParaRPr lang="zh-CN" altLang="en-US" sz="2400" dirty="0"/>
          </a:p>
        </p:txBody>
      </p:sp>
    </p:spTree>
    <p:extLst>
      <p:ext uri="{BB962C8B-B14F-4D97-AF65-F5344CB8AC3E}">
        <p14:creationId xmlns:p14="http://schemas.microsoft.com/office/powerpoint/2010/main" val="128901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6510" y="2238864"/>
            <a:ext cx="8958072" cy="1930337"/>
          </a:xfrm>
          <a:prstGeom prst="rect">
            <a:avLst/>
          </a:prstGeom>
        </p:spPr>
        <p:txBody>
          <a:bodyPr wrap="square">
            <a:spAutoFit/>
          </a:bodyPr>
          <a:lstStyle/>
          <a:p>
            <a:pPr>
              <a:lnSpc>
                <a:spcPct val="150000"/>
              </a:lnSpc>
            </a:pPr>
            <a:r>
              <a:rPr lang="en-US" altLang="zh-CN" sz="2800" b="1" dirty="0">
                <a:solidFill>
                  <a:srgbClr val="222222"/>
                </a:solidFill>
                <a:latin typeface="Harding"/>
              </a:rPr>
              <a:t>Mutational landscape and significance across 12 major cancer types</a:t>
            </a:r>
          </a:p>
          <a:p>
            <a:pPr>
              <a:lnSpc>
                <a:spcPct val="150000"/>
              </a:lnSpc>
            </a:pPr>
            <a:r>
              <a:rPr lang="en-US" altLang="zh-CN" sz="2800" i="1" dirty="0" smtClean="0">
                <a:solidFill>
                  <a:srgbClr val="006699"/>
                </a:solidFill>
                <a:latin typeface="-apple-system"/>
                <a:hlinkClick r:id="rId2"/>
              </a:rPr>
              <a:t>Nature</a:t>
            </a:r>
            <a:r>
              <a:rPr lang="en-US" altLang="zh-CN" sz="2800" dirty="0">
                <a:solidFill>
                  <a:srgbClr val="222222"/>
                </a:solidFill>
                <a:latin typeface="-apple-system"/>
              </a:rPr>
              <a:t> </a:t>
            </a:r>
            <a:r>
              <a:rPr lang="en-US" altLang="zh-CN" sz="2800" b="1" dirty="0">
                <a:solidFill>
                  <a:srgbClr val="222222"/>
                </a:solidFill>
                <a:latin typeface="-apple-system"/>
              </a:rPr>
              <a:t>volume 502</a:t>
            </a:r>
            <a:r>
              <a:rPr lang="en-US" altLang="zh-CN" sz="2800" dirty="0">
                <a:solidFill>
                  <a:srgbClr val="222222"/>
                </a:solidFill>
                <a:latin typeface="-apple-system"/>
              </a:rPr>
              <a:t>, pages333–339 (2013</a:t>
            </a:r>
            <a:r>
              <a:rPr lang="en-US" altLang="zh-CN" sz="2800" dirty="0" smtClean="0">
                <a:solidFill>
                  <a:srgbClr val="222222"/>
                </a:solidFill>
                <a:latin typeface="-apple-system"/>
              </a:rPr>
              <a:t>)</a:t>
            </a:r>
            <a:endParaRPr lang="en-US" altLang="zh-CN" sz="2800" b="0" i="0" dirty="0">
              <a:solidFill>
                <a:srgbClr val="222222"/>
              </a:solidFill>
              <a:effectLst/>
              <a:latin typeface="-apple-system"/>
            </a:endParaRPr>
          </a:p>
        </p:txBody>
      </p:sp>
    </p:spTree>
    <p:extLst>
      <p:ext uri="{BB962C8B-B14F-4D97-AF65-F5344CB8AC3E}">
        <p14:creationId xmlns:p14="http://schemas.microsoft.com/office/powerpoint/2010/main" val="2033374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192" y="723448"/>
            <a:ext cx="10137648" cy="5632311"/>
          </a:xfrm>
          <a:prstGeom prst="rect">
            <a:avLst/>
          </a:prstGeom>
        </p:spPr>
        <p:txBody>
          <a:bodyPr wrap="square">
            <a:spAutoFit/>
          </a:bodyPr>
          <a:lstStyle/>
          <a:p>
            <a:pPr algn="just"/>
            <a:r>
              <a:rPr lang="en-US" altLang="zh-CN" dirty="0">
                <a:solidFill>
                  <a:srgbClr val="222222"/>
                </a:solidFill>
                <a:latin typeface="Harding"/>
              </a:rPr>
              <a:t>The Cancer Genome Atlas (TCGA) has used the latest sequencing and analysis methods to identify somatic variants across thousands of </a:t>
            </a:r>
            <a:r>
              <a:rPr lang="en-US" altLang="zh-CN" dirty="0" err="1">
                <a:solidFill>
                  <a:srgbClr val="222222"/>
                </a:solidFill>
                <a:latin typeface="Harding"/>
              </a:rPr>
              <a:t>tumours</a:t>
            </a:r>
            <a:r>
              <a:rPr lang="en-US" altLang="zh-CN" dirty="0">
                <a:solidFill>
                  <a:srgbClr val="222222"/>
                </a:solidFill>
                <a:latin typeface="Harding"/>
              </a:rPr>
              <a:t>. Here we present data and analytical results for point mutations and small insertions/deletions from 3,281 </a:t>
            </a:r>
            <a:r>
              <a:rPr lang="en-US" altLang="zh-CN" dirty="0" err="1">
                <a:solidFill>
                  <a:srgbClr val="222222"/>
                </a:solidFill>
                <a:latin typeface="Harding"/>
              </a:rPr>
              <a:t>tumours</a:t>
            </a:r>
            <a:r>
              <a:rPr lang="en-US" altLang="zh-CN" dirty="0">
                <a:solidFill>
                  <a:srgbClr val="222222"/>
                </a:solidFill>
                <a:latin typeface="Harding"/>
              </a:rPr>
              <a:t> across 12 </a:t>
            </a:r>
            <a:r>
              <a:rPr lang="en-US" altLang="zh-CN" dirty="0" err="1">
                <a:solidFill>
                  <a:srgbClr val="222222"/>
                </a:solidFill>
                <a:latin typeface="Harding"/>
              </a:rPr>
              <a:t>tumour</a:t>
            </a:r>
            <a:r>
              <a:rPr lang="en-US" altLang="zh-CN" dirty="0">
                <a:solidFill>
                  <a:srgbClr val="222222"/>
                </a:solidFill>
                <a:latin typeface="Harding"/>
              </a:rPr>
              <a:t> types as part of the TCGA Pan-Cancer effort. We illustrate the distributions of mutation frequencies, types and contexts across </a:t>
            </a:r>
            <a:r>
              <a:rPr lang="en-US" altLang="zh-CN" dirty="0" err="1">
                <a:solidFill>
                  <a:srgbClr val="222222"/>
                </a:solidFill>
                <a:latin typeface="Harding"/>
              </a:rPr>
              <a:t>tumour</a:t>
            </a:r>
            <a:r>
              <a:rPr lang="en-US" altLang="zh-CN" dirty="0">
                <a:solidFill>
                  <a:srgbClr val="222222"/>
                </a:solidFill>
                <a:latin typeface="Harding"/>
              </a:rPr>
              <a:t> types, and establish their links to tissues of origin, environmental/carcinogen influences, and DNA repair defects. Using the integrated data sets, we identified 127 significantly mutated genes from well-known (for example, mitogen-activated protein kinase, phosphatidylinositol-3-OH kinase, </a:t>
            </a:r>
            <a:r>
              <a:rPr lang="en-US" altLang="zh-CN" dirty="0" err="1">
                <a:solidFill>
                  <a:srgbClr val="222222"/>
                </a:solidFill>
                <a:latin typeface="Harding"/>
              </a:rPr>
              <a:t>Wnt</a:t>
            </a:r>
            <a:r>
              <a:rPr lang="en-US" altLang="zh-CN" dirty="0">
                <a:solidFill>
                  <a:srgbClr val="222222"/>
                </a:solidFill>
                <a:latin typeface="Harding"/>
              </a:rPr>
              <a:t>/β-catenin and receptor tyrosine kinase </a:t>
            </a:r>
            <a:r>
              <a:rPr lang="en-US" altLang="zh-CN" dirty="0" err="1">
                <a:solidFill>
                  <a:srgbClr val="222222"/>
                </a:solidFill>
                <a:latin typeface="Harding"/>
              </a:rPr>
              <a:t>signalling</a:t>
            </a:r>
            <a:r>
              <a:rPr lang="en-US" altLang="zh-CN" dirty="0">
                <a:solidFill>
                  <a:srgbClr val="222222"/>
                </a:solidFill>
                <a:latin typeface="Harding"/>
              </a:rPr>
              <a:t> pathways, and cell cycle control) and emerging (for example, histone, histone modification, splicing, metabolism and proteolysis) cellular processes in cancer. The average number of mutations in these significantly mutated genes varies across </a:t>
            </a:r>
            <a:r>
              <a:rPr lang="en-US" altLang="zh-CN" dirty="0" err="1">
                <a:solidFill>
                  <a:srgbClr val="222222"/>
                </a:solidFill>
                <a:latin typeface="Harding"/>
              </a:rPr>
              <a:t>tumour</a:t>
            </a:r>
            <a:r>
              <a:rPr lang="en-US" altLang="zh-CN" dirty="0">
                <a:solidFill>
                  <a:srgbClr val="222222"/>
                </a:solidFill>
                <a:latin typeface="Harding"/>
              </a:rPr>
              <a:t> types; most </a:t>
            </a:r>
            <a:r>
              <a:rPr lang="en-US" altLang="zh-CN" dirty="0" err="1">
                <a:solidFill>
                  <a:srgbClr val="222222"/>
                </a:solidFill>
                <a:latin typeface="Harding"/>
              </a:rPr>
              <a:t>tumours</a:t>
            </a:r>
            <a:r>
              <a:rPr lang="en-US" altLang="zh-CN" dirty="0">
                <a:solidFill>
                  <a:srgbClr val="222222"/>
                </a:solidFill>
                <a:latin typeface="Harding"/>
              </a:rPr>
              <a:t> have two to six, indicating that the number of driver mutations required during </a:t>
            </a:r>
            <a:r>
              <a:rPr lang="en-US" altLang="zh-CN" dirty="0" err="1">
                <a:solidFill>
                  <a:srgbClr val="222222"/>
                </a:solidFill>
                <a:latin typeface="Harding"/>
              </a:rPr>
              <a:t>oncogenesis</a:t>
            </a:r>
            <a:r>
              <a:rPr lang="en-US" altLang="zh-CN" dirty="0">
                <a:solidFill>
                  <a:srgbClr val="222222"/>
                </a:solidFill>
                <a:latin typeface="Harding"/>
              </a:rPr>
              <a:t> is relatively small. Mutations in transcriptional factors/regulators show tissue specificity, whereas histone modifiers are often mutated across several cancer types. Clinical association analysis identifies genes having a significant effect on survival, and investigations of mutations with respect to clonal/</a:t>
            </a:r>
            <a:r>
              <a:rPr lang="en-US" altLang="zh-CN" dirty="0" err="1">
                <a:solidFill>
                  <a:srgbClr val="222222"/>
                </a:solidFill>
                <a:latin typeface="Harding"/>
              </a:rPr>
              <a:t>subclonal</a:t>
            </a:r>
            <a:r>
              <a:rPr lang="en-US" altLang="zh-CN" dirty="0">
                <a:solidFill>
                  <a:srgbClr val="222222"/>
                </a:solidFill>
                <a:latin typeface="Harding"/>
              </a:rPr>
              <a:t> architecture delineate their temporal orders during </a:t>
            </a:r>
            <a:r>
              <a:rPr lang="en-US" altLang="zh-CN" dirty="0" err="1">
                <a:solidFill>
                  <a:srgbClr val="222222"/>
                </a:solidFill>
                <a:latin typeface="Harding"/>
              </a:rPr>
              <a:t>tumorigenesis</a:t>
            </a:r>
            <a:r>
              <a:rPr lang="en-US" altLang="zh-CN" dirty="0">
                <a:solidFill>
                  <a:srgbClr val="222222"/>
                </a:solidFill>
                <a:latin typeface="Harding"/>
              </a:rPr>
              <a:t>. Taken together, these results lay the groundwork for developing new diagnostics and individualizing cancer treatment.</a:t>
            </a:r>
            <a:endParaRPr lang="zh-CN" altLang="en-US" dirty="0"/>
          </a:p>
        </p:txBody>
      </p:sp>
    </p:spTree>
    <p:extLst>
      <p:ext uri="{BB962C8B-B14F-4D97-AF65-F5344CB8AC3E}">
        <p14:creationId xmlns:p14="http://schemas.microsoft.com/office/powerpoint/2010/main" val="28865413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537083" y="1270634"/>
          <a:ext cx="5113909" cy="5240419"/>
        </p:xfrm>
        <a:graphic>
          <a:graphicData uri="http://schemas.openxmlformats.org/presentationml/2006/ole">
            <mc:AlternateContent xmlns:mc="http://schemas.openxmlformats.org/markup-compatibility/2006">
              <mc:Choice xmlns:v="urn:schemas-microsoft-com:vml" Requires="v">
                <p:oleObj spid="_x0000_s2106" r:id="rId3" imgW="13345920" imgH="13676040" progId="">
                  <p:embed/>
                </p:oleObj>
              </mc:Choice>
              <mc:Fallback>
                <p:oleObj r:id="rId3" imgW="13345920" imgH="13676040" progId="">
                  <p:embed/>
                  <p:pic>
                    <p:nvPicPr>
                      <p:cNvPr id="0" name=""/>
                      <p:cNvPicPr/>
                      <p:nvPr/>
                    </p:nvPicPr>
                    <p:blipFill>
                      <a:blip r:embed="rId4"/>
                      <a:stretch>
                        <a:fillRect/>
                      </a:stretch>
                    </p:blipFill>
                    <p:spPr>
                      <a:xfrm>
                        <a:off x="537083" y="1270634"/>
                        <a:ext cx="5113909" cy="5240419"/>
                      </a:xfrm>
                      <a:prstGeom prst="rect">
                        <a:avLst/>
                      </a:prstGeom>
                    </p:spPr>
                  </p:pic>
                </p:oleObj>
              </mc:Fallback>
            </mc:AlternateContent>
          </a:graphicData>
        </a:graphic>
      </p:graphicFrame>
      <p:graphicFrame>
        <p:nvGraphicFramePr>
          <p:cNvPr id="3" name="Object 2"/>
          <p:cNvGraphicFramePr>
            <a:graphicFrameLocks noChangeAspect="1"/>
          </p:cNvGraphicFramePr>
          <p:nvPr>
            <p:extLst/>
          </p:nvPr>
        </p:nvGraphicFramePr>
        <p:xfrm>
          <a:off x="5860157" y="1586555"/>
          <a:ext cx="5935376" cy="4924498"/>
        </p:xfrm>
        <a:graphic>
          <a:graphicData uri="http://schemas.openxmlformats.org/presentationml/2006/ole">
            <mc:AlternateContent xmlns:mc="http://schemas.openxmlformats.org/markup-compatibility/2006">
              <mc:Choice xmlns:v="urn:schemas-microsoft-com:vml" Requires="v">
                <p:oleObj spid="_x0000_s2107" r:id="rId5" imgW="13345920" imgH="11072880" progId="">
                  <p:embed/>
                </p:oleObj>
              </mc:Choice>
              <mc:Fallback>
                <p:oleObj r:id="rId5" imgW="13345920" imgH="11072880" progId="">
                  <p:embed/>
                  <p:pic>
                    <p:nvPicPr>
                      <p:cNvPr id="0" name=""/>
                      <p:cNvPicPr/>
                      <p:nvPr/>
                    </p:nvPicPr>
                    <p:blipFill>
                      <a:blip r:embed="rId6"/>
                      <a:stretch>
                        <a:fillRect/>
                      </a:stretch>
                    </p:blipFill>
                    <p:spPr>
                      <a:xfrm>
                        <a:off x="5860157" y="1586555"/>
                        <a:ext cx="5935376" cy="4924498"/>
                      </a:xfrm>
                      <a:prstGeom prst="rect">
                        <a:avLst/>
                      </a:prstGeom>
                    </p:spPr>
                  </p:pic>
                </p:oleObj>
              </mc:Fallback>
            </mc:AlternateContent>
          </a:graphicData>
        </a:graphic>
      </p:graphicFrame>
      <p:sp>
        <p:nvSpPr>
          <p:cNvPr id="4" name="Rectangle 3"/>
          <p:cNvSpPr/>
          <p:nvPr/>
        </p:nvSpPr>
        <p:spPr>
          <a:xfrm>
            <a:off x="1581912" y="271195"/>
            <a:ext cx="9601200" cy="830997"/>
          </a:xfrm>
          <a:prstGeom prst="rect">
            <a:avLst/>
          </a:prstGeom>
        </p:spPr>
        <p:txBody>
          <a:bodyPr wrap="square">
            <a:spAutoFit/>
          </a:bodyPr>
          <a:lstStyle/>
          <a:p>
            <a:r>
              <a:rPr lang="en-US" altLang="zh-CN" sz="2400" b="1" dirty="0">
                <a:solidFill>
                  <a:srgbClr val="222222"/>
                </a:solidFill>
                <a:latin typeface="Harding"/>
              </a:rPr>
              <a:t>Figure 1: Mutation frequencies, spectra and contexts across 12 cancer types</a:t>
            </a:r>
            <a:endParaRPr lang="zh-CN" altLang="en-US" sz="2400" dirty="0"/>
          </a:p>
        </p:txBody>
      </p:sp>
    </p:spTree>
    <p:extLst>
      <p:ext uri="{BB962C8B-B14F-4D97-AF65-F5344CB8AC3E}">
        <p14:creationId xmlns:p14="http://schemas.microsoft.com/office/powerpoint/2010/main" val="2708871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3503" y="349494"/>
            <a:ext cx="6100171" cy="5995338"/>
          </a:xfrm>
          <a:prstGeom prst="rect">
            <a:avLst/>
          </a:prstGeom>
        </p:spPr>
      </p:pic>
      <p:sp>
        <p:nvSpPr>
          <p:cNvPr id="4" name="Rectangle 3"/>
          <p:cNvSpPr/>
          <p:nvPr/>
        </p:nvSpPr>
        <p:spPr>
          <a:xfrm>
            <a:off x="7016496" y="2136571"/>
            <a:ext cx="4943856" cy="1667764"/>
          </a:xfrm>
          <a:prstGeom prst="rect">
            <a:avLst/>
          </a:prstGeom>
        </p:spPr>
        <p:txBody>
          <a:bodyPr wrap="square">
            <a:spAutoFit/>
          </a:bodyPr>
          <a:lstStyle/>
          <a:p>
            <a:pPr>
              <a:lnSpc>
                <a:spcPct val="150000"/>
              </a:lnSpc>
            </a:pPr>
            <a:r>
              <a:rPr lang="en-US" altLang="zh-CN" sz="2400" b="1" dirty="0">
                <a:solidFill>
                  <a:srgbClr val="222222"/>
                </a:solidFill>
                <a:latin typeface="Harding"/>
              </a:rPr>
              <a:t>Figure 2: The 127 SMGs from 20 cellular processes in cancer identified in 12 cancer types.</a:t>
            </a:r>
            <a:endParaRPr lang="en-US" altLang="zh-CN" sz="2400" b="1" i="0" dirty="0">
              <a:solidFill>
                <a:srgbClr val="222222"/>
              </a:solidFill>
              <a:effectLst/>
              <a:latin typeface="Harding"/>
            </a:endParaRPr>
          </a:p>
        </p:txBody>
      </p:sp>
    </p:spTree>
    <p:extLst>
      <p:ext uri="{BB962C8B-B14F-4D97-AF65-F5344CB8AC3E}">
        <p14:creationId xmlns:p14="http://schemas.microsoft.com/office/powerpoint/2010/main" val="945116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5730" y="1552765"/>
            <a:ext cx="7680537" cy="5213795"/>
          </a:xfrm>
          <a:prstGeom prst="rect">
            <a:avLst/>
          </a:prstGeom>
        </p:spPr>
      </p:pic>
      <p:sp>
        <p:nvSpPr>
          <p:cNvPr id="4" name="Rectangle 3"/>
          <p:cNvSpPr/>
          <p:nvPr/>
        </p:nvSpPr>
        <p:spPr>
          <a:xfrm>
            <a:off x="1938528" y="104763"/>
            <a:ext cx="7900415" cy="1137106"/>
          </a:xfrm>
          <a:prstGeom prst="rect">
            <a:avLst/>
          </a:prstGeom>
        </p:spPr>
        <p:txBody>
          <a:bodyPr wrap="square">
            <a:spAutoFit/>
          </a:bodyPr>
          <a:lstStyle/>
          <a:p>
            <a:pPr algn="ctr">
              <a:lnSpc>
                <a:spcPct val="150000"/>
              </a:lnSpc>
            </a:pPr>
            <a:r>
              <a:rPr lang="en-US" altLang="zh-CN" sz="2400" b="1" dirty="0">
                <a:solidFill>
                  <a:srgbClr val="222222"/>
                </a:solidFill>
                <a:latin typeface="Harding"/>
              </a:rPr>
              <a:t>Figure 3: Distribution of mutations in 127 SMGs across Pan-Cancer cohort</a:t>
            </a:r>
            <a:endParaRPr lang="zh-CN" altLang="en-US" sz="2400" dirty="0"/>
          </a:p>
        </p:txBody>
      </p:sp>
    </p:spTree>
    <p:extLst>
      <p:ext uri="{BB962C8B-B14F-4D97-AF65-F5344CB8AC3E}">
        <p14:creationId xmlns:p14="http://schemas.microsoft.com/office/powerpoint/2010/main" val="2232483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2555" y="1164615"/>
            <a:ext cx="11075631" cy="4969095"/>
          </a:xfrm>
          <a:prstGeom prst="rect">
            <a:avLst/>
          </a:prstGeom>
        </p:spPr>
      </p:pic>
      <p:sp>
        <p:nvSpPr>
          <p:cNvPr id="4" name="Rectangle 3"/>
          <p:cNvSpPr/>
          <p:nvPr/>
        </p:nvSpPr>
        <p:spPr>
          <a:xfrm>
            <a:off x="997450" y="234619"/>
            <a:ext cx="10460736" cy="646331"/>
          </a:xfrm>
          <a:prstGeom prst="rect">
            <a:avLst/>
          </a:prstGeom>
        </p:spPr>
        <p:txBody>
          <a:bodyPr wrap="square">
            <a:spAutoFit/>
          </a:bodyPr>
          <a:lstStyle/>
          <a:p>
            <a:pPr>
              <a:lnSpc>
                <a:spcPct val="150000"/>
              </a:lnSpc>
            </a:pPr>
            <a:r>
              <a:rPr lang="en-US" altLang="zh-CN" sz="2400" b="1" dirty="0">
                <a:solidFill>
                  <a:srgbClr val="222222"/>
                </a:solidFill>
                <a:latin typeface="Harding"/>
              </a:rPr>
              <a:t>Figure 4: Unsupervised clustering based on mutation status of SMGs</a:t>
            </a:r>
            <a:endParaRPr lang="en-US" altLang="zh-CN" sz="2400" b="1" i="0" dirty="0">
              <a:solidFill>
                <a:srgbClr val="222222"/>
              </a:solidFill>
              <a:effectLst/>
              <a:latin typeface="Harding"/>
            </a:endParaRPr>
          </a:p>
        </p:txBody>
      </p:sp>
    </p:spTree>
    <p:extLst>
      <p:ext uri="{BB962C8B-B14F-4D97-AF65-F5344CB8AC3E}">
        <p14:creationId xmlns:p14="http://schemas.microsoft.com/office/powerpoint/2010/main" val="929937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67192" y="1614397"/>
            <a:ext cx="7043088" cy="5038667"/>
          </a:xfrm>
          <a:prstGeom prst="rect">
            <a:avLst/>
          </a:prstGeom>
        </p:spPr>
      </p:pic>
      <p:sp>
        <p:nvSpPr>
          <p:cNvPr id="4" name="Rectangle 3"/>
          <p:cNvSpPr/>
          <p:nvPr/>
        </p:nvSpPr>
        <p:spPr>
          <a:xfrm>
            <a:off x="1307592" y="252907"/>
            <a:ext cx="9162288" cy="954107"/>
          </a:xfrm>
          <a:prstGeom prst="rect">
            <a:avLst/>
          </a:prstGeom>
        </p:spPr>
        <p:txBody>
          <a:bodyPr wrap="square">
            <a:spAutoFit/>
          </a:bodyPr>
          <a:lstStyle/>
          <a:p>
            <a:pPr algn="ctr"/>
            <a:r>
              <a:rPr lang="en-US" altLang="zh-CN" sz="2800" b="1" dirty="0">
                <a:solidFill>
                  <a:srgbClr val="222222"/>
                </a:solidFill>
                <a:latin typeface="Harding"/>
              </a:rPr>
              <a:t>Figure 5: Driver initiation and progression mutations and </a:t>
            </a:r>
            <a:r>
              <a:rPr lang="en-US" altLang="zh-CN" sz="2800" b="1" dirty="0" err="1">
                <a:solidFill>
                  <a:srgbClr val="222222"/>
                </a:solidFill>
                <a:latin typeface="Harding"/>
              </a:rPr>
              <a:t>tumour</a:t>
            </a:r>
            <a:r>
              <a:rPr lang="en-US" altLang="zh-CN" sz="2800" b="1" dirty="0">
                <a:solidFill>
                  <a:srgbClr val="222222"/>
                </a:solidFill>
                <a:latin typeface="Harding"/>
              </a:rPr>
              <a:t> clonal architecture</a:t>
            </a:r>
            <a:endParaRPr lang="en-US" altLang="zh-CN" sz="2800" b="1" i="0" dirty="0">
              <a:solidFill>
                <a:srgbClr val="222222"/>
              </a:solidFill>
              <a:effectLst/>
              <a:latin typeface="Harding"/>
            </a:endParaRPr>
          </a:p>
        </p:txBody>
      </p:sp>
    </p:spTree>
    <p:extLst>
      <p:ext uri="{BB962C8B-B14F-4D97-AF65-F5344CB8AC3E}">
        <p14:creationId xmlns:p14="http://schemas.microsoft.com/office/powerpoint/2010/main" val="2070817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6232" y="1014984"/>
            <a:ext cx="8037778"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Cancer genomics future trends and questions</a:t>
            </a:r>
            <a:endParaRPr lang="zh-CN" altLang="en-US" sz="2800" b="1" dirty="0">
              <a:latin typeface="Arial" panose="020B0604020202020204" pitchFamily="34" charset="0"/>
              <a:cs typeface="Arial" panose="020B0604020202020204" pitchFamily="34" charset="0"/>
            </a:endParaRPr>
          </a:p>
        </p:txBody>
      </p:sp>
      <p:sp>
        <p:nvSpPr>
          <p:cNvPr id="3" name="TextBox 2"/>
          <p:cNvSpPr txBox="1"/>
          <p:nvPr/>
        </p:nvSpPr>
        <p:spPr>
          <a:xfrm>
            <a:off x="1536192" y="2276856"/>
            <a:ext cx="8127546" cy="2862322"/>
          </a:xfrm>
          <a:prstGeom prst="rect">
            <a:avLst/>
          </a:prstGeom>
          <a:noFill/>
        </p:spPr>
        <p:txBody>
          <a:bodyPr wrap="none" rtlCol="0">
            <a:spAutoFit/>
          </a:bodyPr>
          <a:lstStyle/>
          <a:p>
            <a:r>
              <a:rPr lang="en-US" altLang="zh-CN" sz="2000" dirty="0" smtClean="0">
                <a:latin typeface="Arial" panose="020B0604020202020204" pitchFamily="34" charset="0"/>
                <a:cs typeface="Arial" panose="020B0604020202020204" pitchFamily="34" charset="0"/>
              </a:rPr>
              <a:t>1, </a:t>
            </a:r>
            <a:r>
              <a:rPr lang="en-US" altLang="zh-CN" sz="2000" b="1" dirty="0" smtClean="0">
                <a:latin typeface="Arial" panose="020B0604020202020204" pitchFamily="34" charset="0"/>
                <a:cs typeface="Arial" panose="020B0604020202020204" pitchFamily="34" charset="0"/>
              </a:rPr>
              <a:t>Complex genome alterations </a:t>
            </a:r>
            <a:r>
              <a:rPr lang="en-US" altLang="zh-CN" sz="2000" dirty="0" smtClean="0">
                <a:latin typeface="Arial" panose="020B0604020202020204" pitchFamily="34" charset="0"/>
                <a:cs typeface="Arial" panose="020B0604020202020204" pitchFamily="34" charset="0"/>
              </a:rPr>
              <a:t>(</a:t>
            </a:r>
            <a:r>
              <a:rPr lang="en-US" altLang="zh-CN" sz="2000" dirty="0" err="1" smtClean="0">
                <a:latin typeface="Arial" panose="020B0604020202020204" pitchFamily="34" charset="0"/>
                <a:cs typeface="Arial" panose="020B0604020202020204" pitchFamily="34" charset="0"/>
              </a:rPr>
              <a:t>eg</a:t>
            </a:r>
            <a:r>
              <a:rPr lang="en-US" altLang="zh-CN" sz="2000" dirty="0" smtClean="0">
                <a:latin typeface="Arial" panose="020B0604020202020204" pitchFamily="34" charset="0"/>
                <a:cs typeface="Arial" panose="020B0604020202020204" pitchFamily="34" charset="0"/>
              </a:rPr>
              <a:t>. structural </a:t>
            </a:r>
            <a:r>
              <a:rPr lang="en-US" altLang="zh-CN" sz="2000" dirty="0">
                <a:latin typeface="Arial" panose="020B0604020202020204" pitchFamily="34" charset="0"/>
                <a:cs typeface="Arial" panose="020B0604020202020204" pitchFamily="34" charset="0"/>
              </a:rPr>
              <a:t>alterations</a:t>
            </a:r>
            <a:r>
              <a:rPr lang="en-US" altLang="zh-CN" sz="2000" dirty="0" smtClean="0">
                <a:latin typeface="Arial" panose="020B0604020202020204" pitchFamily="34" charset="0"/>
                <a:cs typeface="Arial" panose="020B0604020202020204" pitchFamily="34" charset="0"/>
              </a:rPr>
              <a:t>) in cancer;</a:t>
            </a:r>
          </a:p>
          <a:p>
            <a:endParaRPr lang="en-US" altLang="zh-CN" sz="2000" dirty="0">
              <a:latin typeface="Arial" panose="020B0604020202020204" pitchFamily="34" charset="0"/>
              <a:cs typeface="Arial" panose="020B0604020202020204" pitchFamily="34" charset="0"/>
            </a:endParaRPr>
          </a:p>
          <a:p>
            <a:r>
              <a:rPr lang="en-US" altLang="zh-CN" sz="2000" dirty="0" smtClean="0">
                <a:latin typeface="Arial" panose="020B0604020202020204" pitchFamily="34" charset="0"/>
                <a:cs typeface="Arial" panose="020B0604020202020204" pitchFamily="34" charset="0"/>
              </a:rPr>
              <a:t>2, Single cell genomics, time-serial genomics and </a:t>
            </a:r>
            <a:r>
              <a:rPr lang="en-US" altLang="zh-CN" sz="2000" b="1" dirty="0" smtClean="0">
                <a:latin typeface="Arial" panose="020B0604020202020204" pitchFamily="34" charset="0"/>
                <a:cs typeface="Arial" panose="020B0604020202020204" pitchFamily="34" charset="0"/>
              </a:rPr>
              <a:t>cancer evolution</a:t>
            </a:r>
            <a:r>
              <a:rPr lang="en-US" altLang="zh-CN" sz="2000" dirty="0" smtClean="0">
                <a:latin typeface="Arial" panose="020B0604020202020204" pitchFamily="34" charset="0"/>
                <a:cs typeface="Arial" panose="020B0604020202020204" pitchFamily="34" charset="0"/>
              </a:rPr>
              <a:t>;</a:t>
            </a:r>
          </a:p>
          <a:p>
            <a:endParaRPr lang="en-US" altLang="zh-CN" sz="2000" dirty="0" smtClean="0">
              <a:latin typeface="Arial" panose="020B0604020202020204" pitchFamily="34" charset="0"/>
              <a:cs typeface="Arial" panose="020B0604020202020204" pitchFamily="34" charset="0"/>
            </a:endParaRPr>
          </a:p>
          <a:p>
            <a:r>
              <a:rPr lang="en-US" altLang="zh-CN" sz="2000" dirty="0" smtClean="0">
                <a:latin typeface="Arial" panose="020B0604020202020204" pitchFamily="34" charset="0"/>
                <a:cs typeface="Arial" panose="020B0604020202020204" pitchFamily="34" charset="0"/>
              </a:rPr>
              <a:t>3, Cancer </a:t>
            </a:r>
            <a:r>
              <a:rPr lang="en-US" altLang="zh-CN" sz="2000" b="1" dirty="0" smtClean="0">
                <a:latin typeface="Arial" panose="020B0604020202020204" pitchFamily="34" charset="0"/>
                <a:cs typeface="Arial" panose="020B0604020202020204" pitchFamily="34" charset="0"/>
              </a:rPr>
              <a:t>noncoding drivers</a:t>
            </a:r>
            <a:r>
              <a:rPr lang="en-US" altLang="zh-CN" sz="2000" dirty="0" smtClean="0">
                <a:latin typeface="Arial" panose="020B0604020202020204" pitchFamily="34" charset="0"/>
                <a:cs typeface="Arial" panose="020B0604020202020204" pitchFamily="34" charset="0"/>
              </a:rPr>
              <a:t>;</a:t>
            </a:r>
          </a:p>
          <a:p>
            <a:endParaRPr lang="en-US" altLang="zh-CN" sz="2000" dirty="0" smtClean="0">
              <a:latin typeface="Arial" panose="020B0604020202020204" pitchFamily="34" charset="0"/>
              <a:cs typeface="Arial" panose="020B0604020202020204" pitchFamily="34" charset="0"/>
            </a:endParaRPr>
          </a:p>
          <a:p>
            <a:r>
              <a:rPr lang="en-US" altLang="zh-CN" sz="2000" dirty="0" smtClean="0">
                <a:latin typeface="Arial" panose="020B0604020202020204" pitchFamily="34" charset="0"/>
                <a:cs typeface="Arial" panose="020B0604020202020204" pitchFamily="34" charset="0"/>
              </a:rPr>
              <a:t>4, from cancer drivers to cancer </a:t>
            </a:r>
            <a:r>
              <a:rPr lang="en-US" altLang="zh-CN" sz="2000" b="1" dirty="0" smtClean="0">
                <a:latin typeface="Arial" panose="020B0604020202020204" pitchFamily="34" charset="0"/>
                <a:cs typeface="Arial" panose="020B0604020202020204" pitchFamily="34" charset="0"/>
              </a:rPr>
              <a:t>precision therapy</a:t>
            </a:r>
            <a:r>
              <a:rPr lang="en-US" altLang="zh-CN" sz="2000" dirty="0" smtClean="0">
                <a:latin typeface="Arial" panose="020B0604020202020204" pitchFamily="34" charset="0"/>
                <a:cs typeface="Arial" panose="020B0604020202020204" pitchFamily="34" charset="0"/>
              </a:rPr>
              <a:t>;</a:t>
            </a:r>
          </a:p>
          <a:p>
            <a:endParaRPr lang="en-US" altLang="zh-CN" sz="2000" dirty="0">
              <a:latin typeface="Arial" panose="020B0604020202020204" pitchFamily="34" charset="0"/>
              <a:cs typeface="Arial" panose="020B0604020202020204" pitchFamily="34" charset="0"/>
            </a:endParaRPr>
          </a:p>
          <a:p>
            <a:r>
              <a:rPr lang="en-US" altLang="zh-CN" sz="2000" dirty="0" smtClean="0">
                <a:latin typeface="Arial" panose="020B0604020202020204" pitchFamily="34" charset="0"/>
                <a:cs typeface="Arial" panose="020B0604020202020204" pitchFamily="34" charset="0"/>
              </a:rPr>
              <a:t>5, from DNA alterations to precision </a:t>
            </a:r>
            <a:r>
              <a:rPr lang="en-US" altLang="zh-CN" sz="2000" b="1" dirty="0" smtClean="0">
                <a:latin typeface="Arial" panose="020B0604020202020204" pitchFamily="34" charset="0"/>
                <a:cs typeface="Arial" panose="020B0604020202020204" pitchFamily="34" charset="0"/>
              </a:rPr>
              <a:t>cancer immunotherapy</a:t>
            </a:r>
            <a:r>
              <a:rPr lang="en-US" altLang="zh-CN" sz="2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0636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051" y="1840188"/>
            <a:ext cx="8298756" cy="4700900"/>
            <a:chOff x="774071" y="2027614"/>
            <a:chExt cx="9144000" cy="5179695"/>
          </a:xfrm>
        </p:grpSpPr>
        <p:sp>
          <p:nvSpPr>
            <p:cNvPr id="3" name="object 3"/>
            <p:cNvSpPr/>
            <p:nvPr/>
          </p:nvSpPr>
          <p:spPr>
            <a:xfrm>
              <a:off x="774071" y="6254496"/>
              <a:ext cx="9144000" cy="952500"/>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5424491" y="2027614"/>
              <a:ext cx="2532604" cy="4207069"/>
            </a:xfrm>
            <a:prstGeom prst="rect">
              <a:avLst/>
            </a:prstGeom>
            <a:blipFill>
              <a:blip r:embed="rId3" cstate="print"/>
              <a:stretch>
                <a:fillRect/>
              </a:stretch>
            </a:blipFill>
          </p:spPr>
          <p:txBody>
            <a:bodyPr wrap="square" lIns="0" tIns="0" rIns="0" bIns="0" rtlCol="0"/>
            <a:lstStyle/>
            <a:p>
              <a:endParaRPr sz="1634"/>
            </a:p>
          </p:txBody>
        </p:sp>
      </p:grpSp>
      <p:sp>
        <p:nvSpPr>
          <p:cNvPr id="6" name="object 6"/>
          <p:cNvSpPr txBox="1"/>
          <p:nvPr/>
        </p:nvSpPr>
        <p:spPr>
          <a:xfrm>
            <a:off x="2779621" y="2970492"/>
            <a:ext cx="2513255" cy="514597"/>
          </a:xfrm>
          <a:prstGeom prst="rect">
            <a:avLst/>
          </a:prstGeom>
        </p:spPr>
        <p:txBody>
          <a:bodyPr vert="horz" wrap="square" lIns="0" tIns="11526" rIns="0" bIns="0" rtlCol="0">
            <a:spAutoFit/>
          </a:bodyPr>
          <a:lstStyle/>
          <a:p>
            <a:pPr marL="11527" marR="4611">
              <a:spcBef>
                <a:spcPts val="91"/>
              </a:spcBef>
            </a:pPr>
            <a:r>
              <a:rPr sz="1634" spc="-5" dirty="0">
                <a:latin typeface="Arial"/>
                <a:cs typeface="Arial"/>
              </a:rPr>
              <a:t>Separation of fragments by  gel</a:t>
            </a:r>
            <a:r>
              <a:rPr sz="1634" spc="5" dirty="0">
                <a:latin typeface="Arial"/>
                <a:cs typeface="Arial"/>
              </a:rPr>
              <a:t> </a:t>
            </a:r>
            <a:r>
              <a:rPr sz="1634" spc="-5" dirty="0">
                <a:latin typeface="Arial"/>
                <a:cs typeface="Arial"/>
              </a:rPr>
              <a:t>electrophoresis</a:t>
            </a:r>
            <a:endParaRPr sz="1634">
              <a:latin typeface="Arial"/>
              <a:cs typeface="Arial"/>
            </a:endParaRPr>
          </a:p>
        </p:txBody>
      </p:sp>
      <p:sp>
        <p:nvSpPr>
          <p:cNvPr id="8" name="object 3"/>
          <p:cNvSpPr txBox="1">
            <a:spLocks noGrp="1"/>
          </p:cNvSpPr>
          <p:nvPr>
            <p:ph type="title"/>
          </p:nvPr>
        </p:nvSpPr>
        <p:spPr>
          <a:xfrm>
            <a:off x="917944" y="725328"/>
            <a:ext cx="10440732" cy="569671"/>
          </a:xfrm>
          <a:prstGeom prst="rect">
            <a:avLst/>
          </a:prstGeom>
        </p:spPr>
        <p:txBody>
          <a:bodyPr vert="horz" wrap="square" lIns="0" tIns="10950" rIns="0" bIns="0" rtlCol="0" anchor="ctr">
            <a:spAutoFit/>
          </a:bodyPr>
          <a:lstStyle/>
          <a:p>
            <a:pPr marL="1281749" marR="4611" indent="-705423">
              <a:lnSpc>
                <a:spcPct val="100000"/>
              </a:lnSpc>
              <a:spcBef>
                <a:spcPts val="86"/>
              </a:spcBef>
            </a:pPr>
            <a:r>
              <a:rPr sz="3630" b="1" spc="-5" dirty="0">
                <a:latin typeface="Arial Unicode MS" panose="020B0604020202020204" pitchFamily="34" charset="-122"/>
                <a:ea typeface="Arial Unicode MS" panose="020B0604020202020204" pitchFamily="34" charset="-122"/>
                <a:cs typeface="Arial Unicode MS" panose="020B0604020202020204" pitchFamily="34" charset="-122"/>
              </a:rPr>
              <a:t>Sanger sequencing</a:t>
            </a:r>
            <a:r>
              <a:rPr sz="3630" spc="-5" dirty="0"/>
              <a:t>: </a:t>
            </a:r>
            <a:r>
              <a:rPr sz="3630" spc="-9" dirty="0" smtClean="0"/>
              <a:t>chain </a:t>
            </a:r>
            <a:r>
              <a:rPr sz="3630" spc="-9" dirty="0"/>
              <a:t>termination</a:t>
            </a:r>
            <a:r>
              <a:rPr sz="3630" spc="45" dirty="0"/>
              <a:t> </a:t>
            </a:r>
            <a:r>
              <a:rPr sz="3630" spc="-9" dirty="0"/>
              <a:t>method</a:t>
            </a:r>
            <a:endParaRPr sz="3630" dirty="0"/>
          </a:p>
        </p:txBody>
      </p:sp>
    </p:spTree>
    <p:extLst>
      <p:ext uri="{BB962C8B-B14F-4D97-AF65-F5344CB8AC3E}">
        <p14:creationId xmlns:p14="http://schemas.microsoft.com/office/powerpoint/2010/main" val="3957471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2381</Words>
  <Application>Microsoft Office PowerPoint</Application>
  <PresentationFormat>Widescreen</PresentationFormat>
  <Paragraphs>434</Paragraphs>
  <Slides>89</Slides>
  <Notes>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0</vt:i4>
      </vt:variant>
      <vt:variant>
        <vt:lpstr>Slide Titles</vt:lpstr>
      </vt:variant>
      <vt:variant>
        <vt:i4>89</vt:i4>
      </vt:variant>
    </vt:vector>
  </HeadingPairs>
  <TitlesOfParts>
    <vt:vector size="105" baseType="lpstr">
      <vt:lpstr>-apple-system</vt:lpstr>
      <vt:lpstr>Arial Unicode MS</vt:lpstr>
      <vt:lpstr>Harding</vt:lpstr>
      <vt:lpstr>inherit</vt:lpstr>
      <vt:lpstr>PTSansRegular</vt:lpstr>
      <vt:lpstr>Source Sans Pro</vt:lpstr>
      <vt:lpstr>宋体</vt:lpstr>
      <vt:lpstr>Arial</vt:lpstr>
      <vt:lpstr>Calibri</vt:lpstr>
      <vt:lpstr>Calibri Light</vt:lpstr>
      <vt:lpstr>Courier New</vt:lpstr>
      <vt:lpstr>Helvetica</vt:lpstr>
      <vt:lpstr>Times New Roman</vt:lpstr>
      <vt:lpstr>Verdana</vt:lpstr>
      <vt:lpstr>Wingdings</vt:lpstr>
      <vt:lpstr>Office Theme</vt:lpstr>
      <vt:lpstr>PowerPoint Presentation</vt:lpstr>
      <vt:lpstr>PowerPoint Presentation</vt:lpstr>
      <vt:lpstr>A quick history of sequencing</vt:lpstr>
      <vt:lpstr>A quick history of sequencing</vt:lpstr>
      <vt:lpstr>A quick history of sequencing</vt:lpstr>
      <vt:lpstr>Sanger sequencing: chain termination method</vt:lpstr>
      <vt:lpstr>Sanger sequencing: chain termination method</vt:lpstr>
      <vt:lpstr>Sanger sequencing: chain termination method</vt:lpstr>
      <vt:lpstr>Sanger sequencing: chain termination method</vt:lpstr>
      <vt:lpstr>Sanger sequencing: dye-terminator sequencing</vt:lpstr>
      <vt:lpstr>Sanger sequencing: dye-terminator sequencing</vt:lpstr>
      <vt:lpstr>Sanger sequencing: dye-terminator sequencing</vt:lpstr>
      <vt:lpstr>Sanger sequencing: dye-terminator sequencing</vt:lpstr>
      <vt:lpstr>Sanger sequencing: shotgun  library preparation</vt:lpstr>
      <vt:lpstr>Maxam–Gilbert sequencing</vt:lpstr>
      <vt:lpstr>Human Genome Project</vt:lpstr>
      <vt:lpstr>Human Genome Project</vt:lpstr>
      <vt:lpstr>PowerPoint Presentation</vt:lpstr>
      <vt:lpstr>Next-gen/2nd generation sequencing technologies</vt:lpstr>
      <vt:lpstr>2nd generation sequencing technologies</vt:lpstr>
      <vt:lpstr>Next-gen sequencing  technologies</vt:lpstr>
      <vt:lpstr>Roche GS-FLX or 454 Life Sciences</vt:lpstr>
      <vt:lpstr>Roche GS-FLX or 454 Life Sciences</vt:lpstr>
      <vt:lpstr>Emulsion PCR is a method of clonal amplification which allows  for millions of unique PCRs to be performed at once through  the generation of micro-reactors.</vt:lpstr>
      <vt:lpstr>PowerPoint Presentation</vt:lpstr>
      <vt:lpstr>PowerPoint Presentation</vt:lpstr>
      <vt:lpstr>PowerPoint Presentation</vt:lpstr>
      <vt:lpstr>Pyrosequencing（焦磷酸测序技术）</vt:lpstr>
      <vt:lpstr>PowerPoint Presentation</vt:lpstr>
      <vt:lpstr>Massively Parallel Sequencing</vt:lpstr>
      <vt:lpstr>454: Data Processing</vt:lpstr>
      <vt:lpstr>454 Platform Updates</vt:lpstr>
      <vt:lpstr>454 Sequencing Output</vt:lpstr>
      <vt:lpstr>PowerPoint Presentation</vt:lpstr>
      <vt:lpstr>PowerPoint Presentation</vt:lpstr>
      <vt:lpstr>PowerPoint Presentation</vt:lpstr>
      <vt:lpstr>PowerPoint Presentation</vt:lpstr>
      <vt:lpstr>Illumina Sequencing Technology</vt:lpstr>
      <vt:lpstr>Illumina: Data Processing</vt:lpstr>
      <vt:lpstr>Platform Updates</vt:lpstr>
      <vt:lpstr>Illumina Sequencing Output</vt:lpstr>
      <vt:lpstr>Illumina fastq</vt:lpstr>
      <vt:lpstr>Applied Biosystems SOLiD</vt:lpstr>
      <vt:lpstr>Sequencing by Ligation(SOLiD)</vt:lpstr>
      <vt:lpstr>PowerPoint Presentation</vt:lpstr>
      <vt:lpstr>PowerPoint Presentation</vt:lpstr>
      <vt:lpstr>Base Interrogations</vt:lpstr>
      <vt:lpstr>2 Base encoding</vt:lpstr>
      <vt:lpstr>emPCR and Enrichment</vt:lpstr>
      <vt:lpstr>Platform Updates</vt:lpstr>
      <vt:lpstr>SOLiD Colour Space Reads</vt:lpstr>
      <vt:lpstr>Applied Biosystems:  Ion Torrent PGM</vt:lpstr>
      <vt:lpstr>Ion Torrent</vt:lpstr>
      <vt:lpstr>Ion Torrent</vt:lpstr>
      <vt:lpstr>Ion Torrent: System Updates</vt:lpstr>
      <vt:lpstr>Ion Torrent Reads</vt:lpstr>
      <vt:lpstr>PowerPoint Presentation</vt:lpstr>
      <vt:lpstr>Summary of NGS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RNA-seq (cDNA libraries)</vt:lpstr>
      <vt:lpstr>RNA-seq applications</vt:lpstr>
      <vt:lpstr>Targeted re-sequencing: hybrid  capture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用户</dc:creator>
  <cp:lastModifiedBy>Windows 用户</cp:lastModifiedBy>
  <cp:revision>22</cp:revision>
  <dcterms:created xsi:type="dcterms:W3CDTF">2021-12-10T09:30:14Z</dcterms:created>
  <dcterms:modified xsi:type="dcterms:W3CDTF">2024-01-04T23:39:57Z</dcterms:modified>
</cp:coreProperties>
</file>